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charts/chart8.xml" ContentType="application/vnd.openxmlformats-officedocument.drawingml.chart+xml"/>
  <Override PartName="/ppt/theme/themeOverride7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06" r:id="rId5"/>
  </p:sldMasterIdLst>
  <p:notesMasterIdLst>
    <p:notesMasterId r:id="rId45"/>
  </p:notesMasterIdLst>
  <p:sldIdLst>
    <p:sldId id="10915" r:id="rId6"/>
    <p:sldId id="10916" r:id="rId7"/>
    <p:sldId id="10980" r:id="rId8"/>
    <p:sldId id="10906" r:id="rId9"/>
    <p:sldId id="10987" r:id="rId10"/>
    <p:sldId id="10908" r:id="rId11"/>
    <p:sldId id="2145707462" r:id="rId12"/>
    <p:sldId id="279" r:id="rId13"/>
    <p:sldId id="2145707458" r:id="rId14"/>
    <p:sldId id="2145707430" r:id="rId15"/>
    <p:sldId id="2145707432" r:id="rId16"/>
    <p:sldId id="10741" r:id="rId17"/>
    <p:sldId id="2145707455" r:id="rId18"/>
    <p:sldId id="2145707461" r:id="rId19"/>
    <p:sldId id="2145707463" r:id="rId20"/>
    <p:sldId id="11082" r:id="rId21"/>
    <p:sldId id="2145707457" r:id="rId22"/>
    <p:sldId id="11176" r:id="rId23"/>
    <p:sldId id="2145707459" r:id="rId24"/>
    <p:sldId id="2145707460" r:id="rId25"/>
    <p:sldId id="11177" r:id="rId26"/>
    <p:sldId id="11166" r:id="rId27"/>
    <p:sldId id="11188" r:id="rId28"/>
    <p:sldId id="11178" r:id="rId29"/>
    <p:sldId id="11179" r:id="rId30"/>
    <p:sldId id="11168" r:id="rId31"/>
    <p:sldId id="11180" r:id="rId32"/>
    <p:sldId id="11170" r:id="rId33"/>
    <p:sldId id="11181" r:id="rId34"/>
    <p:sldId id="11182" r:id="rId35"/>
    <p:sldId id="11174" r:id="rId36"/>
    <p:sldId id="11175" r:id="rId37"/>
    <p:sldId id="11183" r:id="rId38"/>
    <p:sldId id="11184" r:id="rId39"/>
    <p:sldId id="2145707466" r:id="rId40"/>
    <p:sldId id="2145707456" r:id="rId41"/>
    <p:sldId id="2145707464" r:id="rId42"/>
    <p:sldId id="10770" r:id="rId43"/>
    <p:sldId id="10914" r:id="rId4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3094403-D87B-DD50-F915-D86B72BFCE2C}" name="Antikainen, Janne" initials="AJ" userId="S::janne.antikainen@mdi.fi::13f3c23b-1a7a-4fa5-b881-3354a2dd719b" providerId="AD"/>
  <p188:author id="{F51EBB2B-8FE6-96F2-92AE-F240EA7048A6}" name="Tunkkari, Iina" initials="IT" userId="S::Iina.Tunkkari@mdi.fi::f88f33ac-dfb2-4869-9035-270d9a7fc865" providerId="AD"/>
  <p188:author id="{877C2345-4734-D6E6-9CDD-0D48A38ACA78}" name="Kumpula, Anssi" initials="AK" userId="S::Anssi.Kumpula@mdi.fi::d3a7c3d8-5d36-4039-a6c3-14e030b11ecc" providerId="AD"/>
  <p188:author id="{B2E8F26D-72C6-4DE9-15CE-8181AE8D8F82}" name="Mäkkylä, Katja" initials="MK" userId="S::katja.makkyla@mdi.fi::fafb79c5-1188-4ad8-bb99-9ec348a4bf12" providerId="AD"/>
  <p188:author id="{1D3A3279-A4D0-C7AF-E8C5-BFCD4BC54784}" name="Aro, Niklas" initials="NA" userId="S::Niklas.Aro@mdi.fi::8fc98ffd-64c7-4abf-b83f-3aebb46c12de" providerId="AD"/>
  <p188:author id="{E0FAC77B-8973-F7ED-800A-4AAC4C3D193C}" name="Laasonen, Valtteri" initials="VL" userId="S::Valtteri.Laasonen@mdi.fi::c7a28003-e4c3-4edf-8a8c-6c45e0e06a61" providerId="AD"/>
  <p188:author id="{337C5FAB-035F-0729-9DFB-6817ADD5BFE1}" name="Kumpula, Anssi" initials="KA" userId="S::anssi.kumpula@mdi.fi::d3a7c3d8-5d36-4039-a6c3-14e030b11ecc" providerId="AD"/>
  <p188:author id="{8EE418B5-7032-A42B-7333-83D884A77E0E}" name="Ahtinen, Sini-Maaria" initials="SA" userId="S::Sini-Maaria.Ahtinen@mdi.fi::07ff6abe-9552-46ef-a08d-f5b68377699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D559F0-6544-1D13-9C4D-B79FCF3CE953}" v="25" dt="2025-09-15T06:00:27.168"/>
    <p1510:client id="{123811D1-78A5-374C-A31C-4044576E5A11}" v="1" dt="2025-09-15T07:15:03.456"/>
    <p1510:client id="{C6B2DECC-2FBA-40F4-AEA4-F71CB040CC3E}" v="1" dt="2025-09-15T07:21:42.418"/>
    <p1510:client id="{CE53A1C2-243A-E64B-3C7B-54301FDCE8A4}" v="7" dt="2025-09-15T11:12:01.0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https://fcggroup-my.sharepoint.com/personal/niklas_aro_mdi_fi/Documents/Desktop/Projektit/Muut/Excel%20tiedostoja/V&#228;est&#246;ennuste%202025%20karttadataa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https://fcggroup-my.sharepoint.com/personal/niklas_aro_mdi_fi/Documents/Desktop/Projektit/Nykyiset%20projektit/Analyysit/Maahanmuuton%20tilannekuva%202024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smus%20Aro\Downloads\001_11a9_2023_20240530-193823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https://fcggroup-my.sharepoint.com/personal/niklas_aro_mdi_fi/Documents/Desktop/Projektit/Muut/Excel%20tiedostoja/V&#228;est&#246;ennuste%202025%20karttadataa.xlsx" TargetMode="External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https://fcggroup-my.sharepoint.com/personal/niklas_aro_mdi_fi/Documents/Desktop/Projektit/Muut/Excel%20tiedostoja/V&#228;est&#246;ennuste%202025%20karttadataa.xlsx" TargetMode="External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https://fcggroup-my.sharepoint.com/personal/niklas_aro_mdi_fi/Documents/Desktop/Projektit/Muut/Excel%20tiedostoja/V&#228;est&#246;ennuste%202025%20karttadataa.xlsx" TargetMode="External"/><Relationship Id="rId1" Type="http://schemas.openxmlformats.org/officeDocument/2006/relationships/themeOverride" Target="../theme/themeOverride5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https://fcggroup-my.sharepoint.com/personal/niklas_aro_mdi_fi/Documents/Desktop/Projektit/Muut/Excel%20tiedostoja/V&#228;est&#246;ennuste%202025%20karttadataa.xlsx" TargetMode="External"/><Relationship Id="rId1" Type="http://schemas.openxmlformats.org/officeDocument/2006/relationships/themeOverride" Target="../theme/themeOverride6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https://fcggroup-my.sharepoint.com/personal/niklas_aro_mdi_fi/Documents/Desktop/Projektit/Muut/Excel%20tiedostoja/V&#228;est&#246;ennuste%202025%20karttadataa.xlsx" TargetMode="External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Montserrat (Body)"/>
                <a:ea typeface="+mn-ea"/>
                <a:cs typeface="+mn-cs"/>
              </a:defRPr>
            </a:pPr>
            <a:r>
              <a:rPr lang="fi-FI" sz="1400" b="0" i="0" u="none" strike="noStrike" kern="1200" spc="0" baseline="0">
                <a:solidFill>
                  <a:srgbClr val="000000"/>
                </a:solidFill>
                <a:latin typeface="Montserrat (Body)"/>
              </a:rPr>
              <a:t>Suomen väestönkehitys 2000—2024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'Koko maan kuviot'!$A$120</c:f>
              <c:strCache>
                <c:ptCount val="1"/>
                <c:pt idx="0">
                  <c:v>Luonnollinen väestönlisäys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'Koko maan kuviot'!$B$119:$Z$119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'Koko maan kuviot'!$B$120:$Z$120</c:f>
              <c:numCache>
                <c:formatCode>#,##0</c:formatCode>
                <c:ptCount val="25"/>
                <c:pt idx="0">
                  <c:v>7403</c:v>
                </c:pt>
                <c:pt idx="1">
                  <c:v>7639</c:v>
                </c:pt>
                <c:pt idx="2">
                  <c:v>6137</c:v>
                </c:pt>
                <c:pt idx="3">
                  <c:v>7634</c:v>
                </c:pt>
                <c:pt idx="4">
                  <c:v>10158</c:v>
                </c:pt>
                <c:pt idx="5">
                  <c:v>9817</c:v>
                </c:pt>
                <c:pt idx="6">
                  <c:v>10775</c:v>
                </c:pt>
                <c:pt idx="7">
                  <c:v>9652</c:v>
                </c:pt>
                <c:pt idx="8">
                  <c:v>10436</c:v>
                </c:pt>
                <c:pt idx="9">
                  <c:v>10547</c:v>
                </c:pt>
                <c:pt idx="10">
                  <c:v>10093</c:v>
                </c:pt>
                <c:pt idx="11">
                  <c:v>9376</c:v>
                </c:pt>
                <c:pt idx="12">
                  <c:v>7786</c:v>
                </c:pt>
                <c:pt idx="13">
                  <c:v>6662</c:v>
                </c:pt>
                <c:pt idx="14">
                  <c:v>5046</c:v>
                </c:pt>
                <c:pt idx="15">
                  <c:v>2980</c:v>
                </c:pt>
                <c:pt idx="16">
                  <c:v>-1109</c:v>
                </c:pt>
                <c:pt idx="17">
                  <c:v>-3401</c:v>
                </c:pt>
                <c:pt idx="18">
                  <c:v>-6950</c:v>
                </c:pt>
                <c:pt idx="19">
                  <c:v>-8336</c:v>
                </c:pt>
                <c:pt idx="20">
                  <c:v>-9025</c:v>
                </c:pt>
                <c:pt idx="21">
                  <c:v>-8065</c:v>
                </c:pt>
                <c:pt idx="22">
                  <c:v>-18268</c:v>
                </c:pt>
                <c:pt idx="23">
                  <c:v>-17956</c:v>
                </c:pt>
                <c:pt idx="24">
                  <c:v>-14547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B9-4080-B7A4-0EC54029FC2D}"/>
            </c:ext>
          </c:extLst>
        </c:ser>
        <c:ser>
          <c:idx val="1"/>
          <c:order val="1"/>
          <c:tx>
            <c:strRef>
              <c:f>'Koko maan kuviot'!$A$121</c:f>
              <c:strCache>
                <c:ptCount val="1"/>
                <c:pt idx="0">
                  <c:v>Kokonaisnettomuutto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numRef>
              <c:f>'Koko maan kuviot'!$B$119:$Z$119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'Koko maan kuviot'!$B$121:$Z$121</c:f>
              <c:numCache>
                <c:formatCode>#,##0</c:formatCode>
                <c:ptCount val="25"/>
                <c:pt idx="0">
                  <c:v>2584</c:v>
                </c:pt>
                <c:pt idx="1">
                  <c:v>5802</c:v>
                </c:pt>
                <c:pt idx="2">
                  <c:v>5221</c:v>
                </c:pt>
                <c:pt idx="3">
                  <c:v>5755</c:v>
                </c:pt>
                <c:pt idx="4">
                  <c:v>6677</c:v>
                </c:pt>
                <c:pt idx="5">
                  <c:v>8986</c:v>
                </c:pt>
                <c:pt idx="6">
                  <c:v>10344</c:v>
                </c:pt>
                <c:pt idx="7">
                  <c:v>13586</c:v>
                </c:pt>
                <c:pt idx="8">
                  <c:v>15457</c:v>
                </c:pt>
                <c:pt idx="9">
                  <c:v>14548</c:v>
                </c:pt>
                <c:pt idx="10">
                  <c:v>13731</c:v>
                </c:pt>
                <c:pt idx="11">
                  <c:v>16821</c:v>
                </c:pt>
                <c:pt idx="12">
                  <c:v>17433</c:v>
                </c:pt>
                <c:pt idx="13">
                  <c:v>18048</c:v>
                </c:pt>
                <c:pt idx="14">
                  <c:v>16021</c:v>
                </c:pt>
                <c:pt idx="15">
                  <c:v>12441</c:v>
                </c:pt>
                <c:pt idx="16">
                  <c:v>16823</c:v>
                </c:pt>
                <c:pt idx="17">
                  <c:v>14824</c:v>
                </c:pt>
                <c:pt idx="18">
                  <c:v>11965</c:v>
                </c:pt>
                <c:pt idx="19">
                  <c:v>15495</c:v>
                </c:pt>
                <c:pt idx="20">
                  <c:v>17814</c:v>
                </c:pt>
                <c:pt idx="21">
                  <c:v>22905</c:v>
                </c:pt>
                <c:pt idx="22">
                  <c:v>34363</c:v>
                </c:pt>
                <c:pt idx="23">
                  <c:v>57914</c:v>
                </c:pt>
                <c:pt idx="24">
                  <c:v>47051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B9-4080-B7A4-0EC54029FC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07542159"/>
        <c:axId val="1407548879"/>
      </c:barChart>
      <c:lineChart>
        <c:grouping val="standard"/>
        <c:varyColors val="0"/>
        <c:ser>
          <c:idx val="2"/>
          <c:order val="2"/>
          <c:tx>
            <c:strRef>
              <c:f>'Koko maan kuviot'!$A$122</c:f>
              <c:strCache>
                <c:ptCount val="1"/>
                <c:pt idx="0">
                  <c:v>Väestönlisäys</c:v>
                </c:pt>
              </c:strCache>
            </c:strRef>
          </c:tx>
          <c:spPr>
            <a:ln w="5715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numRef>
              <c:f>'Koko maan kuviot'!$B$119:$Z$119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'Koko maan kuviot'!$B$122:$Z$122</c:f>
              <c:numCache>
                <c:formatCode>#,##0</c:formatCode>
                <c:ptCount val="25"/>
                <c:pt idx="0">
                  <c:v>9987</c:v>
                </c:pt>
                <c:pt idx="1">
                  <c:v>13441</c:v>
                </c:pt>
                <c:pt idx="2">
                  <c:v>11358</c:v>
                </c:pt>
                <c:pt idx="3">
                  <c:v>13389</c:v>
                </c:pt>
                <c:pt idx="4">
                  <c:v>16835</c:v>
                </c:pt>
                <c:pt idx="5">
                  <c:v>18803</c:v>
                </c:pt>
                <c:pt idx="6">
                  <c:v>21119</c:v>
                </c:pt>
                <c:pt idx="7">
                  <c:v>23238</c:v>
                </c:pt>
                <c:pt idx="8">
                  <c:v>25893</c:v>
                </c:pt>
                <c:pt idx="9">
                  <c:v>25095</c:v>
                </c:pt>
                <c:pt idx="10">
                  <c:v>23824</c:v>
                </c:pt>
                <c:pt idx="11">
                  <c:v>26197</c:v>
                </c:pt>
                <c:pt idx="12">
                  <c:v>25219</c:v>
                </c:pt>
                <c:pt idx="13">
                  <c:v>24710</c:v>
                </c:pt>
                <c:pt idx="14">
                  <c:v>21067</c:v>
                </c:pt>
                <c:pt idx="15">
                  <c:v>15421</c:v>
                </c:pt>
                <c:pt idx="16">
                  <c:v>15714</c:v>
                </c:pt>
                <c:pt idx="17">
                  <c:v>11423</c:v>
                </c:pt>
                <c:pt idx="18">
                  <c:v>5015</c:v>
                </c:pt>
                <c:pt idx="19">
                  <c:v>7159</c:v>
                </c:pt>
                <c:pt idx="20">
                  <c:v>8789</c:v>
                </c:pt>
                <c:pt idx="21">
                  <c:v>14840</c:v>
                </c:pt>
                <c:pt idx="22">
                  <c:v>16095</c:v>
                </c:pt>
                <c:pt idx="23">
                  <c:v>39958</c:v>
                </c:pt>
                <c:pt idx="24">
                  <c:v>32504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0B9-4080-B7A4-0EC54029FC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7542159"/>
        <c:axId val="1407548879"/>
      </c:lineChart>
      <c:catAx>
        <c:axId val="14075421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Montserrat (Body)"/>
                <a:ea typeface="+mn-ea"/>
                <a:cs typeface="+mn-cs"/>
              </a:defRPr>
            </a:pPr>
            <a:endParaRPr lang="fi-FI"/>
          </a:p>
        </c:txPr>
        <c:crossAx val="1407548879"/>
        <c:crosses val="autoZero"/>
        <c:auto val="1"/>
        <c:lblAlgn val="ctr"/>
        <c:lblOffset val="100"/>
        <c:noMultiLvlLbl val="0"/>
      </c:catAx>
      <c:valAx>
        <c:axId val="14075488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Montserrat (Body)"/>
                <a:ea typeface="+mn-ea"/>
                <a:cs typeface="+mn-cs"/>
              </a:defRPr>
            </a:pPr>
            <a:endParaRPr lang="fi-FI"/>
          </a:p>
        </c:txPr>
        <c:crossAx val="1407542159"/>
        <c:crosses val="autoZero"/>
        <c:crossBetween val="between"/>
      </c:valAx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Montserrat (Body)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/>
  </c:chart>
  <c:spPr>
    <a:solidFill>
      <a:srgbClr val="FFFFFF"/>
    </a:solidFill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fi-FI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fi-FI" sz="1400" b="0"/>
              <a:t>Maahan-,</a:t>
            </a:r>
            <a:r>
              <a:rPr lang="fi-FI" sz="1400" b="0" baseline="0"/>
              <a:t> maasta- ja nettomaahanmuutto 1990—2024</a:t>
            </a:r>
            <a:endParaRPr lang="fi-FI" sz="1400" b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8.6902846582802867E-2"/>
          <c:y val="0.10660600736278449"/>
          <c:w val="0.88885973216711522"/>
          <c:h val="0.74880626673360118"/>
        </c:manualLayout>
      </c:layout>
      <c:lineChart>
        <c:grouping val="standard"/>
        <c:varyColors val="0"/>
        <c:ser>
          <c:idx val="0"/>
          <c:order val="0"/>
          <c:tx>
            <c:strRef>
              <c:f>'Koko maa'!$A$90</c:f>
              <c:strCache>
                <c:ptCount val="1"/>
                <c:pt idx="0">
                  <c:v>Maahanmuutto Suomeen</c:v>
                </c:pt>
              </c:strCache>
            </c:strRef>
          </c:tx>
          <c:spPr>
            <a:ln w="5080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strRef>
              <c:f>'Koko maa'!$B$89:$AJ$89</c:f>
              <c:strCache>
                <c:ptCount val="35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</c:strCache>
            </c:strRef>
          </c:cat>
          <c:val>
            <c:numRef>
              <c:f>'Koko maa'!$B$90:$AJ$90</c:f>
              <c:numCache>
                <c:formatCode>#,##0</c:formatCode>
                <c:ptCount val="35"/>
                <c:pt idx="0">
                  <c:v>13558</c:v>
                </c:pt>
                <c:pt idx="1">
                  <c:v>19001</c:v>
                </c:pt>
                <c:pt idx="2">
                  <c:v>14554</c:v>
                </c:pt>
                <c:pt idx="3">
                  <c:v>14795</c:v>
                </c:pt>
                <c:pt idx="4">
                  <c:v>11611</c:v>
                </c:pt>
                <c:pt idx="5">
                  <c:v>12222</c:v>
                </c:pt>
                <c:pt idx="6">
                  <c:v>13294</c:v>
                </c:pt>
                <c:pt idx="7">
                  <c:v>13564</c:v>
                </c:pt>
                <c:pt idx="8">
                  <c:v>14192</c:v>
                </c:pt>
                <c:pt idx="9">
                  <c:v>14744</c:v>
                </c:pt>
                <c:pt idx="10">
                  <c:v>16895</c:v>
                </c:pt>
                <c:pt idx="11">
                  <c:v>18955</c:v>
                </c:pt>
                <c:pt idx="12">
                  <c:v>18112</c:v>
                </c:pt>
                <c:pt idx="13">
                  <c:v>17838</c:v>
                </c:pt>
                <c:pt idx="14">
                  <c:v>20333</c:v>
                </c:pt>
                <c:pt idx="15">
                  <c:v>21355</c:v>
                </c:pt>
                <c:pt idx="16">
                  <c:v>22451</c:v>
                </c:pt>
                <c:pt idx="17">
                  <c:v>26029</c:v>
                </c:pt>
                <c:pt idx="18">
                  <c:v>29114</c:v>
                </c:pt>
                <c:pt idx="19">
                  <c:v>26699</c:v>
                </c:pt>
                <c:pt idx="20">
                  <c:v>25636</c:v>
                </c:pt>
                <c:pt idx="21">
                  <c:v>29481</c:v>
                </c:pt>
                <c:pt idx="22">
                  <c:v>31278</c:v>
                </c:pt>
                <c:pt idx="23">
                  <c:v>31941</c:v>
                </c:pt>
                <c:pt idx="24">
                  <c:v>31507</c:v>
                </c:pt>
                <c:pt idx="25">
                  <c:v>28746</c:v>
                </c:pt>
                <c:pt idx="26">
                  <c:v>34905</c:v>
                </c:pt>
                <c:pt idx="27">
                  <c:v>31797</c:v>
                </c:pt>
                <c:pt idx="28">
                  <c:v>31106</c:v>
                </c:pt>
                <c:pt idx="29">
                  <c:v>32758</c:v>
                </c:pt>
                <c:pt idx="30">
                  <c:v>32898</c:v>
                </c:pt>
                <c:pt idx="31">
                  <c:v>36364</c:v>
                </c:pt>
                <c:pt idx="32">
                  <c:v>49998</c:v>
                </c:pt>
                <c:pt idx="33">
                  <c:v>73326</c:v>
                </c:pt>
                <c:pt idx="34">
                  <c:v>63965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C35-4FCE-B20C-624CE3C6F5E9}"/>
            </c:ext>
          </c:extLst>
        </c:ser>
        <c:ser>
          <c:idx val="1"/>
          <c:order val="1"/>
          <c:tx>
            <c:strRef>
              <c:f>'Koko maa'!$A$91</c:f>
              <c:strCache>
                <c:ptCount val="1"/>
                <c:pt idx="0">
                  <c:v>Maastamuutto Suomesta</c:v>
                </c:pt>
              </c:strCache>
            </c:strRef>
          </c:tx>
          <c:spPr>
            <a:ln w="508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strRef>
              <c:f>'Koko maa'!$B$89:$AJ$89</c:f>
              <c:strCache>
                <c:ptCount val="35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</c:strCache>
            </c:strRef>
          </c:cat>
          <c:val>
            <c:numRef>
              <c:f>'Koko maa'!$B$91:$AJ$91</c:f>
              <c:numCache>
                <c:formatCode>#,##0</c:formatCode>
                <c:ptCount val="35"/>
                <c:pt idx="0">
                  <c:v>6477</c:v>
                </c:pt>
                <c:pt idx="1">
                  <c:v>5984</c:v>
                </c:pt>
                <c:pt idx="2">
                  <c:v>6055</c:v>
                </c:pt>
                <c:pt idx="3">
                  <c:v>6405</c:v>
                </c:pt>
                <c:pt idx="4">
                  <c:v>8672</c:v>
                </c:pt>
                <c:pt idx="5">
                  <c:v>8957</c:v>
                </c:pt>
                <c:pt idx="6">
                  <c:v>10587</c:v>
                </c:pt>
                <c:pt idx="7">
                  <c:v>9854</c:v>
                </c:pt>
                <c:pt idx="8">
                  <c:v>10817</c:v>
                </c:pt>
                <c:pt idx="9">
                  <c:v>11966</c:v>
                </c:pt>
                <c:pt idx="10">
                  <c:v>14311</c:v>
                </c:pt>
                <c:pt idx="11">
                  <c:v>13153</c:v>
                </c:pt>
                <c:pt idx="12">
                  <c:v>12891</c:v>
                </c:pt>
                <c:pt idx="13">
                  <c:v>12083</c:v>
                </c:pt>
                <c:pt idx="14">
                  <c:v>13656</c:v>
                </c:pt>
                <c:pt idx="15">
                  <c:v>12369</c:v>
                </c:pt>
                <c:pt idx="16">
                  <c:v>12107</c:v>
                </c:pt>
                <c:pt idx="17">
                  <c:v>12443</c:v>
                </c:pt>
                <c:pt idx="18">
                  <c:v>13657</c:v>
                </c:pt>
                <c:pt idx="19">
                  <c:v>12151</c:v>
                </c:pt>
                <c:pt idx="20">
                  <c:v>11905</c:v>
                </c:pt>
                <c:pt idx="21">
                  <c:v>12660</c:v>
                </c:pt>
                <c:pt idx="22">
                  <c:v>13845</c:v>
                </c:pt>
                <c:pt idx="23">
                  <c:v>13893</c:v>
                </c:pt>
                <c:pt idx="24">
                  <c:v>15486</c:v>
                </c:pt>
                <c:pt idx="25">
                  <c:v>16305</c:v>
                </c:pt>
                <c:pt idx="26">
                  <c:v>18082</c:v>
                </c:pt>
                <c:pt idx="27">
                  <c:v>16973</c:v>
                </c:pt>
                <c:pt idx="28">
                  <c:v>19141</c:v>
                </c:pt>
                <c:pt idx="29">
                  <c:v>17263</c:v>
                </c:pt>
                <c:pt idx="30">
                  <c:v>15084</c:v>
                </c:pt>
                <c:pt idx="31">
                  <c:v>13459</c:v>
                </c:pt>
                <c:pt idx="32">
                  <c:v>15635</c:v>
                </c:pt>
                <c:pt idx="33">
                  <c:v>15322</c:v>
                </c:pt>
                <c:pt idx="34">
                  <c:v>16914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C35-4FCE-B20C-624CE3C6F5E9}"/>
            </c:ext>
          </c:extLst>
        </c:ser>
        <c:ser>
          <c:idx val="2"/>
          <c:order val="2"/>
          <c:tx>
            <c:strRef>
              <c:f>'Koko maa'!$A$92</c:f>
              <c:strCache>
                <c:ptCount val="1"/>
                <c:pt idx="0">
                  <c:v>Nettomaahanmuutto</c:v>
                </c:pt>
              </c:strCache>
            </c:strRef>
          </c:tx>
          <c:spPr>
            <a:ln w="5080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strRef>
              <c:f>'Koko maa'!$B$89:$AJ$89</c:f>
              <c:strCache>
                <c:ptCount val="35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</c:strCache>
            </c:strRef>
          </c:cat>
          <c:val>
            <c:numRef>
              <c:f>'Koko maa'!$B$92:$AJ$92</c:f>
              <c:numCache>
                <c:formatCode>#,##0</c:formatCode>
                <c:ptCount val="35"/>
                <c:pt idx="0">
                  <c:v>7081</c:v>
                </c:pt>
                <c:pt idx="1">
                  <c:v>13017</c:v>
                </c:pt>
                <c:pt idx="2">
                  <c:v>8499</c:v>
                </c:pt>
                <c:pt idx="3">
                  <c:v>8390</c:v>
                </c:pt>
                <c:pt idx="4">
                  <c:v>2939</c:v>
                </c:pt>
                <c:pt idx="5">
                  <c:v>3265</c:v>
                </c:pt>
                <c:pt idx="6">
                  <c:v>2707</c:v>
                </c:pt>
                <c:pt idx="7">
                  <c:v>3710</c:v>
                </c:pt>
                <c:pt idx="8">
                  <c:v>3375</c:v>
                </c:pt>
                <c:pt idx="9">
                  <c:v>2778</c:v>
                </c:pt>
                <c:pt idx="10">
                  <c:v>2584</c:v>
                </c:pt>
                <c:pt idx="11">
                  <c:v>5802</c:v>
                </c:pt>
                <c:pt idx="12">
                  <c:v>5221</c:v>
                </c:pt>
                <c:pt idx="13">
                  <c:v>5755</c:v>
                </c:pt>
                <c:pt idx="14">
                  <c:v>6677</c:v>
                </c:pt>
                <c:pt idx="15">
                  <c:v>8986</c:v>
                </c:pt>
                <c:pt idx="16">
                  <c:v>10344</c:v>
                </c:pt>
                <c:pt idx="17">
                  <c:v>13586</c:v>
                </c:pt>
                <c:pt idx="18">
                  <c:v>15457</c:v>
                </c:pt>
                <c:pt idx="19">
                  <c:v>14548</c:v>
                </c:pt>
                <c:pt idx="20">
                  <c:v>13731</c:v>
                </c:pt>
                <c:pt idx="21">
                  <c:v>16821</c:v>
                </c:pt>
                <c:pt idx="22">
                  <c:v>17433</c:v>
                </c:pt>
                <c:pt idx="23">
                  <c:v>18048</c:v>
                </c:pt>
                <c:pt idx="24">
                  <c:v>16021</c:v>
                </c:pt>
                <c:pt idx="25">
                  <c:v>12441</c:v>
                </c:pt>
                <c:pt idx="26">
                  <c:v>16823</c:v>
                </c:pt>
                <c:pt idx="27">
                  <c:v>14824</c:v>
                </c:pt>
                <c:pt idx="28">
                  <c:v>11965</c:v>
                </c:pt>
                <c:pt idx="29">
                  <c:v>15495</c:v>
                </c:pt>
                <c:pt idx="30">
                  <c:v>17814</c:v>
                </c:pt>
                <c:pt idx="31">
                  <c:v>22905</c:v>
                </c:pt>
                <c:pt idx="32">
                  <c:v>34363</c:v>
                </c:pt>
                <c:pt idx="33">
                  <c:v>57914</c:v>
                </c:pt>
                <c:pt idx="34">
                  <c:v>47051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C35-4FCE-B20C-624CE3C6F5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46181471"/>
        <c:axId val="717309695"/>
      </c:lineChart>
      <c:catAx>
        <c:axId val="84618147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900"/>
            </a:pPr>
            <a:endParaRPr lang="fi-FI"/>
          </a:p>
        </c:txPr>
        <c:crossAx val="717309695"/>
        <c:crosses val="autoZero"/>
        <c:auto val="1"/>
        <c:lblAlgn val="ctr"/>
        <c:lblOffset val="100"/>
        <c:noMultiLvlLbl val="0"/>
      </c:catAx>
      <c:valAx>
        <c:axId val="7173096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sz="900"/>
            </a:pPr>
            <a:endParaRPr lang="fi-FI"/>
          </a:p>
        </c:txPr>
        <c:crossAx val="846181471"/>
        <c:crosses val="autoZero"/>
        <c:crossBetween val="between"/>
        <c:majorUnit val="5000"/>
      </c:valAx>
    </c:plotArea>
    <c:legend>
      <c:legendPos val="b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fi-FI"/>
        </a:p>
      </c:txPr>
    </c:legend>
    <c:plotVisOnly val="1"/>
    <c:dispBlanksAs val="gap"/>
    <c:showDLblsOverMax val="0"/>
    <c:extLst/>
  </c:chart>
  <c:txPr>
    <a:bodyPr/>
    <a:lstStyle/>
    <a:p>
      <a:pPr>
        <a:defRPr>
          <a:solidFill>
            <a:schemeClr val="tx1"/>
          </a:solidFill>
          <a:latin typeface="Montserrat" panose="00000500000000000000" pitchFamily="2" charset="0"/>
        </a:defRPr>
      </a:pPr>
      <a:endParaRPr lang="fi-FI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i-FI" sz="1400" b="0" i="0" u="none" strike="noStrike" kern="1200" spc="0" baseline="0">
                <a:solidFill>
                  <a:sysClr val="windowText" lastClr="000000"/>
                </a:solidFill>
              </a:rPr>
              <a:t>Maahan- ja nettomaahanmuutto alueittain 1990—2024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Taul1!$A$60</c:f>
              <c:strCache>
                <c:ptCount val="1"/>
                <c:pt idx="0">
                  <c:v>Länsi-Eurooppa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numRef>
              <c:f>Taul1!$B$59:$AJ$59</c:f>
              <c:numCache>
                <c:formatCode>General</c:formatCode>
                <c:ptCount val="35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</c:numCache>
            </c:numRef>
          </c:cat>
          <c:val>
            <c:numRef>
              <c:f>Taul1!$B$60:$AJ$60</c:f>
              <c:numCache>
                <c:formatCode>General</c:formatCode>
                <c:ptCount val="35"/>
                <c:pt idx="0">
                  <c:v>7991</c:v>
                </c:pt>
                <c:pt idx="1">
                  <c:v>6607</c:v>
                </c:pt>
                <c:pt idx="2">
                  <c:v>4815</c:v>
                </c:pt>
                <c:pt idx="3">
                  <c:v>4479</c:v>
                </c:pt>
                <c:pt idx="4">
                  <c:v>4550</c:v>
                </c:pt>
                <c:pt idx="5">
                  <c:v>5614</c:v>
                </c:pt>
                <c:pt idx="6">
                  <c:v>6251</c:v>
                </c:pt>
                <c:pt idx="7">
                  <c:v>5997</c:v>
                </c:pt>
                <c:pt idx="8">
                  <c:v>6694</c:v>
                </c:pt>
                <c:pt idx="9">
                  <c:v>7176</c:v>
                </c:pt>
                <c:pt idx="10">
                  <c:v>7607</c:v>
                </c:pt>
                <c:pt idx="11">
                  <c:v>8386</c:v>
                </c:pt>
                <c:pt idx="12">
                  <c:v>8449</c:v>
                </c:pt>
                <c:pt idx="13">
                  <c:v>8735</c:v>
                </c:pt>
                <c:pt idx="14">
                  <c:v>8972</c:v>
                </c:pt>
                <c:pt idx="15">
                  <c:v>9337</c:v>
                </c:pt>
                <c:pt idx="16">
                  <c:v>9085</c:v>
                </c:pt>
                <c:pt idx="17">
                  <c:v>9367</c:v>
                </c:pt>
                <c:pt idx="18">
                  <c:v>9914</c:v>
                </c:pt>
                <c:pt idx="19">
                  <c:v>8860</c:v>
                </c:pt>
                <c:pt idx="20">
                  <c:v>7851</c:v>
                </c:pt>
                <c:pt idx="21">
                  <c:v>9248</c:v>
                </c:pt>
                <c:pt idx="22">
                  <c:v>8724</c:v>
                </c:pt>
                <c:pt idx="23">
                  <c:v>8769</c:v>
                </c:pt>
                <c:pt idx="24">
                  <c:v>9084</c:v>
                </c:pt>
                <c:pt idx="25">
                  <c:v>8218</c:v>
                </c:pt>
                <c:pt idx="26">
                  <c:v>8912</c:v>
                </c:pt>
                <c:pt idx="27">
                  <c:v>8835</c:v>
                </c:pt>
                <c:pt idx="28">
                  <c:v>9614</c:v>
                </c:pt>
                <c:pt idx="29">
                  <c:v>9820</c:v>
                </c:pt>
                <c:pt idx="30">
                  <c:v>10937</c:v>
                </c:pt>
                <c:pt idx="31">
                  <c:v>10713</c:v>
                </c:pt>
                <c:pt idx="32">
                  <c:v>10394</c:v>
                </c:pt>
                <c:pt idx="33">
                  <c:v>9718</c:v>
                </c:pt>
                <c:pt idx="34">
                  <c:v>9231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FD-4F63-AE3A-0C24F0B7EC26}"/>
            </c:ext>
          </c:extLst>
        </c:ser>
        <c:ser>
          <c:idx val="1"/>
          <c:order val="1"/>
          <c:tx>
            <c:strRef>
              <c:f>Taul1!$A$61</c:f>
              <c:strCache>
                <c:ptCount val="1"/>
                <c:pt idx="0">
                  <c:v>Itä-Eurooppa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numRef>
              <c:f>Taul1!$B$59:$AJ$59</c:f>
              <c:numCache>
                <c:formatCode>General</c:formatCode>
                <c:ptCount val="35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</c:numCache>
            </c:numRef>
          </c:cat>
          <c:val>
            <c:numRef>
              <c:f>Taul1!$B$61:$AJ$61</c:f>
              <c:numCache>
                <c:formatCode>General</c:formatCode>
                <c:ptCount val="35"/>
                <c:pt idx="0">
                  <c:v>2491</c:v>
                </c:pt>
                <c:pt idx="1">
                  <c:v>7255</c:v>
                </c:pt>
                <c:pt idx="2">
                  <c:v>6158</c:v>
                </c:pt>
                <c:pt idx="3">
                  <c:v>6635</c:v>
                </c:pt>
                <c:pt idx="4">
                  <c:v>4036</c:v>
                </c:pt>
                <c:pt idx="5">
                  <c:v>3965</c:v>
                </c:pt>
                <c:pt idx="6">
                  <c:v>3882</c:v>
                </c:pt>
                <c:pt idx="7">
                  <c:v>3776</c:v>
                </c:pt>
                <c:pt idx="8">
                  <c:v>3967</c:v>
                </c:pt>
                <c:pt idx="9">
                  <c:v>3997</c:v>
                </c:pt>
                <c:pt idx="10">
                  <c:v>4581</c:v>
                </c:pt>
                <c:pt idx="11">
                  <c:v>5419</c:v>
                </c:pt>
                <c:pt idx="12">
                  <c:v>4466</c:v>
                </c:pt>
                <c:pt idx="13">
                  <c:v>3847</c:v>
                </c:pt>
                <c:pt idx="14">
                  <c:v>4978</c:v>
                </c:pt>
                <c:pt idx="15">
                  <c:v>5317</c:v>
                </c:pt>
                <c:pt idx="16">
                  <c:v>6240</c:v>
                </c:pt>
                <c:pt idx="17">
                  <c:v>7767</c:v>
                </c:pt>
                <c:pt idx="18">
                  <c:v>8938</c:v>
                </c:pt>
                <c:pt idx="19">
                  <c:v>7774</c:v>
                </c:pt>
                <c:pt idx="20">
                  <c:v>8109</c:v>
                </c:pt>
                <c:pt idx="21">
                  <c:v>10027</c:v>
                </c:pt>
                <c:pt idx="22">
                  <c:v>12096</c:v>
                </c:pt>
                <c:pt idx="23">
                  <c:v>11899</c:v>
                </c:pt>
                <c:pt idx="24">
                  <c:v>10455</c:v>
                </c:pt>
                <c:pt idx="25">
                  <c:v>8789</c:v>
                </c:pt>
                <c:pt idx="26">
                  <c:v>8459</c:v>
                </c:pt>
                <c:pt idx="27">
                  <c:v>6885</c:v>
                </c:pt>
                <c:pt idx="28">
                  <c:v>7675</c:v>
                </c:pt>
                <c:pt idx="29">
                  <c:v>8066</c:v>
                </c:pt>
                <c:pt idx="30">
                  <c:v>8256</c:v>
                </c:pt>
                <c:pt idx="31">
                  <c:v>10393</c:v>
                </c:pt>
                <c:pt idx="32">
                  <c:v>15136</c:v>
                </c:pt>
                <c:pt idx="33">
                  <c:v>31304</c:v>
                </c:pt>
                <c:pt idx="34">
                  <c:v>20931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3FD-4F63-AE3A-0C24F0B7EC26}"/>
            </c:ext>
          </c:extLst>
        </c:ser>
        <c:ser>
          <c:idx val="2"/>
          <c:order val="2"/>
          <c:tx>
            <c:strRef>
              <c:f>Taul1!$A$62</c:f>
              <c:strCache>
                <c:ptCount val="1"/>
                <c:pt idx="0">
                  <c:v>Lähi-Itä, Pohjois-Afrikka ja Keski-Aasia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Taul1!$B$59:$AJ$59</c:f>
              <c:numCache>
                <c:formatCode>General</c:formatCode>
                <c:ptCount val="35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</c:numCache>
            </c:numRef>
          </c:cat>
          <c:val>
            <c:numRef>
              <c:f>Taul1!$B$62:$AJ$62</c:f>
              <c:numCache>
                <c:formatCode>General</c:formatCode>
                <c:ptCount val="35"/>
                <c:pt idx="0">
                  <c:v>844</c:v>
                </c:pt>
                <c:pt idx="1">
                  <c:v>1090</c:v>
                </c:pt>
                <c:pt idx="2">
                  <c:v>1176</c:v>
                </c:pt>
                <c:pt idx="3">
                  <c:v>917</c:v>
                </c:pt>
                <c:pt idx="4">
                  <c:v>843</c:v>
                </c:pt>
                <c:pt idx="5">
                  <c:v>836</c:v>
                </c:pt>
                <c:pt idx="6">
                  <c:v>1033</c:v>
                </c:pt>
                <c:pt idx="7">
                  <c:v>1325</c:v>
                </c:pt>
                <c:pt idx="8">
                  <c:v>939</c:v>
                </c:pt>
                <c:pt idx="9">
                  <c:v>1106</c:v>
                </c:pt>
                <c:pt idx="10">
                  <c:v>970</c:v>
                </c:pt>
                <c:pt idx="11">
                  <c:v>1326</c:v>
                </c:pt>
                <c:pt idx="12">
                  <c:v>1394</c:v>
                </c:pt>
                <c:pt idx="13">
                  <c:v>1380</c:v>
                </c:pt>
                <c:pt idx="14">
                  <c:v>1725</c:v>
                </c:pt>
                <c:pt idx="15">
                  <c:v>1567</c:v>
                </c:pt>
                <c:pt idx="16">
                  <c:v>1477</c:v>
                </c:pt>
                <c:pt idx="17">
                  <c:v>1690</c:v>
                </c:pt>
                <c:pt idx="18">
                  <c:v>2021</c:v>
                </c:pt>
                <c:pt idx="19">
                  <c:v>2353</c:v>
                </c:pt>
                <c:pt idx="20">
                  <c:v>2427</c:v>
                </c:pt>
                <c:pt idx="21">
                  <c:v>2341</c:v>
                </c:pt>
                <c:pt idx="22">
                  <c:v>2635</c:v>
                </c:pt>
                <c:pt idx="23">
                  <c:v>3212</c:v>
                </c:pt>
                <c:pt idx="24">
                  <c:v>3395</c:v>
                </c:pt>
                <c:pt idx="25">
                  <c:v>3219</c:v>
                </c:pt>
                <c:pt idx="26">
                  <c:v>8554</c:v>
                </c:pt>
                <c:pt idx="27">
                  <c:v>6877</c:v>
                </c:pt>
                <c:pt idx="28">
                  <c:v>4931</c:v>
                </c:pt>
                <c:pt idx="29">
                  <c:v>5051</c:v>
                </c:pt>
                <c:pt idx="30">
                  <c:v>4470</c:v>
                </c:pt>
                <c:pt idx="31">
                  <c:v>4625</c:v>
                </c:pt>
                <c:pt idx="32">
                  <c:v>7039</c:v>
                </c:pt>
                <c:pt idx="33">
                  <c:v>7393</c:v>
                </c:pt>
                <c:pt idx="34">
                  <c:v>6758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3FD-4F63-AE3A-0C24F0B7EC26}"/>
            </c:ext>
          </c:extLst>
        </c:ser>
        <c:ser>
          <c:idx val="3"/>
          <c:order val="3"/>
          <c:tx>
            <c:strRef>
              <c:f>Taul1!$A$63</c:f>
              <c:strCache>
                <c:ptCount val="1"/>
                <c:pt idx="0">
                  <c:v>Intian niemimaa</c:v>
                </c:pt>
              </c:strCache>
            </c:strRef>
          </c:tx>
          <c:spPr>
            <a:solidFill>
              <a:srgbClr val="EA564F"/>
            </a:solidFill>
            <a:ln>
              <a:noFill/>
            </a:ln>
            <a:effectLst/>
          </c:spPr>
          <c:invertIfNegative val="0"/>
          <c:cat>
            <c:numRef>
              <c:f>Taul1!$B$59:$AJ$59</c:f>
              <c:numCache>
                <c:formatCode>General</c:formatCode>
                <c:ptCount val="35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</c:numCache>
            </c:numRef>
          </c:cat>
          <c:val>
            <c:numRef>
              <c:f>Taul1!$B$63:$AJ$63</c:f>
              <c:numCache>
                <c:formatCode>General</c:formatCode>
                <c:ptCount val="35"/>
                <c:pt idx="0">
                  <c:v>240</c:v>
                </c:pt>
                <c:pt idx="1">
                  <c:v>331</c:v>
                </c:pt>
                <c:pt idx="2">
                  <c:v>192</c:v>
                </c:pt>
                <c:pt idx="3">
                  <c:v>151</c:v>
                </c:pt>
                <c:pt idx="4">
                  <c:v>141</c:v>
                </c:pt>
                <c:pt idx="5">
                  <c:v>124</c:v>
                </c:pt>
                <c:pt idx="6">
                  <c:v>144</c:v>
                </c:pt>
                <c:pt idx="7">
                  <c:v>140</c:v>
                </c:pt>
                <c:pt idx="8">
                  <c:v>215</c:v>
                </c:pt>
                <c:pt idx="9">
                  <c:v>225</c:v>
                </c:pt>
                <c:pt idx="10">
                  <c:v>376</c:v>
                </c:pt>
                <c:pt idx="11">
                  <c:v>525</c:v>
                </c:pt>
                <c:pt idx="12">
                  <c:v>364</c:v>
                </c:pt>
                <c:pt idx="13">
                  <c:v>375</c:v>
                </c:pt>
                <c:pt idx="14">
                  <c:v>523</c:v>
                </c:pt>
                <c:pt idx="15">
                  <c:v>660</c:v>
                </c:pt>
                <c:pt idx="16">
                  <c:v>734</c:v>
                </c:pt>
                <c:pt idx="17">
                  <c:v>979</c:v>
                </c:pt>
                <c:pt idx="18">
                  <c:v>1219</c:v>
                </c:pt>
                <c:pt idx="19">
                  <c:v>1236</c:v>
                </c:pt>
                <c:pt idx="20">
                  <c:v>1086</c:v>
                </c:pt>
                <c:pt idx="21">
                  <c:v>1244</c:v>
                </c:pt>
                <c:pt idx="22">
                  <c:v>1365</c:v>
                </c:pt>
                <c:pt idx="23">
                  <c:v>1395</c:v>
                </c:pt>
                <c:pt idx="24">
                  <c:v>1675</c:v>
                </c:pt>
                <c:pt idx="25">
                  <c:v>1632</c:v>
                </c:pt>
                <c:pt idx="26">
                  <c:v>1620</c:v>
                </c:pt>
                <c:pt idx="27">
                  <c:v>1672</c:v>
                </c:pt>
                <c:pt idx="28">
                  <c:v>1711</c:v>
                </c:pt>
                <c:pt idx="29">
                  <c:v>2309</c:v>
                </c:pt>
                <c:pt idx="30">
                  <c:v>1592</c:v>
                </c:pt>
                <c:pt idx="31">
                  <c:v>2121</c:v>
                </c:pt>
                <c:pt idx="32">
                  <c:v>6100</c:v>
                </c:pt>
                <c:pt idx="33">
                  <c:v>10856</c:v>
                </c:pt>
                <c:pt idx="34">
                  <c:v>11706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3FD-4F63-AE3A-0C24F0B7EC26}"/>
            </c:ext>
          </c:extLst>
        </c:ser>
        <c:ser>
          <c:idx val="4"/>
          <c:order val="4"/>
          <c:tx>
            <c:strRef>
              <c:f>Taul1!$A$64</c:f>
              <c:strCache>
                <c:ptCount val="1"/>
                <c:pt idx="0">
                  <c:v>Itä- ja Kaakkois-Aasia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numRef>
              <c:f>Taul1!$B$59:$AJ$59</c:f>
              <c:numCache>
                <c:formatCode>General</c:formatCode>
                <c:ptCount val="35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</c:numCache>
            </c:numRef>
          </c:cat>
          <c:val>
            <c:numRef>
              <c:f>Taul1!$B$64:$AJ$64</c:f>
              <c:numCache>
                <c:formatCode>General</c:formatCode>
                <c:ptCount val="35"/>
                <c:pt idx="0">
                  <c:v>804</c:v>
                </c:pt>
                <c:pt idx="1">
                  <c:v>916</c:v>
                </c:pt>
                <c:pt idx="2">
                  <c:v>716</c:v>
                </c:pt>
                <c:pt idx="3">
                  <c:v>752</c:v>
                </c:pt>
                <c:pt idx="4">
                  <c:v>666</c:v>
                </c:pt>
                <c:pt idx="5">
                  <c:v>458</c:v>
                </c:pt>
                <c:pt idx="6">
                  <c:v>535</c:v>
                </c:pt>
                <c:pt idx="7">
                  <c:v>642</c:v>
                </c:pt>
                <c:pt idx="8">
                  <c:v>838</c:v>
                </c:pt>
                <c:pt idx="9">
                  <c:v>674</c:v>
                </c:pt>
                <c:pt idx="10">
                  <c:v>854</c:v>
                </c:pt>
                <c:pt idx="11">
                  <c:v>1080</c:v>
                </c:pt>
                <c:pt idx="12">
                  <c:v>1247</c:v>
                </c:pt>
                <c:pt idx="13">
                  <c:v>1308</c:v>
                </c:pt>
                <c:pt idx="14">
                  <c:v>1586</c:v>
                </c:pt>
                <c:pt idx="15">
                  <c:v>1872</c:v>
                </c:pt>
                <c:pt idx="16">
                  <c:v>1954</c:v>
                </c:pt>
                <c:pt idx="17">
                  <c:v>2659</c:v>
                </c:pt>
                <c:pt idx="18">
                  <c:v>2931</c:v>
                </c:pt>
                <c:pt idx="19">
                  <c:v>2787</c:v>
                </c:pt>
                <c:pt idx="20">
                  <c:v>2242</c:v>
                </c:pt>
                <c:pt idx="21">
                  <c:v>2789</c:v>
                </c:pt>
                <c:pt idx="22">
                  <c:v>2831</c:v>
                </c:pt>
                <c:pt idx="23">
                  <c:v>2950</c:v>
                </c:pt>
                <c:pt idx="24">
                  <c:v>2963</c:v>
                </c:pt>
                <c:pt idx="25">
                  <c:v>2970</c:v>
                </c:pt>
                <c:pt idx="26">
                  <c:v>3348</c:v>
                </c:pt>
                <c:pt idx="27">
                  <c:v>2890</c:v>
                </c:pt>
                <c:pt idx="28">
                  <c:v>3080</c:v>
                </c:pt>
                <c:pt idx="29">
                  <c:v>3646</c:v>
                </c:pt>
                <c:pt idx="30">
                  <c:v>3168</c:v>
                </c:pt>
                <c:pt idx="31">
                  <c:v>3517</c:v>
                </c:pt>
                <c:pt idx="32">
                  <c:v>6184</c:v>
                </c:pt>
                <c:pt idx="33">
                  <c:v>8160</c:v>
                </c:pt>
                <c:pt idx="34">
                  <c:v>9134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3FD-4F63-AE3A-0C24F0B7EC26}"/>
            </c:ext>
          </c:extLst>
        </c:ser>
        <c:ser>
          <c:idx val="5"/>
          <c:order val="5"/>
          <c:tx>
            <c:strRef>
              <c:f>Taul1!$A$65</c:f>
              <c:strCache>
                <c:ptCount val="1"/>
                <c:pt idx="0">
                  <c:v>Amerikka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Taul1!$B$59:$AJ$59</c:f>
              <c:numCache>
                <c:formatCode>General</c:formatCode>
                <c:ptCount val="35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</c:numCache>
            </c:numRef>
          </c:cat>
          <c:val>
            <c:numRef>
              <c:f>Taul1!$B$65:$AJ$65</c:f>
              <c:numCache>
                <c:formatCode>General</c:formatCode>
                <c:ptCount val="35"/>
                <c:pt idx="0">
                  <c:v>690</c:v>
                </c:pt>
                <c:pt idx="1">
                  <c:v>721</c:v>
                </c:pt>
                <c:pt idx="2">
                  <c:v>697</c:v>
                </c:pt>
                <c:pt idx="3">
                  <c:v>540</c:v>
                </c:pt>
                <c:pt idx="4">
                  <c:v>542</c:v>
                </c:pt>
                <c:pt idx="5">
                  <c:v>576</c:v>
                </c:pt>
                <c:pt idx="6">
                  <c:v>826</c:v>
                </c:pt>
                <c:pt idx="7">
                  <c:v>748</c:v>
                </c:pt>
                <c:pt idx="8">
                  <c:v>785</c:v>
                </c:pt>
                <c:pt idx="9">
                  <c:v>811</c:v>
                </c:pt>
                <c:pt idx="10">
                  <c:v>924</c:v>
                </c:pt>
                <c:pt idx="11">
                  <c:v>1129</c:v>
                </c:pt>
                <c:pt idx="12">
                  <c:v>1286</c:v>
                </c:pt>
                <c:pt idx="13">
                  <c:v>1292</c:v>
                </c:pt>
                <c:pt idx="14">
                  <c:v>1307</c:v>
                </c:pt>
                <c:pt idx="15">
                  <c:v>1332</c:v>
                </c:pt>
                <c:pt idx="16">
                  <c:v>1497</c:v>
                </c:pt>
                <c:pt idx="17">
                  <c:v>1633</c:v>
                </c:pt>
                <c:pt idx="18">
                  <c:v>1636</c:v>
                </c:pt>
                <c:pt idx="19">
                  <c:v>1543</c:v>
                </c:pt>
                <c:pt idx="20">
                  <c:v>1407</c:v>
                </c:pt>
                <c:pt idx="21">
                  <c:v>1587</c:v>
                </c:pt>
                <c:pt idx="22">
                  <c:v>1407</c:v>
                </c:pt>
                <c:pt idx="23">
                  <c:v>1483</c:v>
                </c:pt>
                <c:pt idx="24">
                  <c:v>1532</c:v>
                </c:pt>
                <c:pt idx="25">
                  <c:v>1451</c:v>
                </c:pt>
                <c:pt idx="26">
                  <c:v>1585</c:v>
                </c:pt>
                <c:pt idx="27">
                  <c:v>1629</c:v>
                </c:pt>
                <c:pt idx="28">
                  <c:v>1832</c:v>
                </c:pt>
                <c:pt idx="29">
                  <c:v>1899</c:v>
                </c:pt>
                <c:pt idx="30">
                  <c:v>1939</c:v>
                </c:pt>
                <c:pt idx="31">
                  <c:v>2038</c:v>
                </c:pt>
                <c:pt idx="32">
                  <c:v>1963</c:v>
                </c:pt>
                <c:pt idx="33">
                  <c:v>1871</c:v>
                </c:pt>
                <c:pt idx="34">
                  <c:v>1854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3FD-4F63-AE3A-0C24F0B7EC26}"/>
            </c:ext>
          </c:extLst>
        </c:ser>
        <c:ser>
          <c:idx val="6"/>
          <c:order val="6"/>
          <c:tx>
            <c:strRef>
              <c:f>Taul1!$A$66</c:f>
              <c:strCache>
                <c:ptCount val="1"/>
                <c:pt idx="0">
                  <c:v>Saharan eteläpuolinen Afrikka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Taul1!$B$59:$AJ$59</c:f>
              <c:numCache>
                <c:formatCode>General</c:formatCode>
                <c:ptCount val="35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</c:numCache>
            </c:numRef>
          </c:cat>
          <c:val>
            <c:numRef>
              <c:f>Taul1!$B$66:$AJ$66</c:f>
              <c:numCache>
                <c:formatCode>General</c:formatCode>
                <c:ptCount val="35"/>
                <c:pt idx="0">
                  <c:v>210</c:v>
                </c:pt>
                <c:pt idx="1">
                  <c:v>1662</c:v>
                </c:pt>
                <c:pt idx="2">
                  <c:v>581</c:v>
                </c:pt>
                <c:pt idx="3">
                  <c:v>1090</c:v>
                </c:pt>
                <c:pt idx="4">
                  <c:v>699</c:v>
                </c:pt>
                <c:pt idx="5">
                  <c:v>511</c:v>
                </c:pt>
                <c:pt idx="6">
                  <c:v>451</c:v>
                </c:pt>
                <c:pt idx="7">
                  <c:v>703</c:v>
                </c:pt>
                <c:pt idx="8">
                  <c:v>574</c:v>
                </c:pt>
                <c:pt idx="9">
                  <c:v>284</c:v>
                </c:pt>
                <c:pt idx="10">
                  <c:v>385</c:v>
                </c:pt>
                <c:pt idx="11">
                  <c:v>581</c:v>
                </c:pt>
                <c:pt idx="12">
                  <c:v>605</c:v>
                </c:pt>
                <c:pt idx="13">
                  <c:v>516</c:v>
                </c:pt>
                <c:pt idx="14">
                  <c:v>762</c:v>
                </c:pt>
                <c:pt idx="15">
                  <c:v>963</c:v>
                </c:pt>
                <c:pt idx="16">
                  <c:v>1054</c:v>
                </c:pt>
                <c:pt idx="17">
                  <c:v>1576</c:v>
                </c:pt>
                <c:pt idx="18">
                  <c:v>1969</c:v>
                </c:pt>
                <c:pt idx="19">
                  <c:v>1683</c:v>
                </c:pt>
                <c:pt idx="20">
                  <c:v>1978</c:v>
                </c:pt>
                <c:pt idx="21">
                  <c:v>1641</c:v>
                </c:pt>
                <c:pt idx="22">
                  <c:v>1585</c:v>
                </c:pt>
                <c:pt idx="23">
                  <c:v>1639</c:v>
                </c:pt>
                <c:pt idx="24">
                  <c:v>1770</c:v>
                </c:pt>
                <c:pt idx="25">
                  <c:v>1644</c:v>
                </c:pt>
                <c:pt idx="26">
                  <c:v>1950</c:v>
                </c:pt>
                <c:pt idx="27">
                  <c:v>1462</c:v>
                </c:pt>
                <c:pt idx="28">
                  <c:v>1674</c:v>
                </c:pt>
                <c:pt idx="29">
                  <c:v>1535</c:v>
                </c:pt>
                <c:pt idx="30">
                  <c:v>1714</c:v>
                </c:pt>
                <c:pt idx="31">
                  <c:v>1705</c:v>
                </c:pt>
                <c:pt idx="32">
                  <c:v>2693</c:v>
                </c:pt>
                <c:pt idx="33">
                  <c:v>3442</c:v>
                </c:pt>
                <c:pt idx="34">
                  <c:v>3930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3FD-4F63-AE3A-0C24F0B7EC26}"/>
            </c:ext>
          </c:extLst>
        </c:ser>
        <c:ser>
          <c:idx val="7"/>
          <c:order val="7"/>
          <c:tx>
            <c:strRef>
              <c:f>Taul1!$A$67</c:f>
              <c:strCache>
                <c:ptCount val="1"/>
                <c:pt idx="0">
                  <c:v>Oseania</c:v>
                </c:pt>
              </c:strCache>
            </c:strRef>
          </c:tx>
          <c:spPr>
            <a:solidFill>
              <a:srgbClr val="502333"/>
            </a:solidFill>
            <a:ln>
              <a:noFill/>
            </a:ln>
            <a:effectLst/>
          </c:spPr>
          <c:invertIfNegative val="0"/>
          <c:cat>
            <c:numRef>
              <c:f>Taul1!$B$59:$AJ$59</c:f>
              <c:numCache>
                <c:formatCode>General</c:formatCode>
                <c:ptCount val="35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</c:numCache>
            </c:numRef>
          </c:cat>
          <c:val>
            <c:numRef>
              <c:f>Taul1!$B$67:$AJ$67</c:f>
              <c:numCache>
                <c:formatCode>General</c:formatCode>
                <c:ptCount val="35"/>
                <c:pt idx="0">
                  <c:v>130</c:v>
                </c:pt>
                <c:pt idx="1">
                  <c:v>160</c:v>
                </c:pt>
                <c:pt idx="2">
                  <c:v>91</c:v>
                </c:pt>
                <c:pt idx="3">
                  <c:v>59</c:v>
                </c:pt>
                <c:pt idx="4">
                  <c:v>82</c:v>
                </c:pt>
                <c:pt idx="5">
                  <c:v>63</c:v>
                </c:pt>
                <c:pt idx="6">
                  <c:v>112</c:v>
                </c:pt>
                <c:pt idx="7">
                  <c:v>148</c:v>
                </c:pt>
                <c:pt idx="8">
                  <c:v>117</c:v>
                </c:pt>
                <c:pt idx="9">
                  <c:v>159</c:v>
                </c:pt>
                <c:pt idx="10">
                  <c:v>166</c:v>
                </c:pt>
                <c:pt idx="11">
                  <c:v>141</c:v>
                </c:pt>
                <c:pt idx="12">
                  <c:v>130</c:v>
                </c:pt>
                <c:pt idx="13">
                  <c:v>185</c:v>
                </c:pt>
                <c:pt idx="14">
                  <c:v>199</c:v>
                </c:pt>
                <c:pt idx="15">
                  <c:v>205</c:v>
                </c:pt>
                <c:pt idx="16">
                  <c:v>227</c:v>
                </c:pt>
                <c:pt idx="17">
                  <c:v>203</c:v>
                </c:pt>
                <c:pt idx="18">
                  <c:v>288</c:v>
                </c:pt>
                <c:pt idx="19">
                  <c:v>246</c:v>
                </c:pt>
                <c:pt idx="20">
                  <c:v>244</c:v>
                </c:pt>
                <c:pt idx="21">
                  <c:v>275</c:v>
                </c:pt>
                <c:pt idx="22">
                  <c:v>224</c:v>
                </c:pt>
                <c:pt idx="23">
                  <c:v>273</c:v>
                </c:pt>
                <c:pt idx="24">
                  <c:v>304</c:v>
                </c:pt>
                <c:pt idx="25">
                  <c:v>284</c:v>
                </c:pt>
                <c:pt idx="26">
                  <c:v>239</c:v>
                </c:pt>
                <c:pt idx="27">
                  <c:v>265</c:v>
                </c:pt>
                <c:pt idx="28">
                  <c:v>337</c:v>
                </c:pt>
                <c:pt idx="29">
                  <c:v>365</c:v>
                </c:pt>
                <c:pt idx="30">
                  <c:v>352</c:v>
                </c:pt>
                <c:pt idx="31">
                  <c:v>282</c:v>
                </c:pt>
                <c:pt idx="32">
                  <c:v>276</c:v>
                </c:pt>
                <c:pt idx="33">
                  <c:v>303</c:v>
                </c:pt>
                <c:pt idx="34">
                  <c:v>249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3FD-4F63-AE3A-0C24F0B7EC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27925263"/>
        <c:axId val="327926703"/>
      </c:barChart>
      <c:lineChart>
        <c:grouping val="standard"/>
        <c:varyColors val="0"/>
        <c:ser>
          <c:idx val="8"/>
          <c:order val="8"/>
          <c:tx>
            <c:strRef>
              <c:f>Taul1!$A$68</c:f>
              <c:strCache>
                <c:ptCount val="1"/>
                <c:pt idx="0">
                  <c:v>Nettomaahanmuutto</c:v>
                </c:pt>
              </c:strCache>
            </c:strRef>
          </c:tx>
          <c:spPr>
            <a:ln>
              <a:solidFill>
                <a:schemeClr val="tx1"/>
              </a:solidFill>
            </a:ln>
            <a:effectLst/>
          </c:spPr>
          <c:marker>
            <c:symbol val="none"/>
          </c:marker>
          <c:cat>
            <c:numRef>
              <c:f>Taul1!$B$59:$AJ$59</c:f>
              <c:numCache>
                <c:formatCode>General</c:formatCode>
                <c:ptCount val="35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</c:numCache>
            </c:numRef>
          </c:cat>
          <c:val>
            <c:numRef>
              <c:f>Taul1!$B$68:$AJ$68</c:f>
              <c:numCache>
                <c:formatCode>0</c:formatCode>
                <c:ptCount val="35"/>
                <c:pt idx="0">
                  <c:v>7081</c:v>
                </c:pt>
                <c:pt idx="1">
                  <c:v>13017</c:v>
                </c:pt>
                <c:pt idx="2">
                  <c:v>8499</c:v>
                </c:pt>
                <c:pt idx="3">
                  <c:v>8390</c:v>
                </c:pt>
                <c:pt idx="4">
                  <c:v>2939</c:v>
                </c:pt>
                <c:pt idx="5">
                  <c:v>3265</c:v>
                </c:pt>
                <c:pt idx="6">
                  <c:v>2707</c:v>
                </c:pt>
                <c:pt idx="7">
                  <c:v>3710</c:v>
                </c:pt>
                <c:pt idx="8">
                  <c:v>3375</c:v>
                </c:pt>
                <c:pt idx="9">
                  <c:v>2778</c:v>
                </c:pt>
                <c:pt idx="10">
                  <c:v>2584</c:v>
                </c:pt>
                <c:pt idx="11">
                  <c:v>5802</c:v>
                </c:pt>
                <c:pt idx="12">
                  <c:v>5221</c:v>
                </c:pt>
                <c:pt idx="13">
                  <c:v>5755</c:v>
                </c:pt>
                <c:pt idx="14">
                  <c:v>6677</c:v>
                </c:pt>
                <c:pt idx="15">
                  <c:v>8986</c:v>
                </c:pt>
                <c:pt idx="16">
                  <c:v>10344</c:v>
                </c:pt>
                <c:pt idx="17">
                  <c:v>13586</c:v>
                </c:pt>
                <c:pt idx="18">
                  <c:v>15457</c:v>
                </c:pt>
                <c:pt idx="19">
                  <c:v>14548</c:v>
                </c:pt>
                <c:pt idx="20">
                  <c:v>13731</c:v>
                </c:pt>
                <c:pt idx="21">
                  <c:v>16821</c:v>
                </c:pt>
                <c:pt idx="22">
                  <c:v>17433</c:v>
                </c:pt>
                <c:pt idx="23">
                  <c:v>18048</c:v>
                </c:pt>
                <c:pt idx="24">
                  <c:v>16021</c:v>
                </c:pt>
                <c:pt idx="25">
                  <c:v>12441</c:v>
                </c:pt>
                <c:pt idx="26">
                  <c:v>16823</c:v>
                </c:pt>
                <c:pt idx="27">
                  <c:v>14824</c:v>
                </c:pt>
                <c:pt idx="28">
                  <c:v>11965</c:v>
                </c:pt>
                <c:pt idx="29">
                  <c:v>15495</c:v>
                </c:pt>
                <c:pt idx="30">
                  <c:v>17814</c:v>
                </c:pt>
                <c:pt idx="31">
                  <c:v>22905</c:v>
                </c:pt>
                <c:pt idx="32">
                  <c:v>34363</c:v>
                </c:pt>
                <c:pt idx="33">
                  <c:v>57914</c:v>
                </c:pt>
                <c:pt idx="34">
                  <c:v>47285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73FD-4F63-AE3A-0C24F0B7EC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7925263"/>
        <c:axId val="327926703"/>
      </c:lineChart>
      <c:catAx>
        <c:axId val="327925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327926703"/>
        <c:crosses val="autoZero"/>
        <c:auto val="1"/>
        <c:lblAlgn val="ctr"/>
        <c:lblOffset val="100"/>
        <c:noMultiLvlLbl val="0"/>
      </c:catAx>
      <c:valAx>
        <c:axId val="327926703"/>
        <c:scaling>
          <c:orientation val="minMax"/>
          <c:max val="75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327925263"/>
        <c:crosses val="autoZero"/>
        <c:crossBetween val="between"/>
      </c:valAx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/>
  </c:chart>
  <c:spPr>
    <a:solidFill>
      <a:schemeClr val="bg1"/>
    </a:solidFill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fi-FI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fi-FI" sz="1800" b="0" i="0" u="none" strike="noStrike" kern="1200" baseline="0">
                <a:solidFill>
                  <a:sysClr val="windowText" lastClr="000000"/>
                </a:solidFill>
                <a:latin typeface="Montserrat" panose="00000500000000000000" pitchFamily="2" charset="0"/>
              </a:rPr>
              <a:t>Koko väestön kehitys 2010—2050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'Koko maan kuviot'!$A$4</c:f>
              <c:strCache>
                <c:ptCount val="1"/>
                <c:pt idx="0">
                  <c:v>Toteuma</c:v>
                </c:pt>
              </c:strCache>
            </c:strRef>
          </c:tx>
          <c:spPr>
            <a:ln w="50800">
              <a:solidFill>
                <a:srgbClr val="0070C0"/>
              </a:solidFill>
            </a:ln>
          </c:spPr>
          <c:marker>
            <c:symbol val="none"/>
          </c:marker>
          <c:cat>
            <c:numRef>
              <c:f>'Koko maan kuviot'!$B$3:$AP$3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'Koko maan kuviot'!$B$4:$AP$4</c:f>
              <c:numCache>
                <c:formatCode>#,##0</c:formatCode>
                <c:ptCount val="41"/>
                <c:pt idx="0">
                  <c:v>5375276</c:v>
                </c:pt>
                <c:pt idx="1">
                  <c:v>5401267</c:v>
                </c:pt>
                <c:pt idx="2">
                  <c:v>5426674</c:v>
                </c:pt>
                <c:pt idx="3">
                  <c:v>5451270</c:v>
                </c:pt>
                <c:pt idx="4">
                  <c:v>5471753</c:v>
                </c:pt>
                <c:pt idx="5">
                  <c:v>5487308</c:v>
                </c:pt>
                <c:pt idx="6">
                  <c:v>5503297</c:v>
                </c:pt>
                <c:pt idx="7">
                  <c:v>5513130</c:v>
                </c:pt>
                <c:pt idx="8">
                  <c:v>5517919</c:v>
                </c:pt>
                <c:pt idx="9">
                  <c:v>5525292</c:v>
                </c:pt>
                <c:pt idx="10">
                  <c:v>5533793</c:v>
                </c:pt>
                <c:pt idx="11">
                  <c:v>5548241</c:v>
                </c:pt>
                <c:pt idx="12">
                  <c:v>5563970</c:v>
                </c:pt>
                <c:pt idx="13">
                  <c:v>5603851</c:v>
                </c:pt>
                <c:pt idx="14">
                  <c:v>5635971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BEC-4CCA-8111-A9CA8E993F97}"/>
            </c:ext>
          </c:extLst>
        </c:ser>
        <c:ser>
          <c:idx val="1"/>
          <c:order val="1"/>
          <c:tx>
            <c:strRef>
              <c:f>'Koko maan kuviot'!$A$5</c:f>
              <c:strCache>
                <c:ptCount val="1"/>
                <c:pt idx="0">
                  <c:v>Perusura</c:v>
                </c:pt>
              </c:strCache>
            </c:strRef>
          </c:tx>
          <c:spPr>
            <a:ln w="5080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numRef>
              <c:f>'Koko maan kuviot'!$B$3:$AP$3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'Koko maan kuviot'!$B$5:$AP$5</c:f>
              <c:numCache>
                <c:formatCode>General</c:formatCode>
                <c:ptCount val="41"/>
                <c:pt idx="14" formatCode="#,##0">
                  <c:v>5635971</c:v>
                </c:pt>
                <c:pt idx="15" formatCode="#,##0">
                  <c:v>5645342.3377345894</c:v>
                </c:pt>
                <c:pt idx="16" formatCode="#,##0">
                  <c:v>5654416.6499628248</c:v>
                </c:pt>
                <c:pt idx="17" formatCode="#,##0">
                  <c:v>5662796.5278643202</c:v>
                </c:pt>
                <c:pt idx="18" formatCode="#,##0">
                  <c:v>5670437.2106242143</c:v>
                </c:pt>
                <c:pt idx="19" formatCode="#,##0">
                  <c:v>5677456.0995937195</c:v>
                </c:pt>
                <c:pt idx="20" formatCode="#,##0">
                  <c:v>5683575.205408223</c:v>
                </c:pt>
                <c:pt idx="21" formatCode="#,##0">
                  <c:v>5689233.0900539495</c:v>
                </c:pt>
                <c:pt idx="22" formatCode="#,##0">
                  <c:v>5693562.0952964751</c:v>
                </c:pt>
                <c:pt idx="23" formatCode="#,##0">
                  <c:v>5696820.8618978048</c:v>
                </c:pt>
                <c:pt idx="24" formatCode="#,##0">
                  <c:v>5699025.2557505481</c:v>
                </c:pt>
                <c:pt idx="25" formatCode="#,##0">
                  <c:v>5700137.8234045412</c:v>
                </c:pt>
                <c:pt idx="26" formatCode="#,##0">
                  <c:v>5701042.109230279</c:v>
                </c:pt>
                <c:pt idx="27" formatCode="#,##0">
                  <c:v>5700868.0780850155</c:v>
                </c:pt>
                <c:pt idx="28" formatCode="#,##0">
                  <c:v>5699680.2229388058</c:v>
                </c:pt>
                <c:pt idx="29" formatCode="#,##0">
                  <c:v>5697378.3076360058</c:v>
                </c:pt>
                <c:pt idx="30" formatCode="#,##0">
                  <c:v>5697977.3171230666</c:v>
                </c:pt>
                <c:pt idx="31" formatCode="#,##0">
                  <c:v>5696792.3561091293</c:v>
                </c:pt>
                <c:pt idx="32" formatCode="#,##0">
                  <c:v>5693940.227956228</c:v>
                </c:pt>
                <c:pt idx="33" formatCode="#,##0">
                  <c:v>5689251.8209928377</c:v>
                </c:pt>
                <c:pt idx="34" formatCode="#,##0">
                  <c:v>5682925.7714717528</c:v>
                </c:pt>
                <c:pt idx="35" formatCode="#,##0">
                  <c:v>5675128.5404523537</c:v>
                </c:pt>
                <c:pt idx="36" formatCode="#,##0">
                  <c:v>5665933.6139966929</c:v>
                </c:pt>
                <c:pt idx="37" formatCode="#,##0">
                  <c:v>5655590.5774208279</c:v>
                </c:pt>
                <c:pt idx="38" formatCode="#,##0">
                  <c:v>5643920.9340315443</c:v>
                </c:pt>
                <c:pt idx="39" formatCode="#,##0">
                  <c:v>5631057.489020152</c:v>
                </c:pt>
                <c:pt idx="40" formatCode="#,##0">
                  <c:v>5621905.4854057804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BEC-4CCA-8111-A9CA8E993F97}"/>
            </c:ext>
          </c:extLst>
        </c:ser>
        <c:ser>
          <c:idx val="2"/>
          <c:order val="2"/>
          <c:tx>
            <c:strRef>
              <c:f>'Koko maan kuviot'!$A$6</c:f>
              <c:strCache>
                <c:ptCount val="1"/>
                <c:pt idx="0">
                  <c:v>Kansainvälistyvä Suomi</c:v>
                </c:pt>
              </c:strCache>
            </c:strRef>
          </c:tx>
          <c:spPr>
            <a:ln w="508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'Koko maan kuviot'!$B$3:$AP$3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'Koko maan kuviot'!$B$6:$AP$6</c:f>
              <c:numCache>
                <c:formatCode>General</c:formatCode>
                <c:ptCount val="41"/>
                <c:pt idx="14" formatCode="#,##0">
                  <c:v>5635971</c:v>
                </c:pt>
                <c:pt idx="15" formatCode="#,##0">
                  <c:v>5652595.5877799895</c:v>
                </c:pt>
                <c:pt idx="16" formatCode="#,##0">
                  <c:v>5668924.6903924877</c:v>
                </c:pt>
                <c:pt idx="17" formatCode="#,##0">
                  <c:v>5684557.5961185787</c:v>
                </c:pt>
                <c:pt idx="18" formatCode="#,##0">
                  <c:v>5699445.9304716028</c:v>
                </c:pt>
                <c:pt idx="19" formatCode="#,##0">
                  <c:v>5713702.6637356039</c:v>
                </c:pt>
                <c:pt idx="20" formatCode="#,##0">
                  <c:v>5727044.6427668054</c:v>
                </c:pt>
                <c:pt idx="21" formatCode="#,##0">
                  <c:v>5739906.1491616406</c:v>
                </c:pt>
                <c:pt idx="22" formatCode="#,##0">
                  <c:v>5751414.8507057438</c:v>
                </c:pt>
                <c:pt idx="23" formatCode="#,##0">
                  <c:v>5761824.0014595343</c:v>
                </c:pt>
                <c:pt idx="24" formatCode="#,##0">
                  <c:v>5771143.8136222102</c:v>
                </c:pt>
                <c:pt idx="25" formatCode="#,##0">
                  <c:v>5779331.306902932</c:v>
                </c:pt>
                <c:pt idx="26" formatCode="#,##0">
                  <c:v>5787265.2740018861</c:v>
                </c:pt>
                <c:pt idx="27" formatCode="#,##0">
                  <c:v>5794071.6045870194</c:v>
                </c:pt>
                <c:pt idx="28" formatCode="#,##0">
                  <c:v>5799810.1892697793</c:v>
                </c:pt>
                <c:pt idx="29" formatCode="#,##0">
                  <c:v>5804377.1499215029</c:v>
                </c:pt>
                <c:pt idx="30" formatCode="#,##0">
                  <c:v>5811784.3483596519</c:v>
                </c:pt>
                <c:pt idx="31" formatCode="#,##0">
                  <c:v>5817350.5214924458</c:v>
                </c:pt>
                <c:pt idx="32" formatCode="#,##0">
                  <c:v>5821175.4664202817</c:v>
                </c:pt>
                <c:pt idx="33" formatCode="#,##0">
                  <c:v>5823088.0177846262</c:v>
                </c:pt>
                <c:pt idx="34" formatCode="#,##0">
                  <c:v>5823285.3490106622</c:v>
                </c:pt>
                <c:pt idx="35" formatCode="#,##0">
                  <c:v>5821932.4417088684</c:v>
                </c:pt>
                <c:pt idx="36" formatCode="#,##0">
                  <c:v>5819102.2334089605</c:v>
                </c:pt>
                <c:pt idx="37" formatCode="#,##0">
                  <c:v>5815043.958388391</c:v>
                </c:pt>
                <c:pt idx="38" formatCode="#,##0">
                  <c:v>5809579.7992000505</c:v>
                </c:pt>
                <c:pt idx="39" formatCode="#,##0">
                  <c:v>5802843.3319716845</c:v>
                </c:pt>
                <c:pt idx="40" formatCode="#,##0">
                  <c:v>5800022.8501637019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BEC-4CCA-8111-A9CA8E993F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60243391"/>
        <c:axId val="1256460991"/>
      </c:lineChart>
      <c:catAx>
        <c:axId val="1360243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fi-FI"/>
          </a:p>
        </c:txPr>
        <c:crossAx val="1256460991"/>
        <c:crosses val="autoZero"/>
        <c:auto val="1"/>
        <c:lblAlgn val="ctr"/>
        <c:lblOffset val="100"/>
        <c:noMultiLvlLbl val="0"/>
      </c:catAx>
      <c:valAx>
        <c:axId val="12564609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fi-FI"/>
          </a:p>
        </c:txPr>
        <c:crossAx val="1360243391"/>
        <c:crosses val="autoZero"/>
        <c:crossBetween val="between"/>
      </c:valAx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/>
  </c:chart>
  <c:spPr>
    <a:noFill/>
  </c:spPr>
  <c:txPr>
    <a:bodyPr/>
    <a:lstStyle/>
    <a:p>
      <a:pPr>
        <a:defRPr sz="1200">
          <a:solidFill>
            <a:sysClr val="windowText" lastClr="000000"/>
          </a:solidFill>
          <a:latin typeface="Montserrat" panose="00000500000000000000" pitchFamily="2" charset="0"/>
        </a:defRPr>
      </a:pPr>
      <a:endParaRPr lang="fi-FI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vert="horz"/>
          <a:lstStyle/>
          <a:p>
            <a:pPr>
              <a:defRPr/>
            </a:pPr>
            <a:r>
              <a:rPr lang="fi-FI" sz="1800" b="0" i="0" u="none" strike="noStrike" kern="1200" baseline="0">
                <a:solidFill>
                  <a:prstClr val="black"/>
                </a:solidFill>
                <a:latin typeface="Montserrat (Body)"/>
              </a:rPr>
              <a:t>Väestönmuutos 2024—2050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'Koko maan kuviot'!$B$93</c:f>
              <c:strCache>
                <c:ptCount val="1"/>
                <c:pt idx="0">
                  <c:v>Perusura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'Koko maan kuviot'!$A$94:$A$99</c:f>
              <c:strCache>
                <c:ptCount val="6"/>
                <c:pt idx="0">
                  <c:v>Pääkaupunkiseutu</c:v>
                </c:pt>
                <c:pt idx="1">
                  <c:v>Suuri kaupunki</c:v>
                </c:pt>
                <c:pt idx="2">
                  <c:v>Keskuskaupunki</c:v>
                </c:pt>
                <c:pt idx="3">
                  <c:v>Kehyskunta</c:v>
                </c:pt>
                <c:pt idx="4">
                  <c:v>Seutukaupunki</c:v>
                </c:pt>
                <c:pt idx="5">
                  <c:v>Maaseutu</c:v>
                </c:pt>
              </c:strCache>
            </c:strRef>
          </c:cat>
          <c:val>
            <c:numRef>
              <c:f>'Koko maan kuviot'!$B$94:$B$99</c:f>
              <c:numCache>
                <c:formatCode>0.0\ %</c:formatCode>
                <c:ptCount val="6"/>
                <c:pt idx="0">
                  <c:v>0.22192765904370626</c:v>
                </c:pt>
                <c:pt idx="1">
                  <c:v>7.5475983043240547E-2</c:v>
                </c:pt>
                <c:pt idx="2">
                  <c:v>-9.2332692702903674E-2</c:v>
                </c:pt>
                <c:pt idx="3">
                  <c:v>1.444753462010695E-2</c:v>
                </c:pt>
                <c:pt idx="4">
                  <c:v>-0.1922117751331377</c:v>
                </c:pt>
                <c:pt idx="5">
                  <c:v>-0.23282439583710679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5E-4157-A100-F55ECBFA64E0}"/>
            </c:ext>
          </c:extLst>
        </c:ser>
        <c:ser>
          <c:idx val="1"/>
          <c:order val="1"/>
          <c:tx>
            <c:strRef>
              <c:f>'Koko maan kuviot'!$C$93</c:f>
              <c:strCache>
                <c:ptCount val="1"/>
                <c:pt idx="0">
                  <c:v>Kaupungistuminen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'Koko maan kuviot'!$A$94:$A$99</c:f>
              <c:strCache>
                <c:ptCount val="6"/>
                <c:pt idx="0">
                  <c:v>Pääkaupunkiseutu</c:v>
                </c:pt>
                <c:pt idx="1">
                  <c:v>Suuri kaupunki</c:v>
                </c:pt>
                <c:pt idx="2">
                  <c:v>Keskuskaupunki</c:v>
                </c:pt>
                <c:pt idx="3">
                  <c:v>Kehyskunta</c:v>
                </c:pt>
                <c:pt idx="4">
                  <c:v>Seutukaupunki</c:v>
                </c:pt>
                <c:pt idx="5">
                  <c:v>Maaseutu</c:v>
                </c:pt>
              </c:strCache>
            </c:strRef>
          </c:cat>
          <c:val>
            <c:numRef>
              <c:f>'Koko maan kuviot'!$C$94:$C$99</c:f>
              <c:numCache>
                <c:formatCode>0.0\ %</c:formatCode>
                <c:ptCount val="6"/>
                <c:pt idx="0">
                  <c:v>0.2515128076589408</c:v>
                </c:pt>
                <c:pt idx="1">
                  <c:v>7.126230487993146E-2</c:v>
                </c:pt>
                <c:pt idx="2">
                  <c:v>-0.10497085282579655</c:v>
                </c:pt>
                <c:pt idx="3">
                  <c:v>7.2529094828346352E-3</c:v>
                </c:pt>
                <c:pt idx="4">
                  <c:v>-0.20359994899608724</c:v>
                </c:pt>
                <c:pt idx="5">
                  <c:v>-0.24128377509334409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5E-4157-A100-F55ECBFA64E0}"/>
            </c:ext>
          </c:extLst>
        </c:ser>
        <c:ser>
          <c:idx val="2"/>
          <c:order val="2"/>
          <c:tx>
            <c:strRef>
              <c:f>'Koko maan kuviot'!$D$93</c:f>
              <c:strCache>
                <c:ptCount val="1"/>
                <c:pt idx="0">
                  <c:v>Hajautuminen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'Koko maan kuviot'!$A$94:$A$99</c:f>
              <c:strCache>
                <c:ptCount val="6"/>
                <c:pt idx="0">
                  <c:v>Pääkaupunkiseutu</c:v>
                </c:pt>
                <c:pt idx="1">
                  <c:v>Suuri kaupunki</c:v>
                </c:pt>
                <c:pt idx="2">
                  <c:v>Keskuskaupunki</c:v>
                </c:pt>
                <c:pt idx="3">
                  <c:v>Kehyskunta</c:v>
                </c:pt>
                <c:pt idx="4">
                  <c:v>Seutukaupunki</c:v>
                </c:pt>
                <c:pt idx="5">
                  <c:v>Maaseutu</c:v>
                </c:pt>
              </c:strCache>
            </c:strRef>
          </c:cat>
          <c:val>
            <c:numRef>
              <c:f>'Koko maan kuviot'!$D$94:$D$99</c:f>
              <c:numCache>
                <c:formatCode>0.0\ %</c:formatCode>
                <c:ptCount val="6"/>
                <c:pt idx="0">
                  <c:v>0.17394275532543246</c:v>
                </c:pt>
                <c:pt idx="1">
                  <c:v>7.7696912523040007E-2</c:v>
                </c:pt>
                <c:pt idx="2">
                  <c:v>-8.377959879481045E-2</c:v>
                </c:pt>
                <c:pt idx="3">
                  <c:v>3.7707064041220928E-2</c:v>
                </c:pt>
                <c:pt idx="4">
                  <c:v>-0.17697890679782835</c:v>
                </c:pt>
                <c:pt idx="5">
                  <c:v>-0.20680013867083402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C5E-4157-A100-F55ECBFA64E0}"/>
            </c:ext>
          </c:extLst>
        </c:ser>
        <c:ser>
          <c:idx val="3"/>
          <c:order val="3"/>
          <c:tx>
            <c:strRef>
              <c:f>'Koko maan kuviot'!$E$93</c:f>
              <c:strCache>
                <c:ptCount val="1"/>
                <c:pt idx="0">
                  <c:v>Kansainvälistyvä Suomi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'Koko maan kuviot'!$A$94:$A$99</c:f>
              <c:strCache>
                <c:ptCount val="6"/>
                <c:pt idx="0">
                  <c:v>Pääkaupunkiseutu</c:v>
                </c:pt>
                <c:pt idx="1">
                  <c:v>Suuri kaupunki</c:v>
                </c:pt>
                <c:pt idx="2">
                  <c:v>Keskuskaupunki</c:v>
                </c:pt>
                <c:pt idx="3">
                  <c:v>Kehyskunta</c:v>
                </c:pt>
                <c:pt idx="4">
                  <c:v>Seutukaupunki</c:v>
                </c:pt>
                <c:pt idx="5">
                  <c:v>Maaseutu</c:v>
                </c:pt>
              </c:strCache>
            </c:strRef>
          </c:cat>
          <c:val>
            <c:numRef>
              <c:f>'Koko maan kuviot'!$E$94:$E$99</c:f>
              <c:numCache>
                <c:formatCode>0.0\ %</c:formatCode>
                <c:ptCount val="6"/>
                <c:pt idx="0">
                  <c:v>0.28945133290898029</c:v>
                </c:pt>
                <c:pt idx="1">
                  <c:v>0.10630558240026655</c:v>
                </c:pt>
                <c:pt idx="2">
                  <c:v>-7.0150881054104719E-2</c:v>
                </c:pt>
                <c:pt idx="3">
                  <c:v>3.333969457600916E-2</c:v>
                </c:pt>
                <c:pt idx="4">
                  <c:v>-0.17485927169594995</c:v>
                </c:pt>
                <c:pt idx="5">
                  <c:v>-0.22057192694153338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C5E-4157-A100-F55ECBFA64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69806000"/>
        <c:axId val="1146863056"/>
      </c:barChart>
      <c:catAx>
        <c:axId val="1169806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fi-FI"/>
          </a:p>
        </c:txPr>
        <c:crossAx val="1146863056"/>
        <c:crosses val="autoZero"/>
        <c:auto val="1"/>
        <c:lblAlgn val="ctr"/>
        <c:lblOffset val="100"/>
        <c:noMultiLvlLbl val="0"/>
      </c:catAx>
      <c:valAx>
        <c:axId val="1146863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\ 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fi-FI"/>
          </a:p>
        </c:txPr>
        <c:crossAx val="1169806000"/>
        <c:crosses val="autoZero"/>
        <c:crossBetween val="between"/>
      </c:valAx>
    </c:plotArea>
    <c:legend>
      <c:legendPos val="b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fi-FI"/>
        </a:p>
      </c:txPr>
    </c:legend>
    <c:plotVisOnly val="1"/>
    <c:dispBlanksAs val="gap"/>
    <c:showDLblsOverMax val="0"/>
    <c:extLst/>
  </c:chart>
  <c:txPr>
    <a:bodyPr/>
    <a:lstStyle/>
    <a:p>
      <a:pPr>
        <a:defRPr sz="1200">
          <a:solidFill>
            <a:schemeClr val="tx1"/>
          </a:solidFill>
          <a:latin typeface="Montserrat (Body)"/>
        </a:defRPr>
      </a:pPr>
      <a:endParaRPr lang="fi-FI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fi-FI" sz="1800" b="0" i="0" u="none" strike="noStrike" kern="1200" baseline="0">
                <a:solidFill>
                  <a:sysClr val="windowText" lastClr="000000"/>
                </a:solidFill>
                <a:latin typeface="Montserrat" panose="00000500000000000000" pitchFamily="2" charset="0"/>
              </a:rPr>
              <a:t>Kouluikäisten kehitys 2010—2050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'Koko maan kuviot'!$A$11</c:f>
              <c:strCache>
                <c:ptCount val="1"/>
                <c:pt idx="0">
                  <c:v>Toteuma</c:v>
                </c:pt>
              </c:strCache>
            </c:strRef>
          </c:tx>
          <c:spPr>
            <a:ln w="50800">
              <a:solidFill>
                <a:srgbClr val="0070C0"/>
              </a:solidFill>
            </a:ln>
          </c:spPr>
          <c:marker>
            <c:symbol val="none"/>
          </c:marker>
          <c:cat>
            <c:numRef>
              <c:f>'Koko maan kuviot'!$B$10:$AP$10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'Koko maan kuviot'!$B$11:$AP$11</c:f>
              <c:numCache>
                <c:formatCode>#,##0</c:formatCode>
                <c:ptCount val="41"/>
                <c:pt idx="0">
                  <c:v>532729</c:v>
                </c:pt>
                <c:pt idx="1">
                  <c:v>528881</c:v>
                </c:pt>
                <c:pt idx="2">
                  <c:v>527458</c:v>
                </c:pt>
                <c:pt idx="3">
                  <c:v>529145</c:v>
                </c:pt>
                <c:pt idx="4">
                  <c:v>532632</c:v>
                </c:pt>
                <c:pt idx="5">
                  <c:v>535891</c:v>
                </c:pt>
                <c:pt idx="6">
                  <c:v>540948</c:v>
                </c:pt>
                <c:pt idx="7">
                  <c:v>547113</c:v>
                </c:pt>
                <c:pt idx="8">
                  <c:v>552424</c:v>
                </c:pt>
                <c:pt idx="9">
                  <c:v>556429</c:v>
                </c:pt>
                <c:pt idx="10">
                  <c:v>558005</c:v>
                </c:pt>
                <c:pt idx="11">
                  <c:v>558767</c:v>
                </c:pt>
                <c:pt idx="12">
                  <c:v>556995</c:v>
                </c:pt>
                <c:pt idx="13">
                  <c:v>557246</c:v>
                </c:pt>
                <c:pt idx="14">
                  <c:v>552237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F49-4E09-8E81-F00B7902FCA9}"/>
            </c:ext>
          </c:extLst>
        </c:ser>
        <c:ser>
          <c:idx val="1"/>
          <c:order val="1"/>
          <c:tx>
            <c:strRef>
              <c:f>'Koko maan kuviot'!$A$12</c:f>
              <c:strCache>
                <c:ptCount val="1"/>
                <c:pt idx="0">
                  <c:v>Perusura</c:v>
                </c:pt>
              </c:strCache>
            </c:strRef>
          </c:tx>
          <c:spPr>
            <a:ln w="5080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numRef>
              <c:f>'Koko maan kuviot'!$B$10:$AP$10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'Koko maan kuviot'!$B$12:$AP$12</c:f>
              <c:numCache>
                <c:formatCode>General</c:formatCode>
                <c:ptCount val="41"/>
                <c:pt idx="14" formatCode="#,##0">
                  <c:v>552237</c:v>
                </c:pt>
                <c:pt idx="15" formatCode="#,##0">
                  <c:v>540138.94506686705</c:v>
                </c:pt>
                <c:pt idx="16" formatCode="#,##0">
                  <c:v>525524.45803256077</c:v>
                </c:pt>
                <c:pt idx="17" formatCode="#,##0">
                  <c:v>512586.10184571712</c:v>
                </c:pt>
                <c:pt idx="18" formatCode="#,##0">
                  <c:v>502901.67699256993</c:v>
                </c:pt>
                <c:pt idx="19" formatCode="#,##0">
                  <c:v>489751.22304627276</c:v>
                </c:pt>
                <c:pt idx="20" formatCode="#,##0">
                  <c:v>475715.82822981372</c:v>
                </c:pt>
                <c:pt idx="21" formatCode="#,##0">
                  <c:v>464370.54726703896</c:v>
                </c:pt>
                <c:pt idx="22" formatCode="#,##0">
                  <c:v>455618.83498725464</c:v>
                </c:pt>
                <c:pt idx="23" formatCode="#,##0">
                  <c:v>449831.93950713915</c:v>
                </c:pt>
                <c:pt idx="24" formatCode="#,##0">
                  <c:v>447214.54522347578</c:v>
                </c:pt>
                <c:pt idx="25" formatCode="#,##0">
                  <c:v>446917.44822493626</c:v>
                </c:pt>
                <c:pt idx="26" formatCode="#,##0">
                  <c:v>445987.77157223434</c:v>
                </c:pt>
                <c:pt idx="27" formatCode="#,##0">
                  <c:v>441973.68570929643</c:v>
                </c:pt>
                <c:pt idx="28" formatCode="#,##0">
                  <c:v>442697.63411778188</c:v>
                </c:pt>
                <c:pt idx="29" formatCode="#,##0">
                  <c:v>445117.10665667849</c:v>
                </c:pt>
                <c:pt idx="30" formatCode="#,##0">
                  <c:v>446916.88682419324</c:v>
                </c:pt>
                <c:pt idx="31" formatCode="#,##0">
                  <c:v>448672.45852971775</c:v>
                </c:pt>
                <c:pt idx="32" formatCode="#,##0">
                  <c:v>450055.52758834657</c:v>
                </c:pt>
                <c:pt idx="33" formatCode="#,##0">
                  <c:v>451123.42933641287</c:v>
                </c:pt>
                <c:pt idx="34" formatCode="#,##0">
                  <c:v>451962.60579211387</c:v>
                </c:pt>
                <c:pt idx="35" formatCode="#,##0">
                  <c:v>452648.00007861102</c:v>
                </c:pt>
                <c:pt idx="36" formatCode="#,##0">
                  <c:v>453240.0926836133</c:v>
                </c:pt>
                <c:pt idx="37" formatCode="#,##0">
                  <c:v>453787.33416089683</c:v>
                </c:pt>
                <c:pt idx="38" formatCode="#,##0">
                  <c:v>454225.79507080931</c:v>
                </c:pt>
                <c:pt idx="39" formatCode="#,##0">
                  <c:v>454481.47665945359</c:v>
                </c:pt>
                <c:pt idx="40" formatCode="#,##0">
                  <c:v>454473.83343786706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F49-4E09-8E81-F00B7902FCA9}"/>
            </c:ext>
          </c:extLst>
        </c:ser>
        <c:ser>
          <c:idx val="2"/>
          <c:order val="2"/>
          <c:tx>
            <c:strRef>
              <c:f>'Koko maan kuviot'!$A$13</c:f>
              <c:strCache>
                <c:ptCount val="1"/>
                <c:pt idx="0">
                  <c:v>Kansainvälistyvä Suomi</c:v>
                </c:pt>
              </c:strCache>
            </c:strRef>
          </c:tx>
          <c:spPr>
            <a:ln w="508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'Koko maan kuviot'!$B$10:$AP$10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'Koko maan kuviot'!$B$13:$AP$13</c:f>
              <c:numCache>
                <c:formatCode>General</c:formatCode>
                <c:ptCount val="41"/>
                <c:pt idx="14" formatCode="#,##0">
                  <c:v>552237</c:v>
                </c:pt>
                <c:pt idx="15" formatCode="#,##0">
                  <c:v>540839.85405755672</c:v>
                </c:pt>
                <c:pt idx="16" formatCode="#,##0">
                  <c:v>526910.13628130173</c:v>
                </c:pt>
                <c:pt idx="17" formatCode="#,##0">
                  <c:v>514663.19761204813</c:v>
                </c:pt>
                <c:pt idx="18" formatCode="#,##0">
                  <c:v>505692.87107625086</c:v>
                </c:pt>
                <c:pt idx="19" formatCode="#,##0">
                  <c:v>493275.73127335915</c:v>
                </c:pt>
                <c:pt idx="20" formatCode="#,##0">
                  <c:v>479990.23881910415</c:v>
                </c:pt>
                <c:pt idx="21" formatCode="#,##0">
                  <c:v>469409.31923079392</c:v>
                </c:pt>
                <c:pt idx="22" formatCode="#,##0">
                  <c:v>461420.41039371298</c:v>
                </c:pt>
                <c:pt idx="23" formatCode="#,##0">
                  <c:v>456445.7149478856</c:v>
                </c:pt>
                <c:pt idx="24" formatCode="#,##0">
                  <c:v>454687.32960345608</c:v>
                </c:pt>
                <c:pt idx="25" formatCode="#,##0">
                  <c:v>455293.07487209071</c:v>
                </c:pt>
                <c:pt idx="26" formatCode="#,##0">
                  <c:v>455307.34185697907</c:v>
                </c:pt>
                <c:pt idx="27" formatCode="#,##0">
                  <c:v>452258.96979230491</c:v>
                </c:pt>
                <c:pt idx="28" formatCode="#,##0">
                  <c:v>453967.00911498233</c:v>
                </c:pt>
                <c:pt idx="29" formatCode="#,##0">
                  <c:v>457385.53870073205</c:v>
                </c:pt>
                <c:pt idx="30" formatCode="#,##0">
                  <c:v>460194.66268879262</c:v>
                </c:pt>
                <c:pt idx="31" formatCode="#,##0">
                  <c:v>462972.47086174873</c:v>
                </c:pt>
                <c:pt idx="32" formatCode="#,##0">
                  <c:v>465331.46664504916</c:v>
                </c:pt>
                <c:pt idx="33" formatCode="#,##0">
                  <c:v>467324.70000820706</c:v>
                </c:pt>
                <c:pt idx="34" formatCode="#,##0">
                  <c:v>469039.78665823542</c:v>
                </c:pt>
                <c:pt idx="35" formatCode="#,##0">
                  <c:v>470548.42841826827</c:v>
                </c:pt>
                <c:pt idx="36" formatCode="#,##0">
                  <c:v>471910.98067154107</c:v>
                </c:pt>
                <c:pt idx="37" formatCode="#,##0">
                  <c:v>473176.67742751824</c:v>
                </c:pt>
                <c:pt idx="38" formatCode="#,##0">
                  <c:v>474277.60668719374</c:v>
                </c:pt>
                <c:pt idx="39" formatCode="#,##0">
                  <c:v>475145.57217753254</c:v>
                </c:pt>
                <c:pt idx="40" formatCode="#,##0">
                  <c:v>475704.69662715925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F49-4E09-8E81-F00B7902FC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60243391"/>
        <c:axId val="1256460991"/>
      </c:lineChart>
      <c:catAx>
        <c:axId val="1360243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fi-FI"/>
          </a:p>
        </c:txPr>
        <c:crossAx val="1256460991"/>
        <c:crosses val="autoZero"/>
        <c:auto val="1"/>
        <c:lblAlgn val="ctr"/>
        <c:lblOffset val="100"/>
        <c:noMultiLvlLbl val="0"/>
      </c:catAx>
      <c:valAx>
        <c:axId val="1256460991"/>
        <c:scaling>
          <c:orientation val="minMax"/>
          <c:min val="4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fi-FI"/>
          </a:p>
        </c:txPr>
        <c:crossAx val="1360243391"/>
        <c:crosses val="autoZero"/>
        <c:crossBetween val="between"/>
      </c:valAx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/>
  </c:chart>
  <c:spPr>
    <a:noFill/>
  </c:spPr>
  <c:txPr>
    <a:bodyPr/>
    <a:lstStyle/>
    <a:p>
      <a:pPr>
        <a:defRPr sz="1200">
          <a:solidFill>
            <a:sysClr val="windowText" lastClr="000000"/>
          </a:solidFill>
          <a:latin typeface="Montserrat" panose="00000500000000000000" pitchFamily="2" charset="0"/>
        </a:defRPr>
      </a:pPr>
      <a:endParaRPr lang="fi-FI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fi-FI" sz="1800" b="0" i="0" u="none" strike="noStrike" kern="1200" baseline="0">
                <a:solidFill>
                  <a:sysClr val="windowText" lastClr="000000"/>
                </a:solidFill>
                <a:latin typeface="Montserrat" panose="00000500000000000000" pitchFamily="2" charset="0"/>
              </a:rPr>
              <a:t>Työikäisten kehitys 2010—2050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'Koko maan kuviot'!$A$26</c:f>
              <c:strCache>
                <c:ptCount val="1"/>
                <c:pt idx="0">
                  <c:v>Toteuma</c:v>
                </c:pt>
              </c:strCache>
            </c:strRef>
          </c:tx>
          <c:spPr>
            <a:ln w="50800">
              <a:solidFill>
                <a:srgbClr val="0070C0"/>
              </a:solidFill>
            </a:ln>
          </c:spPr>
          <c:marker>
            <c:symbol val="none"/>
          </c:marker>
          <c:cat>
            <c:numRef>
              <c:f>'Koko maan kuviot'!$B$25:$AP$25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'Koko maan kuviot'!$B$26:$AP$26</c:f>
              <c:numCache>
                <c:formatCode>#,##0</c:formatCode>
                <c:ptCount val="41"/>
                <c:pt idx="0">
                  <c:v>3546558</c:v>
                </c:pt>
                <c:pt idx="1">
                  <c:v>3532645</c:v>
                </c:pt>
                <c:pt idx="2">
                  <c:v>3517089</c:v>
                </c:pt>
                <c:pt idx="3">
                  <c:v>3499702</c:v>
                </c:pt>
                <c:pt idx="4">
                  <c:v>3483757</c:v>
                </c:pt>
                <c:pt idx="5">
                  <c:v>3468182</c:v>
                </c:pt>
                <c:pt idx="6">
                  <c:v>3459144</c:v>
                </c:pt>
                <c:pt idx="7">
                  <c:v>3443388</c:v>
                </c:pt>
                <c:pt idx="8">
                  <c:v>3430848</c:v>
                </c:pt>
                <c:pt idx="9">
                  <c:v>3422982</c:v>
                </c:pt>
                <c:pt idx="10">
                  <c:v>3416994</c:v>
                </c:pt>
                <c:pt idx="11">
                  <c:v>3417411</c:v>
                </c:pt>
                <c:pt idx="12">
                  <c:v>3429131</c:v>
                </c:pt>
                <c:pt idx="13">
                  <c:v>3462243</c:v>
                </c:pt>
                <c:pt idx="14">
                  <c:v>3486867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180-4419-B4D3-0889AF9C59D8}"/>
            </c:ext>
          </c:extLst>
        </c:ser>
        <c:ser>
          <c:idx val="1"/>
          <c:order val="1"/>
          <c:tx>
            <c:strRef>
              <c:f>'Koko maan kuviot'!$A$27</c:f>
              <c:strCache>
                <c:ptCount val="1"/>
                <c:pt idx="0">
                  <c:v>Perusura</c:v>
                </c:pt>
              </c:strCache>
            </c:strRef>
          </c:tx>
          <c:spPr>
            <a:ln w="5080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numRef>
              <c:f>'Koko maan kuviot'!$B$25:$AP$25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'Koko maan kuviot'!$B$27:$AP$27</c:f>
              <c:numCache>
                <c:formatCode>General</c:formatCode>
                <c:ptCount val="41"/>
                <c:pt idx="14" formatCode="#,##0">
                  <c:v>3486867</c:v>
                </c:pt>
                <c:pt idx="15" formatCode="#,##0">
                  <c:v>3493042.7627307191</c:v>
                </c:pt>
                <c:pt idx="16" formatCode="#,##0">
                  <c:v>3498823.9605695498</c:v>
                </c:pt>
                <c:pt idx="17" formatCode="#,##0">
                  <c:v>3504015.1544007966</c:v>
                </c:pt>
                <c:pt idx="18" formatCode="#,##0">
                  <c:v>3506988.665230677</c:v>
                </c:pt>
                <c:pt idx="19" formatCode="#,##0">
                  <c:v>3509750.3795493655</c:v>
                </c:pt>
                <c:pt idx="20" formatCode="#,##0">
                  <c:v>3511672.4438133808</c:v>
                </c:pt>
                <c:pt idx="21" formatCode="#,##0">
                  <c:v>3511417.6137391194</c:v>
                </c:pt>
                <c:pt idx="22" formatCode="#,##0">
                  <c:v>3508656.3105828143</c:v>
                </c:pt>
                <c:pt idx="23" formatCode="#,##0">
                  <c:v>3504483.731331998</c:v>
                </c:pt>
                <c:pt idx="24" formatCode="#,##0">
                  <c:v>3502373.9372946587</c:v>
                </c:pt>
                <c:pt idx="25" formatCode="#,##0">
                  <c:v>3501852.2156054485</c:v>
                </c:pt>
                <c:pt idx="26" formatCode="#,##0">
                  <c:v>3506017.1979176765</c:v>
                </c:pt>
                <c:pt idx="27" formatCode="#,##0">
                  <c:v>3506688.490169683</c:v>
                </c:pt>
                <c:pt idx="28" formatCode="#,##0">
                  <c:v>3507026.9620909118</c:v>
                </c:pt>
                <c:pt idx="29" formatCode="#,##0">
                  <c:v>3502290.5906657679</c:v>
                </c:pt>
                <c:pt idx="30" formatCode="#,##0">
                  <c:v>3494656.4199274392</c:v>
                </c:pt>
                <c:pt idx="31" formatCode="#,##0">
                  <c:v>3485461.9446007679</c:v>
                </c:pt>
                <c:pt idx="32" formatCode="#,##0">
                  <c:v>3476520.6368439738</c:v>
                </c:pt>
                <c:pt idx="33" formatCode="#,##0">
                  <c:v>3467774.8047309252</c:v>
                </c:pt>
                <c:pt idx="34" formatCode="#,##0">
                  <c:v>3458780.9936521128</c:v>
                </c:pt>
                <c:pt idx="35" formatCode="#,##0">
                  <c:v>3448801.3931579553</c:v>
                </c:pt>
                <c:pt idx="36" formatCode="#,##0">
                  <c:v>3437681.9669533367</c:v>
                </c:pt>
                <c:pt idx="37" formatCode="#,##0">
                  <c:v>3423329.9010713757</c:v>
                </c:pt>
                <c:pt idx="38" formatCode="#,##0">
                  <c:v>3407862.3838540185</c:v>
                </c:pt>
                <c:pt idx="39" formatCode="#,##0">
                  <c:v>3392920.9620724642</c:v>
                </c:pt>
                <c:pt idx="40" formatCode="#,##0">
                  <c:v>3380627.1913297703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180-4419-B4D3-0889AF9C59D8}"/>
            </c:ext>
          </c:extLst>
        </c:ser>
        <c:ser>
          <c:idx val="2"/>
          <c:order val="2"/>
          <c:tx>
            <c:strRef>
              <c:f>'Koko maan kuviot'!$A$28</c:f>
              <c:strCache>
                <c:ptCount val="1"/>
                <c:pt idx="0">
                  <c:v>Kansainvälistyvä Suomi</c:v>
                </c:pt>
              </c:strCache>
            </c:strRef>
          </c:tx>
          <c:spPr>
            <a:ln w="508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'Koko maan kuviot'!$B$25:$AP$25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'Koko maan kuviot'!$B$28:$AP$28</c:f>
              <c:numCache>
                <c:formatCode>General</c:formatCode>
                <c:ptCount val="41"/>
                <c:pt idx="14" formatCode="#,##0">
                  <c:v>3486867</c:v>
                </c:pt>
                <c:pt idx="15" formatCode="#,##0">
                  <c:v>3498930.38587347</c:v>
                </c:pt>
                <c:pt idx="16" formatCode="#,##0">
                  <c:v>3510521.9763531559</c:v>
                </c:pt>
                <c:pt idx="17" formatCode="#,##0">
                  <c:v>3521448.026176298</c:v>
                </c:pt>
                <c:pt idx="18" formatCode="#,##0">
                  <c:v>3530082.0045484169</c:v>
                </c:pt>
                <c:pt idx="19" formatCode="#,##0">
                  <c:v>3538430.8864527196</c:v>
                </c:pt>
                <c:pt idx="20" formatCode="#,##0">
                  <c:v>3545868.324683236</c:v>
                </c:pt>
                <c:pt idx="21" formatCode="#,##0">
                  <c:v>3551068.8486250439</c:v>
                </c:pt>
                <c:pt idx="22" formatCode="#,##0">
                  <c:v>3553705.0219245576</c:v>
                </c:pt>
                <c:pt idx="23" formatCode="#,##0">
                  <c:v>3554872.3543409831</c:v>
                </c:pt>
                <c:pt idx="24" formatCode="#,##0">
                  <c:v>3558045.531372054</c:v>
                </c:pt>
                <c:pt idx="25" formatCode="#,##0">
                  <c:v>3562749.5008334634</c:v>
                </c:pt>
                <c:pt idx="26" formatCode="#,##0">
                  <c:v>3572089.7361906189</c:v>
                </c:pt>
                <c:pt idx="27" formatCode="#,##0">
                  <c:v>3577886.634579415</c:v>
                </c:pt>
                <c:pt idx="28" formatCode="#,##0">
                  <c:v>3583299.4508815422</c:v>
                </c:pt>
                <c:pt idx="29" formatCode="#,##0">
                  <c:v>3583586.6232522121</c:v>
                </c:pt>
                <c:pt idx="30" formatCode="#,##0">
                  <c:v>3580926.0280971122</c:v>
                </c:pt>
                <c:pt idx="31" formatCode="#,##0">
                  <c:v>3576686.1924255216</c:v>
                </c:pt>
                <c:pt idx="32" formatCode="#,##0">
                  <c:v>3572679.0977601092</c:v>
                </c:pt>
                <c:pt idx="33" formatCode="#,##0">
                  <c:v>3568843.8157181083</c:v>
                </c:pt>
                <c:pt idx="34" formatCode="#,##0">
                  <c:v>3564732.7233885322</c:v>
                </c:pt>
                <c:pt idx="35" formatCode="#,##0">
                  <c:v>3559604.4395788116</c:v>
                </c:pt>
                <c:pt idx="36" formatCode="#,##0">
                  <c:v>3553282.8522358364</c:v>
                </c:pt>
                <c:pt idx="37" formatCode="#,##0">
                  <c:v>3543678.5912991078</c:v>
                </c:pt>
                <c:pt idx="38" formatCode="#,##0">
                  <c:v>3532896.3772946075</c:v>
                </c:pt>
                <c:pt idx="39" formatCode="#,##0">
                  <c:v>3522572.9897383382</c:v>
                </c:pt>
                <c:pt idx="40" formatCode="#,##0">
                  <c:v>3514968.2155933664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180-4419-B4D3-0889AF9C59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60243391"/>
        <c:axId val="1256460991"/>
      </c:lineChart>
      <c:catAx>
        <c:axId val="1360243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fi-FI"/>
          </a:p>
        </c:txPr>
        <c:crossAx val="1256460991"/>
        <c:crosses val="autoZero"/>
        <c:auto val="1"/>
        <c:lblAlgn val="ctr"/>
        <c:lblOffset val="100"/>
        <c:noMultiLvlLbl val="0"/>
      </c:catAx>
      <c:valAx>
        <c:axId val="12564609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fi-FI"/>
          </a:p>
        </c:txPr>
        <c:crossAx val="1360243391"/>
        <c:crosses val="autoZero"/>
        <c:crossBetween val="between"/>
      </c:valAx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/>
  </c:chart>
  <c:spPr>
    <a:noFill/>
  </c:spPr>
  <c:txPr>
    <a:bodyPr/>
    <a:lstStyle/>
    <a:p>
      <a:pPr>
        <a:defRPr sz="1200">
          <a:solidFill>
            <a:sysClr val="windowText" lastClr="000000"/>
          </a:solidFill>
          <a:latin typeface="Montserrat" panose="00000500000000000000" pitchFamily="2" charset="0"/>
        </a:defRPr>
      </a:pPr>
      <a:endParaRPr lang="fi-FI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fi-FI" sz="1800" b="0" i="0" u="none" strike="noStrike" kern="1200" baseline="0">
                <a:solidFill>
                  <a:sysClr val="windowText" lastClr="000000"/>
                </a:solidFill>
                <a:latin typeface="Montserrat" panose="00000500000000000000" pitchFamily="2" charset="0"/>
              </a:rPr>
              <a:t>Yli 64-vuotiaiden kehitys 2010—2050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'Koko maan kuviot'!$A$18</c:f>
              <c:strCache>
                <c:ptCount val="1"/>
                <c:pt idx="0">
                  <c:v>65-74-vuotiaat</c:v>
                </c:pt>
              </c:strCache>
            </c:strRef>
          </c:tx>
          <c:spPr>
            <a:ln w="508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'Koko maan kuviot'!$B$17:$AP$17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'Koko maan kuviot'!$B$18:$AP$18</c:f>
              <c:numCache>
                <c:formatCode>#,##0</c:formatCode>
                <c:ptCount val="41"/>
                <c:pt idx="0">
                  <c:v>505492</c:v>
                </c:pt>
                <c:pt idx="1">
                  <c:v>535907</c:v>
                </c:pt>
                <c:pt idx="2">
                  <c:v>565327</c:v>
                </c:pt>
                <c:pt idx="3">
                  <c:v>592151</c:v>
                </c:pt>
                <c:pt idx="4">
                  <c:v>615487</c:v>
                </c:pt>
                <c:pt idx="5">
                  <c:v>642428</c:v>
                </c:pt>
                <c:pt idx="6">
                  <c:v>650134</c:v>
                </c:pt>
                <c:pt idx="7">
                  <c:v>677518</c:v>
                </c:pt>
                <c:pt idx="8">
                  <c:v>692868</c:v>
                </c:pt>
                <c:pt idx="9">
                  <c:v>706691</c:v>
                </c:pt>
                <c:pt idx="10">
                  <c:v>708103</c:v>
                </c:pt>
                <c:pt idx="11">
                  <c:v>702981</c:v>
                </c:pt>
                <c:pt idx="12">
                  <c:v>693661</c:v>
                </c:pt>
                <c:pt idx="13">
                  <c:v>682733</c:v>
                </c:pt>
                <c:pt idx="14">
                  <c:v>675986</c:v>
                </c:pt>
                <c:pt idx="15">
                  <c:v>672297.06008326425</c:v>
                </c:pt>
                <c:pt idx="16">
                  <c:v>671193.15454295732</c:v>
                </c:pt>
                <c:pt idx="17">
                  <c:v>668611.63146595797</c:v>
                </c:pt>
                <c:pt idx="18">
                  <c:v>669019.52909249626</c:v>
                </c:pt>
                <c:pt idx="19">
                  <c:v>667625.55868908204</c:v>
                </c:pt>
                <c:pt idx="20">
                  <c:v>665123.90651688888</c:v>
                </c:pt>
                <c:pt idx="21">
                  <c:v>661950.29281274951</c:v>
                </c:pt>
                <c:pt idx="22">
                  <c:v>660350.87861999008</c:v>
                </c:pt>
                <c:pt idx="23">
                  <c:v>659784.99823458993</c:v>
                </c:pt>
                <c:pt idx="24">
                  <c:v>653164.61463233375</c:v>
                </c:pt>
                <c:pt idx="25">
                  <c:v>645239.61323652905</c:v>
                </c:pt>
                <c:pt idx="26">
                  <c:v>635420.54973275447</c:v>
                </c:pt>
                <c:pt idx="27">
                  <c:v>623929.1891783087</c:v>
                </c:pt>
                <c:pt idx="28">
                  <c:v>610209.31283558556</c:v>
                </c:pt>
                <c:pt idx="29">
                  <c:v>602739.08451831061</c:v>
                </c:pt>
                <c:pt idx="30">
                  <c:v>600118.21783956746</c:v>
                </c:pt>
                <c:pt idx="31">
                  <c:v>599193.33446712303</c:v>
                </c:pt>
                <c:pt idx="32">
                  <c:v>598121.22250315093</c:v>
                </c:pt>
                <c:pt idx="33">
                  <c:v>598181.62100967881</c:v>
                </c:pt>
                <c:pt idx="34">
                  <c:v>602161.81607758813</c:v>
                </c:pt>
                <c:pt idx="35">
                  <c:v>607763.87544381863</c:v>
                </c:pt>
                <c:pt idx="36">
                  <c:v>615684.28573158861</c:v>
                </c:pt>
                <c:pt idx="37">
                  <c:v>627797.91723848844</c:v>
                </c:pt>
                <c:pt idx="38">
                  <c:v>642099.77378391894</c:v>
                </c:pt>
                <c:pt idx="39">
                  <c:v>650442.83989633492</c:v>
                </c:pt>
                <c:pt idx="40">
                  <c:v>655013.49856964219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353-474B-A132-CD590555BD0B}"/>
            </c:ext>
          </c:extLst>
        </c:ser>
        <c:ser>
          <c:idx val="1"/>
          <c:order val="1"/>
          <c:tx>
            <c:strRef>
              <c:f>'Koko maan kuviot'!$A$19</c:f>
              <c:strCache>
                <c:ptCount val="1"/>
                <c:pt idx="0">
                  <c:v>75-84-vuotiaat</c:v>
                </c:pt>
              </c:strCache>
            </c:strRef>
          </c:tx>
          <c:spPr>
            <a:ln w="50800">
              <a:solidFill>
                <a:srgbClr val="00B050"/>
              </a:solidFill>
            </a:ln>
          </c:spPr>
          <c:marker>
            <c:symbol val="none"/>
          </c:marker>
          <c:cat>
            <c:numRef>
              <c:f>'Koko maan kuviot'!$B$17:$AP$17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'Koko maan kuviot'!$B$19:$AP$19</c:f>
              <c:numCache>
                <c:formatCode>#,##0</c:formatCode>
                <c:ptCount val="41"/>
                <c:pt idx="0">
                  <c:v>321389</c:v>
                </c:pt>
                <c:pt idx="1">
                  <c:v>324630</c:v>
                </c:pt>
                <c:pt idx="2">
                  <c:v>329282</c:v>
                </c:pt>
                <c:pt idx="3">
                  <c:v>335321</c:v>
                </c:pt>
                <c:pt idx="4">
                  <c:v>341861</c:v>
                </c:pt>
                <c:pt idx="5">
                  <c:v>341429</c:v>
                </c:pt>
                <c:pt idx="6">
                  <c:v>356964</c:v>
                </c:pt>
                <c:pt idx="7">
                  <c:v>355635</c:v>
                </c:pt>
                <c:pt idx="8">
                  <c:v>364348</c:v>
                </c:pt>
                <c:pt idx="9">
                  <c:v>373573</c:v>
                </c:pt>
                <c:pt idx="10">
                  <c:v>392885</c:v>
                </c:pt>
                <c:pt idx="11">
                  <c:v>418422</c:v>
                </c:pt>
                <c:pt idx="12">
                  <c:v>441736</c:v>
                </c:pt>
                <c:pt idx="13">
                  <c:v>463667</c:v>
                </c:pt>
                <c:pt idx="14">
                  <c:v>483367</c:v>
                </c:pt>
                <c:pt idx="15">
                  <c:v>504203.59360526892</c:v>
                </c:pt>
                <c:pt idx="16">
                  <c:v>512097.28968589019</c:v>
                </c:pt>
                <c:pt idx="17">
                  <c:v>532753.11490757868</c:v>
                </c:pt>
                <c:pt idx="18">
                  <c:v>545020.18699258997</c:v>
                </c:pt>
                <c:pt idx="19">
                  <c:v>556227.27596947667</c:v>
                </c:pt>
                <c:pt idx="20">
                  <c:v>559048.72136837011</c:v>
                </c:pt>
                <c:pt idx="21">
                  <c:v>557925.29534291592</c:v>
                </c:pt>
                <c:pt idx="22">
                  <c:v>554568.71803434857</c:v>
                </c:pt>
                <c:pt idx="23">
                  <c:v>548764.21500355587</c:v>
                </c:pt>
                <c:pt idx="24">
                  <c:v>546285.14837460523</c:v>
                </c:pt>
                <c:pt idx="25">
                  <c:v>545846.03796450666</c:v>
                </c:pt>
                <c:pt idx="26">
                  <c:v>547437.54124236188</c:v>
                </c:pt>
                <c:pt idx="27">
                  <c:v>548059.27480337129</c:v>
                </c:pt>
                <c:pt idx="28">
                  <c:v>550859.08861343178</c:v>
                </c:pt>
                <c:pt idx="29">
                  <c:v>552199.52382908179</c:v>
                </c:pt>
                <c:pt idx="30">
                  <c:v>553770.89565258019</c:v>
                </c:pt>
                <c:pt idx="31">
                  <c:v>554342.58128825238</c:v>
                </c:pt>
                <c:pt idx="32">
                  <c:v>555587.05837810633</c:v>
                </c:pt>
                <c:pt idx="33">
                  <c:v>556824.90342375939</c:v>
                </c:pt>
                <c:pt idx="34">
                  <c:v>552481.42523257539</c:v>
                </c:pt>
                <c:pt idx="35">
                  <c:v>546706.09568799625</c:v>
                </c:pt>
                <c:pt idx="36">
                  <c:v>538998.22672971245</c:v>
                </c:pt>
                <c:pt idx="37">
                  <c:v>529629.45596780442</c:v>
                </c:pt>
                <c:pt idx="38">
                  <c:v>518249.52436007181</c:v>
                </c:pt>
                <c:pt idx="39">
                  <c:v>512404.70049106388</c:v>
                </c:pt>
                <c:pt idx="40">
                  <c:v>511377.46679984481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353-474B-A132-CD590555BD0B}"/>
            </c:ext>
          </c:extLst>
        </c:ser>
        <c:ser>
          <c:idx val="2"/>
          <c:order val="2"/>
          <c:tx>
            <c:strRef>
              <c:f>'Koko maan kuviot'!$A$20</c:f>
              <c:strCache>
                <c:ptCount val="1"/>
                <c:pt idx="0">
                  <c:v>Yli 84-vuotiaat</c:v>
                </c:pt>
              </c:strCache>
            </c:strRef>
          </c:tx>
          <c:spPr>
            <a:ln w="50800">
              <a:solidFill>
                <a:srgbClr val="FFC000"/>
              </a:solidFill>
            </a:ln>
          </c:spPr>
          <c:marker>
            <c:symbol val="none"/>
          </c:marker>
          <c:cat>
            <c:numRef>
              <c:f>'Koko maan kuviot'!$B$17:$AP$17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'Koko maan kuviot'!$B$20:$AP$20</c:f>
              <c:numCache>
                <c:formatCode>#,##0</c:formatCode>
                <c:ptCount val="41"/>
                <c:pt idx="0">
                  <c:v>114160</c:v>
                </c:pt>
                <c:pt idx="1">
                  <c:v>119103</c:v>
                </c:pt>
                <c:pt idx="2">
                  <c:v>123584</c:v>
                </c:pt>
                <c:pt idx="3">
                  <c:v>129075</c:v>
                </c:pt>
                <c:pt idx="4">
                  <c:v>134040</c:v>
                </c:pt>
                <c:pt idx="5">
                  <c:v>139246</c:v>
                </c:pt>
                <c:pt idx="6">
                  <c:v>142877</c:v>
                </c:pt>
                <c:pt idx="7">
                  <c:v>146165</c:v>
                </c:pt>
                <c:pt idx="8">
                  <c:v>147621</c:v>
                </c:pt>
                <c:pt idx="9">
                  <c:v>151010</c:v>
                </c:pt>
                <c:pt idx="10">
                  <c:v>154950</c:v>
                </c:pt>
                <c:pt idx="11">
                  <c:v>157633</c:v>
                </c:pt>
                <c:pt idx="12">
                  <c:v>159114</c:v>
                </c:pt>
                <c:pt idx="13">
                  <c:v>162976</c:v>
                </c:pt>
                <c:pt idx="14">
                  <c:v>169464</c:v>
                </c:pt>
                <c:pt idx="15">
                  <c:v>170931.36629639895</c:v>
                </c:pt>
                <c:pt idx="16">
                  <c:v>181740.95439060681</c:v>
                </c:pt>
                <c:pt idx="17">
                  <c:v>180729.62495644842</c:v>
                </c:pt>
                <c:pt idx="18">
                  <c:v>185036.95786808687</c:v>
                </c:pt>
                <c:pt idx="19">
                  <c:v>190797.05609040495</c:v>
                </c:pt>
                <c:pt idx="20">
                  <c:v>203914.18197277581</c:v>
                </c:pt>
                <c:pt idx="21">
                  <c:v>221014.16140814192</c:v>
                </c:pt>
                <c:pt idx="22">
                  <c:v>237422.75807762385</c:v>
                </c:pt>
                <c:pt idx="23">
                  <c:v>252763.5986669572</c:v>
                </c:pt>
                <c:pt idx="24">
                  <c:v>265675.83746272168</c:v>
                </c:pt>
                <c:pt idx="25">
                  <c:v>275929.021534823</c:v>
                </c:pt>
                <c:pt idx="26">
                  <c:v>284284.11458382133</c:v>
                </c:pt>
                <c:pt idx="27">
                  <c:v>292953.96837664739</c:v>
                </c:pt>
                <c:pt idx="28">
                  <c:v>299264.20724031166</c:v>
                </c:pt>
                <c:pt idx="29">
                  <c:v>305376.59525773145</c:v>
                </c:pt>
                <c:pt idx="30">
                  <c:v>312344.39737942792</c:v>
                </c:pt>
                <c:pt idx="31">
                  <c:v>318818.75421482546</c:v>
                </c:pt>
                <c:pt idx="32">
                  <c:v>323403.12079584261</c:v>
                </c:pt>
                <c:pt idx="33">
                  <c:v>325390.89811225049</c:v>
                </c:pt>
                <c:pt idx="34">
                  <c:v>328172.88271506486</c:v>
                </c:pt>
                <c:pt idx="35">
                  <c:v>330786.08687839704</c:v>
                </c:pt>
                <c:pt idx="36">
                  <c:v>333253.82153494359</c:v>
                </c:pt>
                <c:pt idx="37">
                  <c:v>335826.89272890799</c:v>
                </c:pt>
                <c:pt idx="38">
                  <c:v>338601.86470265145</c:v>
                </c:pt>
                <c:pt idx="39">
                  <c:v>340698.55894738546</c:v>
                </c:pt>
                <c:pt idx="40">
                  <c:v>343432.34530774422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353-474B-A132-CD590555BD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60243391"/>
        <c:axId val="1256460991"/>
      </c:lineChart>
      <c:catAx>
        <c:axId val="1360243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fi-FI"/>
          </a:p>
        </c:txPr>
        <c:crossAx val="1256460991"/>
        <c:crosses val="autoZero"/>
        <c:auto val="1"/>
        <c:lblAlgn val="ctr"/>
        <c:lblOffset val="100"/>
        <c:noMultiLvlLbl val="0"/>
      </c:catAx>
      <c:valAx>
        <c:axId val="12564609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fi-FI"/>
          </a:p>
        </c:txPr>
        <c:crossAx val="1360243391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  <c:extLst/>
  </c:chart>
  <c:spPr>
    <a:noFill/>
  </c:spPr>
  <c:txPr>
    <a:bodyPr/>
    <a:lstStyle/>
    <a:p>
      <a:pPr>
        <a:defRPr sz="1200">
          <a:solidFill>
            <a:sysClr val="windowText" lastClr="000000"/>
          </a:solidFill>
          <a:latin typeface="Montserrat" panose="00000500000000000000" pitchFamily="2" charset="0"/>
        </a:defRPr>
      </a:pPr>
      <a:endParaRPr lang="fi-FI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7429C-1245-46B7-BBC4-7B4CCE85E85A}" type="datetimeFigureOut">
              <a:rPr lang="fi-FI" smtClean="0"/>
              <a:t>15.9.2025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CD187-153A-4059-A28B-D3EE2E52DF6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64914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DECBA-F0D2-4164-8A9D-042BBD674804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47233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671FE-4692-181B-98FF-32ECDC0EB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941BCD-3BF8-3DA5-BE07-1A527CF2AD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82FD8F-BEFE-A400-DCB8-A3A89E7307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2C9BC4-65AD-3F1A-1062-15C8062F49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CD187-153A-4059-A28B-D3EE2E52DF6F}" type="slidenum">
              <a:rPr lang="fi-FI" smtClean="0"/>
              <a:t>32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41075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76FDC-092F-46B3-9FB5-4C69D2E748FB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56867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8EF7D-D0F2-5A47-9907-BFE28D9C1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55777200-70F7-8DAB-5E4F-2AE3BB6DC0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A6B76B59-69B9-0707-3842-16969A9978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AECCA86-D569-3384-C20D-51DE9092D0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DECBA-F0D2-4164-8A9D-042BBD674804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5763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CD187-153A-4059-A28B-D3EE2E52DF6F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14357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CD187-153A-4059-A28B-D3EE2E52DF6F}" type="slidenum">
              <a:rPr lang="fi-FI" smtClean="0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5264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A85C3-FCAE-4C13-ACF7-B36467742692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5580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215BB-F305-90BD-2044-5AF26FCD6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30B6E7-09FA-00D4-4AE6-8132D553D8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B92FE7-E788-0C2E-5FDF-19F039850B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DD12E-0EB7-53EB-A2AA-49BDB79D1D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CD187-153A-4059-A28B-D3EE2E52DF6F}" type="slidenum">
              <a:rPr lang="fi-FI" smtClean="0"/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8117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2177F-D40C-D60F-51AE-C737E3A74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8B5F83-701D-1E8B-BD5C-A41F08BE5D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28EE1D-CDAE-E4D0-2B09-B33A398B42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6CCF25-F54A-52CA-4148-757D4836FC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CD187-153A-4059-A28B-D3EE2E52DF6F}" type="slidenum">
              <a:rPr lang="fi-FI" smtClean="0"/>
              <a:t>28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39544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11481-8CFA-A47C-16D0-0A822CEC2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EBB778-835E-B480-D68F-E569408EDD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0E9FC5-E209-8840-FA93-2C4955E2E5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54F4C0-B48D-AA31-DDE2-37A22C8165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CD187-153A-4059-A28B-D3EE2E52DF6F}" type="slidenum">
              <a:rPr lang="fi-FI" smtClean="0"/>
              <a:t>31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14958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emf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emf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sv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sv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2.emf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_HEADER_1">
  <p:cSld name="SECTION_HEADER_1">
    <p:bg>
      <p:bgPr>
        <a:pattFill prst="pct90">
          <a:fgClr>
            <a:schemeClr val="accent6"/>
          </a:fgClr>
          <a:bgClr>
            <a:schemeClr val="bg1"/>
          </a:bgClr>
        </a:patt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0" descr="Text,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3199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60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Google Shape;41;p6">
            <a:extLst>
              <a:ext uri="{FF2B5EF4-FFF2-40B4-BE49-F238E27FC236}">
                <a16:creationId xmlns:a16="http://schemas.microsoft.com/office/drawing/2014/main" id="{78637F01-2B97-49D0-9243-2A348D7502AB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838200" y="1825625"/>
            <a:ext cx="704305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11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60"/>
              <a:buFont typeface="Arial"/>
              <a:buChar char="»"/>
              <a:defRPr sz="32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EDA43-E122-438F-AEBF-A78FC18400F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24327" y="2002971"/>
            <a:ext cx="3329473" cy="4173992"/>
          </a:xfrm>
        </p:spPr>
        <p:txBody>
          <a:bodyPr>
            <a:normAutofit/>
          </a:bodyPr>
          <a:lstStyle>
            <a:lvl1pPr marL="50800" indent="0">
              <a:buNone/>
              <a:defRPr sz="1800"/>
            </a:lvl1pPr>
            <a:lvl2pPr marL="533400" indent="0">
              <a:buNone/>
              <a:defRPr sz="1600"/>
            </a:lvl2pPr>
            <a:lvl3pPr marL="1016000" indent="0">
              <a:buNone/>
              <a:defRPr sz="1400"/>
            </a:lvl3pPr>
            <a:lvl4pPr marL="1485900" indent="0">
              <a:buNone/>
              <a:defRPr sz="1200"/>
            </a:lvl4pPr>
            <a:lvl5pPr marL="1943100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E8653B0-F371-2A4F-9728-15B2BC26C7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19686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 userDrawn="1">
  <p:cSld name="Main poin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1360488" y="600074"/>
            <a:ext cx="8197882" cy="5617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511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800"/>
              <a:buFont typeface="+mj-lt"/>
              <a:buAutoNum type="arabicPeriod"/>
              <a:defRPr sz="48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400"/>
              <a:buNone/>
              <a:defRPr sz="4800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4400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4000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4000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37EC755-73FB-1A4E-972D-5AFC674C8B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68454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 userDrawn="1">
  <p:cSld name="1_Main poi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2"/>
          <p:cNvSpPr txBox="1">
            <a:spLocks noGrp="1"/>
          </p:cNvSpPr>
          <p:nvPr>
            <p:ph type="title"/>
          </p:nvPr>
        </p:nvSpPr>
        <p:spPr>
          <a:xfrm>
            <a:off x="1361159" y="600200"/>
            <a:ext cx="8490300" cy="4078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body" idx="1"/>
          </p:nvPr>
        </p:nvSpPr>
        <p:spPr>
          <a:xfrm>
            <a:off x="1361542" y="4759325"/>
            <a:ext cx="848995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A00F418-0BC2-0646-BB5B-B1A32A17C9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66767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 title and descriptio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4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>
                <a:solidFill>
                  <a:schemeClr val="bg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C2B1802-A3C3-D740-949B-09978BB43B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37365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Section Header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bg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5F443F7-0757-0B43-9E58-6BF0BE41DF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32048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bg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9605F3E-6405-DF45-BC18-4D1725A2B1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689288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userDrawn="1">
  <p:cSld name="Two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bg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Normaali järjestelmäfontti"/>
              <a:buChar char="»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9" name="Google Shape;99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Normaali järjestelmäfontti"/>
              <a:buChar char="»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9EAB51A-4CB9-C04C-BE53-AC8A73E2A4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543143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userDrawn="1">
  <p:cSld name="Content with Caption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ExtraBold"/>
              <a:buNone/>
              <a:defRPr sz="3200">
                <a:solidFill>
                  <a:schemeClr val="bg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14350" lvl="0" indent="-2857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Normaali järjestelmäfontti"/>
              <a:buChar char="»"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7039A3C-BB58-5046-BB31-18CB0C21C5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39000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userDrawn="1">
  <p:cSld name="Picture with Ca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ExtraBold"/>
              <a:buNone/>
              <a:defRPr sz="3200">
                <a:solidFill>
                  <a:schemeClr val="bg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9" name="Google Shape;129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30" name="Google Shape;130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14350" lvl="0" indent="-2857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Normaali järjestelmäfontti"/>
              <a:buChar char="»"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2CDCE8B-D219-7244-AAAB-F0198B60F2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12032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userDrawn="1">
  <p:cSld name="Title and Vertical 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bg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2" name="Google Shape;142;p2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Normaali järjestelmäfontti"/>
              <a:buChar char="»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7A475F9-C184-134E-99E7-FA337F8E97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43929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120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60000" lvl="0" indent="-288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Arial"/>
              <a:buChar char="»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47A8F8B-D798-8F47-9A56-28054004E6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  <p:sp>
        <p:nvSpPr>
          <p:cNvPr id="9" name="Google Shape;41;p6">
            <a:extLst>
              <a:ext uri="{FF2B5EF4-FFF2-40B4-BE49-F238E27FC236}">
                <a16:creationId xmlns:a16="http://schemas.microsoft.com/office/drawing/2014/main" id="{46EE80C9-80CB-B345-8895-1A6D98EDD8BD}"/>
              </a:ext>
            </a:extLst>
          </p:cNvPr>
          <p:cNvSpPr txBox="1">
            <a:spLocks noGrp="1"/>
          </p:cNvSpPr>
          <p:nvPr>
            <p:ph type="body" idx="14"/>
          </p:nvPr>
        </p:nvSpPr>
        <p:spPr>
          <a:xfrm>
            <a:off x="6242400" y="1825625"/>
            <a:ext cx="51120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60000" lvl="0" indent="-288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Arial"/>
              <a:buChar char="»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2741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userDrawn="1">
  <p:cSld name="Vertical Title and Tex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bg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Normaali järjestelmäfontti"/>
              <a:buChar char="»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B92B4AB-250A-B445-8256-3428855D4F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572703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_HEADER_1">
  <p:cSld name="1_SECTION_HEADER_1">
    <p:bg>
      <p:bgPr>
        <a:pattFill prst="pct90">
          <a:fgClr>
            <a:schemeClr val="accent6"/>
          </a:fgClr>
          <a:bgClr>
            <a:schemeClr val="bg1"/>
          </a:bgClr>
        </a:patt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5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81236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2135188" y="1264204"/>
            <a:ext cx="7777162" cy="4557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50400" lv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140D092-490D-A146-9CB9-4A3014357F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  <p:sp>
        <p:nvSpPr>
          <p:cNvPr id="6" name="Google Shape;26;p4">
            <a:extLst>
              <a:ext uri="{FF2B5EF4-FFF2-40B4-BE49-F238E27FC236}">
                <a16:creationId xmlns:a16="http://schemas.microsoft.com/office/drawing/2014/main" id="{1C0D8470-B965-CE4A-B66A-E31EE05717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711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127773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1_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1524000" y="1295354"/>
            <a:ext cx="9144000" cy="2635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524000" y="3824757"/>
            <a:ext cx="9144000" cy="1607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0400" lv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78576" y="595849"/>
            <a:ext cx="1034847" cy="100649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55B623F-250B-8949-97DA-B1603F5136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13EAAFD-DCFA-238D-A81D-0CC9922A23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88765" y="6113721"/>
            <a:ext cx="754182" cy="4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640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1_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1524000" y="1235394"/>
            <a:ext cx="9144000" cy="2635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524000" y="3764797"/>
            <a:ext cx="9144000" cy="1607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0400" lv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13" name="Google Shape;23;p3">
            <a:extLst>
              <a:ext uri="{FF2B5EF4-FFF2-40B4-BE49-F238E27FC236}">
                <a16:creationId xmlns:a16="http://schemas.microsoft.com/office/drawing/2014/main" id="{22C8AFCF-E086-AC4D-ABD4-95185F528C6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5578576" y="595849"/>
            <a:ext cx="1034847" cy="100649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6120F477-F896-4446-96B2-24FB07F07E7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75185" y="5922963"/>
            <a:ext cx="1160462" cy="525462"/>
          </a:xfrm>
        </p:spPr>
        <p:txBody>
          <a:bodyPr/>
          <a:lstStyle>
            <a:lvl1pPr marL="50800" indent="0">
              <a:buNone/>
              <a:defRPr/>
            </a:lvl1pPr>
          </a:lstStyle>
          <a:p>
            <a:r>
              <a:rPr lang="fi-FI"/>
              <a:t>Logo</a:t>
            </a:r>
          </a:p>
        </p:txBody>
      </p:sp>
      <p:sp>
        <p:nvSpPr>
          <p:cNvPr id="20" name="Kuvan paikkamerkki 9">
            <a:extLst>
              <a:ext uri="{FF2B5EF4-FFF2-40B4-BE49-F238E27FC236}">
                <a16:creationId xmlns:a16="http://schemas.microsoft.com/office/drawing/2014/main" id="{0356CEA5-46EA-FF48-8E09-1CD3BB44F6C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142277" y="5922963"/>
            <a:ext cx="1160462" cy="525462"/>
          </a:xfrm>
        </p:spPr>
        <p:txBody>
          <a:bodyPr/>
          <a:lstStyle>
            <a:lvl1pPr marL="50800" indent="0">
              <a:buNone/>
              <a:defRPr/>
            </a:lvl1pPr>
          </a:lstStyle>
          <a:p>
            <a:r>
              <a:rPr lang="fi-FI"/>
              <a:t>Logo</a:t>
            </a:r>
          </a:p>
        </p:txBody>
      </p:sp>
      <p:sp>
        <p:nvSpPr>
          <p:cNvPr id="22" name="Kuvan paikkamerkki 9">
            <a:extLst>
              <a:ext uri="{FF2B5EF4-FFF2-40B4-BE49-F238E27FC236}">
                <a16:creationId xmlns:a16="http://schemas.microsoft.com/office/drawing/2014/main" id="{B7DC0C8D-30D6-4344-B910-12F9879E5BC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709369" y="5922963"/>
            <a:ext cx="1160462" cy="525462"/>
          </a:xfrm>
        </p:spPr>
        <p:txBody>
          <a:bodyPr/>
          <a:lstStyle>
            <a:lvl1pPr marL="50800" indent="0">
              <a:buNone/>
              <a:defRPr/>
            </a:lvl1pPr>
          </a:lstStyle>
          <a:p>
            <a:r>
              <a:rPr lang="fi-FI"/>
              <a:t>Logo</a:t>
            </a:r>
          </a:p>
        </p:txBody>
      </p:sp>
      <p:sp>
        <p:nvSpPr>
          <p:cNvPr id="24" name="Kuvan paikkamerkki 9">
            <a:extLst>
              <a:ext uri="{FF2B5EF4-FFF2-40B4-BE49-F238E27FC236}">
                <a16:creationId xmlns:a16="http://schemas.microsoft.com/office/drawing/2014/main" id="{6D788690-82EC-CF46-8553-A6E08EC5CB4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276461" y="5922963"/>
            <a:ext cx="1160462" cy="525462"/>
          </a:xfrm>
        </p:spPr>
        <p:txBody>
          <a:bodyPr/>
          <a:lstStyle>
            <a:lvl1pPr marL="50800" indent="0">
              <a:buNone/>
              <a:defRPr/>
            </a:lvl1pPr>
          </a:lstStyle>
          <a:p>
            <a:r>
              <a:rPr lang="fi-FI"/>
              <a:t>Logo</a:t>
            </a:r>
          </a:p>
        </p:txBody>
      </p:sp>
      <p:sp>
        <p:nvSpPr>
          <p:cNvPr id="25" name="Kuvan paikkamerkki 9">
            <a:extLst>
              <a:ext uri="{FF2B5EF4-FFF2-40B4-BE49-F238E27FC236}">
                <a16:creationId xmlns:a16="http://schemas.microsoft.com/office/drawing/2014/main" id="{E4BE09D1-D148-5F4A-8E63-758AC41B37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843553" y="5922963"/>
            <a:ext cx="1160462" cy="525462"/>
          </a:xfrm>
        </p:spPr>
        <p:txBody>
          <a:bodyPr/>
          <a:lstStyle>
            <a:lvl1pPr marL="50800" indent="0">
              <a:buNone/>
              <a:defRPr/>
            </a:lvl1pPr>
          </a:lstStyle>
          <a:p>
            <a:r>
              <a:rPr lang="fi-FI"/>
              <a:t>Logo</a:t>
            </a:r>
          </a:p>
        </p:txBody>
      </p:sp>
      <p:sp>
        <p:nvSpPr>
          <p:cNvPr id="26" name="Kuvan paikkamerkki 9">
            <a:extLst>
              <a:ext uri="{FF2B5EF4-FFF2-40B4-BE49-F238E27FC236}">
                <a16:creationId xmlns:a16="http://schemas.microsoft.com/office/drawing/2014/main" id="{1ED201F0-77EA-CF4F-B7A5-EE62EAD9DCD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410646" y="5922963"/>
            <a:ext cx="1160462" cy="525462"/>
          </a:xfrm>
        </p:spPr>
        <p:txBody>
          <a:bodyPr/>
          <a:lstStyle>
            <a:lvl1pPr marL="50800" indent="0">
              <a:buNone/>
              <a:defRPr/>
            </a:lvl1pPr>
          </a:lstStyle>
          <a:p>
            <a:r>
              <a:rPr lang="fi-FI"/>
              <a:t>Logo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BB1E4BE2-92E1-2893-BD6F-74FD3AD5B2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88765" y="6113721"/>
            <a:ext cx="754182" cy="4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676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1_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2040747" y="1507852"/>
            <a:ext cx="8110508" cy="2635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040746" y="4037251"/>
            <a:ext cx="8110507" cy="1607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0400" lv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78576" y="595849"/>
            <a:ext cx="1034847" cy="100649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55B623F-250B-8949-97DA-B1603F5136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40FA2EE3-4839-3C79-EC49-E5535AE512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88765" y="6113721"/>
            <a:ext cx="754182" cy="4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12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bg>
      <p:bgPr>
        <a:solidFill>
          <a:srgbClr val="F9F2E6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6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508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60" name="Google Shape;160;p26"/>
          <p:cNvSpPr txBox="1">
            <a:spLocks noGrp="1"/>
          </p:cNvSpPr>
          <p:nvPr>
            <p:ph type="ctrTitle"/>
          </p:nvPr>
        </p:nvSpPr>
        <p:spPr>
          <a:xfrm>
            <a:off x="838199" y="690342"/>
            <a:ext cx="10679607" cy="3118604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dk1">
                <a:alpha val="24313"/>
              </a:scheme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8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1" name="Google Shape;161;p26"/>
          <p:cNvSpPr txBox="1">
            <a:spLocks noGrp="1"/>
          </p:cNvSpPr>
          <p:nvPr>
            <p:ph type="subTitle" idx="1"/>
          </p:nvPr>
        </p:nvSpPr>
        <p:spPr>
          <a:xfrm>
            <a:off x="838199" y="3857436"/>
            <a:ext cx="10679607" cy="1607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0400" lv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lt1"/>
                </a:solidFill>
                <a:effectLst>
                  <a:outerShdw blurRad="50800" dist="50800" dir="5400000" algn="ctr" rotWithShape="0">
                    <a:schemeClr val="tx1">
                      <a:alpha val="25000"/>
                    </a:schemeClr>
                  </a:outerShdw>
                </a:effectLst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017FD93-28D8-4247-817A-FFAE36513C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25000"/>
                    </a:schemeClr>
                  </a:outerShdw>
                </a:effectLst>
              </a:defRPr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649453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bg>
      <p:bgPr>
        <a:solidFill>
          <a:srgbClr val="F9F2E6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7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508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67" name="Google Shape;167;p27"/>
          <p:cNvSpPr txBox="1">
            <a:spLocks noGrp="1"/>
          </p:cNvSpPr>
          <p:nvPr>
            <p:ph type="ctrTitle"/>
          </p:nvPr>
        </p:nvSpPr>
        <p:spPr>
          <a:xfrm>
            <a:off x="838199" y="690342"/>
            <a:ext cx="10679607" cy="3118604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dk1">
                <a:alpha val="24313"/>
              </a:scheme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8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8" name="Google Shape;168;p27"/>
          <p:cNvSpPr txBox="1">
            <a:spLocks noGrp="1"/>
          </p:cNvSpPr>
          <p:nvPr>
            <p:ph type="subTitle" idx="1"/>
          </p:nvPr>
        </p:nvSpPr>
        <p:spPr>
          <a:xfrm>
            <a:off x="838199" y="3857436"/>
            <a:ext cx="10679607" cy="1607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0400" lv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lt1"/>
                </a:solidFill>
                <a:effectLst>
                  <a:outerShdw blurRad="50800" dist="50800" dir="5400000" algn="ctr" rotWithShape="0">
                    <a:schemeClr val="tx1">
                      <a:alpha val="25000"/>
                    </a:schemeClr>
                  </a:outerShdw>
                </a:effectLst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170" name="Google Shape;170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78576" y="595849"/>
            <a:ext cx="1034847" cy="100649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6CD46BF-FD85-9E4E-963F-6BA92EC136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25000"/>
                    </a:schemeClr>
                  </a:outerShdw>
                </a:effectLst>
              </a:defRPr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75459356-BE95-D701-1340-9DAF331C3F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88765" y="6113721"/>
            <a:ext cx="754182" cy="4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029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1_Title Slide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6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5CC695E-D216-4F77-BD37-201EE26DA5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25000"/>
                    </a:schemeClr>
                  </a:outerShdw>
                </a:effectLst>
              </a:defRPr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  <p:sp>
        <p:nvSpPr>
          <p:cNvPr id="6" name="Google Shape;197;p31">
            <a:extLst>
              <a:ext uri="{FF2B5EF4-FFF2-40B4-BE49-F238E27FC236}">
                <a16:creationId xmlns:a16="http://schemas.microsoft.com/office/drawing/2014/main" id="{D7A7DF12-25C7-4A1C-896B-E5B30E5ABD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700818"/>
            <a:ext cx="11360700" cy="5516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600">
                <a:solidFill>
                  <a:schemeClr val="lt1"/>
                </a:solidFill>
                <a:effectLst>
                  <a:outerShdw blurRad="50800" dist="50800" dir="5400000" algn="ctr" rotWithShape="0">
                    <a:schemeClr val="tx1">
                      <a:alpha val="25000"/>
                    </a:schemeClr>
                  </a:outerShdw>
                </a:effectLs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519151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_HEADER_1" preserve="1" userDrawn="1">
  <p:cSld name="1_SECTION_HEADER_1">
    <p:bg>
      <p:bgPr>
        <a:solidFill>
          <a:schemeClr val="dk2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1"/>
          <p:cNvSpPr txBox="1">
            <a:spLocks noGrp="1"/>
          </p:cNvSpPr>
          <p:nvPr>
            <p:ph type="title"/>
          </p:nvPr>
        </p:nvSpPr>
        <p:spPr>
          <a:xfrm>
            <a:off x="415600" y="700819"/>
            <a:ext cx="11360700" cy="3274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925FA8-6B17-41CC-AE2A-31041C1687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925" y="3975100"/>
            <a:ext cx="11360150" cy="1871663"/>
          </a:xfrm>
        </p:spPr>
        <p:txBody>
          <a:bodyPr/>
          <a:lstStyle>
            <a:lvl1pPr marL="50400" indent="0" algn="ctr">
              <a:spcBef>
                <a:spcPts val="0"/>
              </a:spcBef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533400" indent="0" algn="ctr"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1016000" indent="0" algn="ctr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485900" indent="0" algn="ctr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943100" indent="0" algn="ctr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F77F90A-8D8D-FC4C-91F8-2C95B54171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43955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1_Title and Content">
    <p:bg>
      <p:bgPr>
        <a:solidFill>
          <a:schemeClr val="bg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bg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116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2560"/>
              <a:buFont typeface="Arial"/>
              <a:buChar char="»"/>
              <a:defRPr sz="3200">
                <a:solidFill>
                  <a:schemeClr val="bg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47A8F8B-D798-8F47-9A56-28054004E6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391696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_HEADER_1" preserve="1" userDrawn="1">
  <p:cSld name="1_SECTION_HEADER_1">
    <p:bg>
      <p:bgPr>
        <a:solidFill>
          <a:schemeClr val="dk2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1"/>
          <p:cNvSpPr txBox="1">
            <a:spLocks noGrp="1"/>
          </p:cNvSpPr>
          <p:nvPr>
            <p:ph type="title" hasCustomPrompt="1"/>
          </p:nvPr>
        </p:nvSpPr>
        <p:spPr>
          <a:xfrm>
            <a:off x="415600" y="700819"/>
            <a:ext cx="11360700" cy="3274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fi-FI"/>
              <a:t>Oli ilo!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925FA8-6B17-41CC-AE2A-31041C1687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925" y="3975100"/>
            <a:ext cx="11360150" cy="1871663"/>
          </a:xfrm>
        </p:spPr>
        <p:txBody>
          <a:bodyPr/>
          <a:lstStyle>
            <a:lvl1pPr marL="50400" indent="0" algn="ctr">
              <a:spcBef>
                <a:spcPts val="0"/>
              </a:spcBef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533400" indent="0" algn="ctr"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1016000" indent="0" algn="ctr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485900" indent="0" algn="ctr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943100" indent="0" algn="ctr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1" name="Ryhmä 20">
            <a:extLst>
              <a:ext uri="{FF2B5EF4-FFF2-40B4-BE49-F238E27FC236}">
                <a16:creationId xmlns:a16="http://schemas.microsoft.com/office/drawing/2014/main" id="{88B33235-BB7A-8748-8C5B-D120A38BAF88}"/>
              </a:ext>
            </a:extLst>
          </p:cNvPr>
          <p:cNvGrpSpPr/>
          <p:nvPr userDrawn="1"/>
        </p:nvGrpSpPr>
        <p:grpSpPr>
          <a:xfrm>
            <a:off x="595062" y="5727258"/>
            <a:ext cx="10234805" cy="700819"/>
            <a:chOff x="215768" y="6015530"/>
            <a:chExt cx="10234805" cy="700819"/>
          </a:xfrm>
        </p:grpSpPr>
        <p:grpSp>
          <p:nvGrpSpPr>
            <p:cNvPr id="20" name="Ryhmä 19">
              <a:extLst>
                <a:ext uri="{FF2B5EF4-FFF2-40B4-BE49-F238E27FC236}">
                  <a16:creationId xmlns:a16="http://schemas.microsoft.com/office/drawing/2014/main" id="{8AAC5465-7C1D-A540-A3BC-579AE7451B86}"/>
                </a:ext>
              </a:extLst>
            </p:cNvPr>
            <p:cNvGrpSpPr/>
            <p:nvPr userDrawn="1"/>
          </p:nvGrpSpPr>
          <p:grpSpPr>
            <a:xfrm>
              <a:off x="215768" y="6015530"/>
              <a:ext cx="1220312" cy="700819"/>
              <a:chOff x="215768" y="6015530"/>
              <a:chExt cx="1220312" cy="700819"/>
            </a:xfrm>
          </p:grpSpPr>
          <p:pic>
            <p:nvPicPr>
              <p:cNvPr id="6" name="Kuva 5">
                <a:extLst>
                  <a:ext uri="{FF2B5EF4-FFF2-40B4-BE49-F238E27FC236}">
                    <a16:creationId xmlns:a16="http://schemas.microsoft.com/office/drawing/2014/main" id="{336F933C-897E-3848-A6D3-B49AB84FB74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215768" y="6015530"/>
                <a:ext cx="399664" cy="700819"/>
              </a:xfrm>
              <a:prstGeom prst="rect">
                <a:avLst/>
              </a:prstGeom>
            </p:spPr>
          </p:pic>
          <p:sp>
            <p:nvSpPr>
              <p:cNvPr id="4" name="Tekstiruutu 3">
                <a:extLst>
                  <a:ext uri="{FF2B5EF4-FFF2-40B4-BE49-F238E27FC236}">
                    <a16:creationId xmlns:a16="http://schemas.microsoft.com/office/drawing/2014/main" id="{F1FBD071-4A85-7949-B318-3A7C4DA6DB76}"/>
                  </a:ext>
                </a:extLst>
              </p:cNvPr>
              <p:cNvSpPr txBox="1"/>
              <p:nvPr userDrawn="1"/>
            </p:nvSpPr>
            <p:spPr>
              <a:xfrm>
                <a:off x="615432" y="6356349"/>
                <a:ext cx="820648" cy="360000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Autofit/>
              </a:bodyPr>
              <a:lstStyle/>
              <a:p>
                <a:pPr algn="l"/>
                <a:r>
                  <a:rPr lang="fi-FI" b="1">
                    <a:solidFill>
                      <a:schemeClr val="bg1"/>
                    </a:solidFill>
                    <a:latin typeface="+mn-lt"/>
                  </a:rPr>
                  <a:t>mdi.fi</a:t>
                </a:r>
              </a:p>
            </p:txBody>
          </p:sp>
        </p:grpSp>
        <p:grpSp>
          <p:nvGrpSpPr>
            <p:cNvPr id="19" name="Ryhmä 18">
              <a:extLst>
                <a:ext uri="{FF2B5EF4-FFF2-40B4-BE49-F238E27FC236}">
                  <a16:creationId xmlns:a16="http://schemas.microsoft.com/office/drawing/2014/main" id="{3ABCB75F-C2C9-D84E-B4CD-CE254E93E83B}"/>
                </a:ext>
              </a:extLst>
            </p:cNvPr>
            <p:cNvGrpSpPr/>
            <p:nvPr userDrawn="1"/>
          </p:nvGrpSpPr>
          <p:grpSpPr>
            <a:xfrm>
              <a:off x="1685601" y="6356349"/>
              <a:ext cx="2800229" cy="360000"/>
              <a:chOff x="1611140" y="6356349"/>
              <a:chExt cx="2800229" cy="360000"/>
            </a:xfrm>
          </p:grpSpPr>
          <p:sp>
            <p:nvSpPr>
              <p:cNvPr id="11" name="Tekstiruutu 10">
                <a:extLst>
                  <a:ext uri="{FF2B5EF4-FFF2-40B4-BE49-F238E27FC236}">
                    <a16:creationId xmlns:a16="http://schemas.microsoft.com/office/drawing/2014/main" id="{A0264F27-EF98-BF4E-88B2-752B7854CE7A}"/>
                  </a:ext>
                </a:extLst>
              </p:cNvPr>
              <p:cNvSpPr txBox="1"/>
              <p:nvPr userDrawn="1"/>
            </p:nvSpPr>
            <p:spPr>
              <a:xfrm>
                <a:off x="2847127" y="6356349"/>
                <a:ext cx="1564242" cy="360000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Autofit/>
              </a:bodyPr>
              <a:lstStyle/>
              <a:p>
                <a:pPr algn="l"/>
                <a:r>
                  <a:rPr lang="fi-FI" b="1">
                    <a:solidFill>
                      <a:schemeClr val="bg1"/>
                    </a:solidFill>
                    <a:latin typeface="+mn-lt"/>
                  </a:rPr>
                  <a:t>@MDIfriends</a:t>
                </a:r>
              </a:p>
            </p:txBody>
          </p:sp>
          <p:grpSp>
            <p:nvGrpSpPr>
              <p:cNvPr id="13" name="Ryhmä 12">
                <a:extLst>
                  <a:ext uri="{FF2B5EF4-FFF2-40B4-BE49-F238E27FC236}">
                    <a16:creationId xmlns:a16="http://schemas.microsoft.com/office/drawing/2014/main" id="{2372EECE-CE5B-034B-BF85-BA8DEC6BCC1E}"/>
                  </a:ext>
                </a:extLst>
              </p:cNvPr>
              <p:cNvGrpSpPr/>
              <p:nvPr userDrawn="1"/>
            </p:nvGrpSpPr>
            <p:grpSpPr>
              <a:xfrm>
                <a:off x="1611140" y="6398877"/>
                <a:ext cx="1174184" cy="288968"/>
                <a:chOff x="1473979" y="6398877"/>
                <a:chExt cx="1174184" cy="288968"/>
              </a:xfrm>
            </p:grpSpPr>
            <p:pic>
              <p:nvPicPr>
                <p:cNvPr id="12" name="Kuva 11">
                  <a:extLst>
                    <a:ext uri="{FF2B5EF4-FFF2-40B4-BE49-F238E27FC236}">
                      <a16:creationId xmlns:a16="http://schemas.microsoft.com/office/drawing/2014/main" id="{102ADCF1-74C5-644A-82BF-E4DE016F14D7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473979" y="6398877"/>
                  <a:ext cx="355499" cy="288968"/>
                </a:xfrm>
                <a:prstGeom prst="rect">
                  <a:avLst/>
                </a:prstGeom>
              </p:spPr>
            </p:pic>
            <p:pic>
              <p:nvPicPr>
                <p:cNvPr id="14" name="Kuva 13">
                  <a:extLst>
                    <a:ext uri="{FF2B5EF4-FFF2-40B4-BE49-F238E27FC236}">
                      <a16:creationId xmlns:a16="http://schemas.microsoft.com/office/drawing/2014/main" id="{89803638-03AD-BD4F-8BE9-8AF32F649C1B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4"/>
                <a:srcRect/>
                <a:stretch/>
              </p:blipFill>
              <p:spPr>
                <a:xfrm>
                  <a:off x="2359195" y="6398877"/>
                  <a:ext cx="288968" cy="288968"/>
                </a:xfrm>
                <a:prstGeom prst="rect">
                  <a:avLst/>
                </a:prstGeom>
              </p:spPr>
            </p:pic>
            <p:pic>
              <p:nvPicPr>
                <p:cNvPr id="15" name="Kuva 14">
                  <a:extLst>
                    <a:ext uri="{FF2B5EF4-FFF2-40B4-BE49-F238E27FC236}">
                      <a16:creationId xmlns:a16="http://schemas.microsoft.com/office/drawing/2014/main" id="{023C2B09-3ECA-4C47-8645-B2B4325A70E2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/>
                <a:srcRect/>
                <a:stretch/>
              </p:blipFill>
              <p:spPr>
                <a:xfrm>
                  <a:off x="1937368" y="6398877"/>
                  <a:ext cx="288968" cy="28896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8" name="Ryhmä 17">
              <a:extLst>
                <a:ext uri="{FF2B5EF4-FFF2-40B4-BE49-F238E27FC236}">
                  <a16:creationId xmlns:a16="http://schemas.microsoft.com/office/drawing/2014/main" id="{931E2A29-EDF6-FF48-9FAB-8D346D1A6159}"/>
                </a:ext>
              </a:extLst>
            </p:cNvPr>
            <p:cNvGrpSpPr/>
            <p:nvPr userDrawn="1"/>
          </p:nvGrpSpPr>
          <p:grpSpPr>
            <a:xfrm>
              <a:off x="4673334" y="6356349"/>
              <a:ext cx="5777239" cy="360000"/>
              <a:chOff x="4466000" y="6356349"/>
              <a:chExt cx="5777239" cy="360000"/>
            </a:xfrm>
          </p:grpSpPr>
          <p:pic>
            <p:nvPicPr>
              <p:cNvPr id="16" name="Kuva 15">
                <a:extLst>
                  <a:ext uri="{FF2B5EF4-FFF2-40B4-BE49-F238E27FC236}">
                    <a16:creationId xmlns:a16="http://schemas.microsoft.com/office/drawing/2014/main" id="{8A712381-1A5D-2B48-B407-B0630F8D2C2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/>
              <a:srcRect/>
              <a:stretch/>
            </p:blipFill>
            <p:spPr>
              <a:xfrm>
                <a:off x="4466000" y="6398877"/>
                <a:ext cx="288968" cy="288968"/>
              </a:xfrm>
              <a:prstGeom prst="rect">
                <a:avLst/>
              </a:prstGeom>
            </p:spPr>
          </p:pic>
          <p:sp>
            <p:nvSpPr>
              <p:cNvPr id="17" name="Tekstiruutu 16">
                <a:extLst>
                  <a:ext uri="{FF2B5EF4-FFF2-40B4-BE49-F238E27FC236}">
                    <a16:creationId xmlns:a16="http://schemas.microsoft.com/office/drawing/2014/main" id="{9E7E0EC3-5910-894E-A776-ECAB2B9D97D0}"/>
                  </a:ext>
                </a:extLst>
              </p:cNvPr>
              <p:cNvSpPr txBox="1"/>
              <p:nvPr userDrawn="1"/>
            </p:nvSpPr>
            <p:spPr>
              <a:xfrm>
                <a:off x="4754968" y="6356349"/>
                <a:ext cx="5488271" cy="360000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Autofit/>
              </a:bodyPr>
              <a:lstStyle/>
              <a:p>
                <a:pPr algn="l"/>
                <a:r>
                  <a:rPr lang="fi-FI" b="1">
                    <a:solidFill>
                      <a:schemeClr val="bg1"/>
                    </a:solidFill>
                    <a:latin typeface="+mn-lt"/>
                  </a:rPr>
                  <a:t>Aluekehittämisen konsulttitoimisto MDI</a:t>
                </a:r>
              </a:p>
            </p:txBody>
          </p:sp>
        </p:grpSp>
      </p:grpSp>
      <p:pic>
        <p:nvPicPr>
          <p:cNvPr id="2" name="Kuva 1">
            <a:extLst>
              <a:ext uri="{FF2B5EF4-FFF2-40B4-BE49-F238E27FC236}">
                <a16:creationId xmlns:a16="http://schemas.microsoft.com/office/drawing/2014/main" id="{CDAD942A-8FBB-DB9D-1BE9-7BDE249274F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39304" y="4927039"/>
            <a:ext cx="1036380" cy="174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20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_HEADER_1" preserve="1" userDrawn="1">
  <p:cSld name="1_SECTION_HEADER_1">
    <p:bg>
      <p:bgPr>
        <a:solidFill>
          <a:schemeClr val="dk2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1"/>
          <p:cNvSpPr txBox="1">
            <a:spLocks noGrp="1"/>
          </p:cNvSpPr>
          <p:nvPr>
            <p:ph type="title" hasCustomPrompt="1"/>
          </p:nvPr>
        </p:nvSpPr>
        <p:spPr>
          <a:xfrm>
            <a:off x="415600" y="692150"/>
            <a:ext cx="11360700" cy="2440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fi-FI"/>
              <a:t>Oli ilo!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925FA8-6B17-41CC-AE2A-31041C1687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925" y="3133280"/>
            <a:ext cx="11360150" cy="2509351"/>
          </a:xfrm>
        </p:spPr>
        <p:txBody>
          <a:bodyPr/>
          <a:lstStyle>
            <a:lvl1pPr marL="50400" indent="0" algn="ctr">
              <a:spcBef>
                <a:spcPts val="0"/>
              </a:spcBef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533400" indent="0" algn="ctr"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1016000" indent="0" algn="ctr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485900" indent="0" algn="ctr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943100" indent="0" algn="ctr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1" name="Ryhmä 20">
            <a:extLst>
              <a:ext uri="{FF2B5EF4-FFF2-40B4-BE49-F238E27FC236}">
                <a16:creationId xmlns:a16="http://schemas.microsoft.com/office/drawing/2014/main" id="{88B33235-BB7A-8748-8C5B-D120A38BAF88}"/>
              </a:ext>
            </a:extLst>
          </p:cNvPr>
          <p:cNvGrpSpPr/>
          <p:nvPr userDrawn="1"/>
        </p:nvGrpSpPr>
        <p:grpSpPr>
          <a:xfrm>
            <a:off x="595062" y="5727258"/>
            <a:ext cx="10234805" cy="700819"/>
            <a:chOff x="215768" y="6015530"/>
            <a:chExt cx="10234805" cy="700819"/>
          </a:xfrm>
        </p:grpSpPr>
        <p:grpSp>
          <p:nvGrpSpPr>
            <p:cNvPr id="20" name="Ryhmä 19">
              <a:extLst>
                <a:ext uri="{FF2B5EF4-FFF2-40B4-BE49-F238E27FC236}">
                  <a16:creationId xmlns:a16="http://schemas.microsoft.com/office/drawing/2014/main" id="{8AAC5465-7C1D-A540-A3BC-579AE7451B86}"/>
                </a:ext>
              </a:extLst>
            </p:cNvPr>
            <p:cNvGrpSpPr/>
            <p:nvPr userDrawn="1"/>
          </p:nvGrpSpPr>
          <p:grpSpPr>
            <a:xfrm>
              <a:off x="215768" y="6015530"/>
              <a:ext cx="1220312" cy="700819"/>
              <a:chOff x="215768" y="6015530"/>
              <a:chExt cx="1220312" cy="700819"/>
            </a:xfrm>
          </p:grpSpPr>
          <p:pic>
            <p:nvPicPr>
              <p:cNvPr id="6" name="Kuva 5">
                <a:extLst>
                  <a:ext uri="{FF2B5EF4-FFF2-40B4-BE49-F238E27FC236}">
                    <a16:creationId xmlns:a16="http://schemas.microsoft.com/office/drawing/2014/main" id="{336F933C-897E-3848-A6D3-B49AB84FB74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215768" y="6015530"/>
                <a:ext cx="399664" cy="700819"/>
              </a:xfrm>
              <a:prstGeom prst="rect">
                <a:avLst/>
              </a:prstGeom>
            </p:spPr>
          </p:pic>
          <p:sp>
            <p:nvSpPr>
              <p:cNvPr id="4" name="Tekstiruutu 3">
                <a:extLst>
                  <a:ext uri="{FF2B5EF4-FFF2-40B4-BE49-F238E27FC236}">
                    <a16:creationId xmlns:a16="http://schemas.microsoft.com/office/drawing/2014/main" id="{F1FBD071-4A85-7949-B318-3A7C4DA6DB76}"/>
                  </a:ext>
                </a:extLst>
              </p:cNvPr>
              <p:cNvSpPr txBox="1"/>
              <p:nvPr userDrawn="1"/>
            </p:nvSpPr>
            <p:spPr>
              <a:xfrm>
                <a:off x="615432" y="6356349"/>
                <a:ext cx="820648" cy="360000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Autofit/>
              </a:bodyPr>
              <a:lstStyle/>
              <a:p>
                <a:pPr algn="l"/>
                <a:r>
                  <a:rPr lang="fi-FI" b="1">
                    <a:solidFill>
                      <a:schemeClr val="bg1"/>
                    </a:solidFill>
                    <a:latin typeface="+mn-lt"/>
                  </a:rPr>
                  <a:t>mdi.fi</a:t>
                </a:r>
              </a:p>
            </p:txBody>
          </p:sp>
        </p:grpSp>
        <p:grpSp>
          <p:nvGrpSpPr>
            <p:cNvPr id="19" name="Ryhmä 18">
              <a:extLst>
                <a:ext uri="{FF2B5EF4-FFF2-40B4-BE49-F238E27FC236}">
                  <a16:creationId xmlns:a16="http://schemas.microsoft.com/office/drawing/2014/main" id="{3ABCB75F-C2C9-D84E-B4CD-CE254E93E83B}"/>
                </a:ext>
              </a:extLst>
            </p:cNvPr>
            <p:cNvGrpSpPr/>
            <p:nvPr userDrawn="1"/>
          </p:nvGrpSpPr>
          <p:grpSpPr>
            <a:xfrm>
              <a:off x="1685601" y="6356349"/>
              <a:ext cx="2800229" cy="360000"/>
              <a:chOff x="1611140" y="6356349"/>
              <a:chExt cx="2800229" cy="360000"/>
            </a:xfrm>
          </p:grpSpPr>
          <p:sp>
            <p:nvSpPr>
              <p:cNvPr id="11" name="Tekstiruutu 10">
                <a:extLst>
                  <a:ext uri="{FF2B5EF4-FFF2-40B4-BE49-F238E27FC236}">
                    <a16:creationId xmlns:a16="http://schemas.microsoft.com/office/drawing/2014/main" id="{A0264F27-EF98-BF4E-88B2-752B7854CE7A}"/>
                  </a:ext>
                </a:extLst>
              </p:cNvPr>
              <p:cNvSpPr txBox="1"/>
              <p:nvPr userDrawn="1"/>
            </p:nvSpPr>
            <p:spPr>
              <a:xfrm>
                <a:off x="2847127" y="6356349"/>
                <a:ext cx="1564242" cy="360000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Autofit/>
              </a:bodyPr>
              <a:lstStyle/>
              <a:p>
                <a:pPr algn="l"/>
                <a:r>
                  <a:rPr lang="fi-FI" b="1">
                    <a:solidFill>
                      <a:schemeClr val="bg1"/>
                    </a:solidFill>
                    <a:latin typeface="+mn-lt"/>
                  </a:rPr>
                  <a:t>@MDIfriends</a:t>
                </a:r>
              </a:p>
            </p:txBody>
          </p:sp>
          <p:grpSp>
            <p:nvGrpSpPr>
              <p:cNvPr id="13" name="Ryhmä 12">
                <a:extLst>
                  <a:ext uri="{FF2B5EF4-FFF2-40B4-BE49-F238E27FC236}">
                    <a16:creationId xmlns:a16="http://schemas.microsoft.com/office/drawing/2014/main" id="{2372EECE-CE5B-034B-BF85-BA8DEC6BCC1E}"/>
                  </a:ext>
                </a:extLst>
              </p:cNvPr>
              <p:cNvGrpSpPr/>
              <p:nvPr userDrawn="1"/>
            </p:nvGrpSpPr>
            <p:grpSpPr>
              <a:xfrm>
                <a:off x="1611140" y="6398877"/>
                <a:ext cx="1174184" cy="288968"/>
                <a:chOff x="1473979" y="6398877"/>
                <a:chExt cx="1174184" cy="288968"/>
              </a:xfrm>
            </p:grpSpPr>
            <p:pic>
              <p:nvPicPr>
                <p:cNvPr id="12" name="Kuva 11">
                  <a:extLst>
                    <a:ext uri="{FF2B5EF4-FFF2-40B4-BE49-F238E27FC236}">
                      <a16:creationId xmlns:a16="http://schemas.microsoft.com/office/drawing/2014/main" id="{102ADCF1-74C5-644A-82BF-E4DE016F14D7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473979" y="6398877"/>
                  <a:ext cx="355499" cy="288968"/>
                </a:xfrm>
                <a:prstGeom prst="rect">
                  <a:avLst/>
                </a:prstGeom>
              </p:spPr>
            </p:pic>
            <p:pic>
              <p:nvPicPr>
                <p:cNvPr id="14" name="Kuva 13">
                  <a:extLst>
                    <a:ext uri="{FF2B5EF4-FFF2-40B4-BE49-F238E27FC236}">
                      <a16:creationId xmlns:a16="http://schemas.microsoft.com/office/drawing/2014/main" id="{89803638-03AD-BD4F-8BE9-8AF32F649C1B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4"/>
                <a:srcRect/>
                <a:stretch/>
              </p:blipFill>
              <p:spPr>
                <a:xfrm>
                  <a:off x="2359195" y="6398877"/>
                  <a:ext cx="288968" cy="288968"/>
                </a:xfrm>
                <a:prstGeom prst="rect">
                  <a:avLst/>
                </a:prstGeom>
              </p:spPr>
            </p:pic>
            <p:pic>
              <p:nvPicPr>
                <p:cNvPr id="15" name="Kuva 14">
                  <a:extLst>
                    <a:ext uri="{FF2B5EF4-FFF2-40B4-BE49-F238E27FC236}">
                      <a16:creationId xmlns:a16="http://schemas.microsoft.com/office/drawing/2014/main" id="{023C2B09-3ECA-4C47-8645-B2B4325A70E2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/>
                <a:srcRect/>
                <a:stretch/>
              </p:blipFill>
              <p:spPr>
                <a:xfrm>
                  <a:off x="1937368" y="6398877"/>
                  <a:ext cx="288968" cy="28896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8" name="Ryhmä 17">
              <a:extLst>
                <a:ext uri="{FF2B5EF4-FFF2-40B4-BE49-F238E27FC236}">
                  <a16:creationId xmlns:a16="http://schemas.microsoft.com/office/drawing/2014/main" id="{931E2A29-EDF6-FF48-9FAB-8D346D1A6159}"/>
                </a:ext>
              </a:extLst>
            </p:cNvPr>
            <p:cNvGrpSpPr/>
            <p:nvPr userDrawn="1"/>
          </p:nvGrpSpPr>
          <p:grpSpPr>
            <a:xfrm>
              <a:off x="4673334" y="6356349"/>
              <a:ext cx="5777239" cy="360000"/>
              <a:chOff x="4466000" y="6356349"/>
              <a:chExt cx="5777239" cy="360000"/>
            </a:xfrm>
          </p:grpSpPr>
          <p:pic>
            <p:nvPicPr>
              <p:cNvPr id="16" name="Kuva 15">
                <a:extLst>
                  <a:ext uri="{FF2B5EF4-FFF2-40B4-BE49-F238E27FC236}">
                    <a16:creationId xmlns:a16="http://schemas.microsoft.com/office/drawing/2014/main" id="{8A712381-1A5D-2B48-B407-B0630F8D2C2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/>
              <a:srcRect/>
              <a:stretch/>
            </p:blipFill>
            <p:spPr>
              <a:xfrm>
                <a:off x="4466000" y="6398877"/>
                <a:ext cx="288968" cy="288968"/>
              </a:xfrm>
              <a:prstGeom prst="rect">
                <a:avLst/>
              </a:prstGeom>
            </p:spPr>
          </p:pic>
          <p:sp>
            <p:nvSpPr>
              <p:cNvPr id="17" name="Tekstiruutu 16">
                <a:extLst>
                  <a:ext uri="{FF2B5EF4-FFF2-40B4-BE49-F238E27FC236}">
                    <a16:creationId xmlns:a16="http://schemas.microsoft.com/office/drawing/2014/main" id="{9E7E0EC3-5910-894E-A776-ECAB2B9D97D0}"/>
                  </a:ext>
                </a:extLst>
              </p:cNvPr>
              <p:cNvSpPr txBox="1"/>
              <p:nvPr userDrawn="1"/>
            </p:nvSpPr>
            <p:spPr>
              <a:xfrm>
                <a:off x="4754968" y="6356349"/>
                <a:ext cx="5488271" cy="360000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Autofit/>
              </a:bodyPr>
              <a:lstStyle/>
              <a:p>
                <a:pPr algn="l"/>
                <a:r>
                  <a:rPr lang="fi-FI" b="1">
                    <a:solidFill>
                      <a:schemeClr val="bg1"/>
                    </a:solidFill>
                    <a:latin typeface="+mn-lt"/>
                  </a:rPr>
                  <a:t>Aluekehittämisen konsulttitoimisto MDI</a:t>
                </a:r>
              </a:p>
            </p:txBody>
          </p:sp>
        </p:grpSp>
      </p:grpSp>
      <p:pic>
        <p:nvPicPr>
          <p:cNvPr id="2" name="Kuva 1">
            <a:extLst>
              <a:ext uri="{FF2B5EF4-FFF2-40B4-BE49-F238E27FC236}">
                <a16:creationId xmlns:a16="http://schemas.microsoft.com/office/drawing/2014/main" id="{DF8BC38E-D910-F53E-77EF-70B3DDC767B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39304" y="4927039"/>
            <a:ext cx="1036380" cy="174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08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5ACBF0"/>
          </p15:clr>
        </p15:guide>
        <p15:guide id="2" orient="horz" pos="436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_HEADER_1" userDrawn="1">
  <p:cSld name="1_SECTION_HEADER_1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2"/>
          <p:cNvSpPr txBox="1">
            <a:spLocks noGrp="1"/>
          </p:cNvSpPr>
          <p:nvPr>
            <p:ph type="title"/>
          </p:nvPr>
        </p:nvSpPr>
        <p:spPr>
          <a:xfrm>
            <a:off x="415600" y="700818"/>
            <a:ext cx="11360700" cy="5516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2543F83-AB33-6244-A9DD-CA584B4A70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305576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_HEADER_1" userDrawn="1">
  <p:cSld name="1_SECTION_HEADER_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3"/>
          <p:cNvSpPr txBox="1">
            <a:spLocks noGrp="1"/>
          </p:cNvSpPr>
          <p:nvPr>
            <p:ph type="title"/>
          </p:nvPr>
        </p:nvSpPr>
        <p:spPr>
          <a:xfrm>
            <a:off x="415600" y="694143"/>
            <a:ext cx="11360700" cy="5523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AEFA4A4-9D9E-934B-93B9-AF050320DC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407597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_HEADER_1" preserve="1">
  <p:cSld name="1_SECTION_HEADER_1">
    <p:bg>
      <p:bgPr>
        <a:pattFill prst="pct90">
          <a:fgClr>
            <a:schemeClr val="accent6"/>
          </a:fgClr>
          <a:bgClr>
            <a:schemeClr val="bg1"/>
          </a:bgClr>
        </a:patt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48D7A2AE-1994-744E-9ECF-F77045941F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014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1_Title Slide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 txBox="1"/>
          <p:nvPr/>
        </p:nvSpPr>
        <p:spPr>
          <a:xfrm>
            <a:off x="746759" y="692951"/>
            <a:ext cx="184292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i-FI" sz="32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Tarjous</a:t>
            </a:r>
            <a:endParaRPr sz="3200" b="0" i="0" u="none" strike="noStrike" cap="none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83" name="Google Shape;183;p29"/>
          <p:cNvSpPr txBox="1">
            <a:spLocks noGrp="1"/>
          </p:cNvSpPr>
          <p:nvPr>
            <p:ph type="ctrTitle" hasCustomPrompt="1"/>
          </p:nvPr>
        </p:nvSpPr>
        <p:spPr>
          <a:xfrm>
            <a:off x="838200" y="1945325"/>
            <a:ext cx="10515600" cy="2233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Tilaajan nimi</a:t>
            </a:r>
            <a:endParaRPr/>
          </a:p>
        </p:txBody>
      </p:sp>
      <p:sp>
        <p:nvSpPr>
          <p:cNvPr id="184" name="Google Shape;184;p29"/>
          <p:cNvSpPr txBox="1">
            <a:spLocks noGrp="1"/>
          </p:cNvSpPr>
          <p:nvPr>
            <p:ph type="subTitle" idx="1" hasCustomPrompt="1"/>
          </p:nvPr>
        </p:nvSpPr>
        <p:spPr>
          <a:xfrm>
            <a:off x="839273" y="4045797"/>
            <a:ext cx="10515600" cy="1607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0400" lv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latin typeface="+mn-lt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fi-FI"/>
              <a:t>Työn nimi</a:t>
            </a:r>
            <a:endParaRPr/>
          </a:p>
        </p:txBody>
      </p:sp>
      <p:pic>
        <p:nvPicPr>
          <p:cNvPr id="185" name="Google Shape;185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85999" y="595849"/>
            <a:ext cx="819999" cy="797533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9"/>
          <p:cNvSpPr txBox="1">
            <a:spLocks noGrp="1"/>
          </p:cNvSpPr>
          <p:nvPr>
            <p:ph type="body" idx="2" hasCustomPrompt="1"/>
          </p:nvPr>
        </p:nvSpPr>
        <p:spPr>
          <a:xfrm>
            <a:off x="2452487" y="657844"/>
            <a:ext cx="2501900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r>
              <a:rPr lang="fi-FI"/>
              <a:t>[pvm]</a:t>
            </a:r>
            <a:endParaRPr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283FF02-F3B1-5B48-B677-995173942D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F99568C0-4FD9-D639-F978-16CEEDFDD2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88765" y="6113721"/>
            <a:ext cx="754182" cy="4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390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1_Title Slide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CDEA94B0-E894-D34D-A5C6-C7A2C6635EE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7319963" cy="68579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5080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82" name="Google Shape;182;p29"/>
          <p:cNvSpPr txBox="1"/>
          <p:nvPr/>
        </p:nvSpPr>
        <p:spPr>
          <a:xfrm>
            <a:off x="7226842" y="810759"/>
            <a:ext cx="18429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i-FI" sz="1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Tarjous</a:t>
            </a:r>
            <a:endParaRPr sz="1800" b="0" i="0" u="none" strike="noStrike" cap="none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83" name="Google Shape;183;p29"/>
          <p:cNvSpPr txBox="1">
            <a:spLocks noGrp="1"/>
          </p:cNvSpPr>
          <p:nvPr>
            <p:ph type="ctrTitle" hasCustomPrompt="1"/>
          </p:nvPr>
        </p:nvSpPr>
        <p:spPr>
          <a:xfrm>
            <a:off x="7643813" y="1277727"/>
            <a:ext cx="4163314" cy="2423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44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Tilaajan nimi</a:t>
            </a:r>
            <a:endParaRPr/>
          </a:p>
        </p:txBody>
      </p:sp>
      <p:sp>
        <p:nvSpPr>
          <p:cNvPr id="184" name="Google Shape;184;p29"/>
          <p:cNvSpPr txBox="1">
            <a:spLocks noGrp="1"/>
          </p:cNvSpPr>
          <p:nvPr>
            <p:ph type="subTitle" idx="1" hasCustomPrompt="1"/>
          </p:nvPr>
        </p:nvSpPr>
        <p:spPr>
          <a:xfrm>
            <a:off x="7859210" y="3507476"/>
            <a:ext cx="3803744" cy="1901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fi-FI"/>
              <a:t>Työn nimi</a:t>
            </a:r>
            <a:endParaRPr/>
          </a:p>
        </p:txBody>
      </p:sp>
      <p:pic>
        <p:nvPicPr>
          <p:cNvPr id="185" name="Google Shape;185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25141" y="703304"/>
            <a:ext cx="600657" cy="58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9"/>
          <p:cNvSpPr txBox="1">
            <a:spLocks noGrp="1"/>
          </p:cNvSpPr>
          <p:nvPr>
            <p:ph type="body" idx="2" hasCustomPrompt="1"/>
          </p:nvPr>
        </p:nvSpPr>
        <p:spPr>
          <a:xfrm>
            <a:off x="10278318" y="595850"/>
            <a:ext cx="1528809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r>
              <a:rPr lang="fi-FI"/>
              <a:t>[pvm]</a:t>
            </a:r>
            <a:endParaRPr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2B803FD-5D42-DA40-B36A-553A0E3C87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25000"/>
                    </a:schemeClr>
                  </a:outerShdw>
                </a:effectLst>
              </a:defRPr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DAAEA643-1BD4-8029-02CC-8D2C65FCB6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04878" y="6113721"/>
            <a:ext cx="754182" cy="4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440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1_Title Slide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CDEA94B0-E894-D34D-A5C6-C7A2C6635EE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7319963" cy="68579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5080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82" name="Google Shape;182;p29"/>
          <p:cNvSpPr txBox="1"/>
          <p:nvPr/>
        </p:nvSpPr>
        <p:spPr>
          <a:xfrm>
            <a:off x="7226842" y="810759"/>
            <a:ext cx="18429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i-FI" sz="1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Tarjous</a:t>
            </a:r>
            <a:endParaRPr sz="1800" b="0" i="0" u="none" strike="noStrike" cap="none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83" name="Google Shape;183;p29"/>
          <p:cNvSpPr txBox="1">
            <a:spLocks noGrp="1"/>
          </p:cNvSpPr>
          <p:nvPr>
            <p:ph type="ctrTitle" hasCustomPrompt="1"/>
          </p:nvPr>
        </p:nvSpPr>
        <p:spPr>
          <a:xfrm>
            <a:off x="7643813" y="1559412"/>
            <a:ext cx="4163314" cy="2982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40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Tilaajan nimi</a:t>
            </a:r>
            <a:endParaRPr/>
          </a:p>
        </p:txBody>
      </p:sp>
      <p:sp>
        <p:nvSpPr>
          <p:cNvPr id="184" name="Google Shape;184;p29"/>
          <p:cNvSpPr txBox="1">
            <a:spLocks noGrp="1"/>
          </p:cNvSpPr>
          <p:nvPr>
            <p:ph type="subTitle" idx="1" hasCustomPrompt="1"/>
          </p:nvPr>
        </p:nvSpPr>
        <p:spPr>
          <a:xfrm>
            <a:off x="7859210" y="4347760"/>
            <a:ext cx="3803744" cy="161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latin typeface="+mn-lt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fi-FI"/>
              <a:t>Työn nimi</a:t>
            </a:r>
            <a:endParaRPr/>
          </a:p>
        </p:txBody>
      </p:sp>
      <p:pic>
        <p:nvPicPr>
          <p:cNvPr id="185" name="Google Shape;185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25141" y="703304"/>
            <a:ext cx="600657" cy="58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9"/>
          <p:cNvSpPr txBox="1">
            <a:spLocks noGrp="1"/>
          </p:cNvSpPr>
          <p:nvPr>
            <p:ph type="body" idx="2" hasCustomPrompt="1"/>
          </p:nvPr>
        </p:nvSpPr>
        <p:spPr>
          <a:xfrm>
            <a:off x="10278318" y="595850"/>
            <a:ext cx="1528809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r>
              <a:rPr lang="fi-FI"/>
              <a:t>[pvm]</a:t>
            </a:r>
            <a:endParaRPr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32DEE44-A66C-2947-A088-B8F5D5271B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25000"/>
                    </a:schemeClr>
                  </a:outerShdw>
                </a:effectLst>
              </a:defRPr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1033B584-F9CD-E0B0-E0E3-67257B67B9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04878" y="6113721"/>
            <a:ext cx="754182" cy="4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162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1_Title Slide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 txBox="1"/>
          <p:nvPr/>
        </p:nvSpPr>
        <p:spPr>
          <a:xfrm>
            <a:off x="746759" y="810758"/>
            <a:ext cx="18429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i-FI" sz="1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Tarjous</a:t>
            </a:r>
            <a:endParaRPr sz="1800" b="0" i="0" u="none" strike="noStrike" cap="none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83" name="Google Shape;183;p29"/>
          <p:cNvSpPr txBox="1">
            <a:spLocks noGrp="1"/>
          </p:cNvSpPr>
          <p:nvPr>
            <p:ph type="ctrTitle" hasCustomPrompt="1"/>
          </p:nvPr>
        </p:nvSpPr>
        <p:spPr>
          <a:xfrm>
            <a:off x="838201" y="1579981"/>
            <a:ext cx="6242938" cy="254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Tilaajan nimi</a:t>
            </a:r>
            <a:endParaRPr/>
          </a:p>
        </p:txBody>
      </p:sp>
      <p:sp>
        <p:nvSpPr>
          <p:cNvPr id="184" name="Google Shape;184;p29"/>
          <p:cNvSpPr txBox="1">
            <a:spLocks noGrp="1"/>
          </p:cNvSpPr>
          <p:nvPr>
            <p:ph type="subTitle" idx="1" hasCustomPrompt="1"/>
          </p:nvPr>
        </p:nvSpPr>
        <p:spPr>
          <a:xfrm>
            <a:off x="968533" y="3926963"/>
            <a:ext cx="5982274" cy="1783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0400" lv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fi-FI"/>
              <a:t>Työn nimi</a:t>
            </a:r>
            <a:endParaRPr/>
          </a:p>
        </p:txBody>
      </p:sp>
      <p:pic>
        <p:nvPicPr>
          <p:cNvPr id="185" name="Google Shape;185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49670" y="595849"/>
            <a:ext cx="819999" cy="797533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9"/>
          <p:cNvSpPr txBox="1">
            <a:spLocks noGrp="1"/>
          </p:cNvSpPr>
          <p:nvPr>
            <p:ph type="body" idx="2" hasCustomPrompt="1"/>
          </p:nvPr>
        </p:nvSpPr>
        <p:spPr>
          <a:xfrm>
            <a:off x="1755775" y="595849"/>
            <a:ext cx="1805463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r>
              <a:rPr lang="fi-FI"/>
              <a:t>[pvm]</a:t>
            </a:r>
            <a:endParaRPr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283FF02-F3B1-5B48-B677-995173942D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CDEA94B0-E894-D34D-A5C6-C7A2C6635EE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14543" y="0"/>
            <a:ext cx="4777457" cy="68579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5080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38FB52A5-3F30-47A9-21F8-03560C6C01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08925" y="6113721"/>
            <a:ext cx="754182" cy="4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7446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1_Title Slide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 txBox="1"/>
          <p:nvPr/>
        </p:nvSpPr>
        <p:spPr>
          <a:xfrm>
            <a:off x="746759" y="810758"/>
            <a:ext cx="18429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i-FI" sz="1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Tarjous</a:t>
            </a:r>
            <a:endParaRPr sz="1800" b="0" i="0" u="none" strike="noStrike" cap="none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83" name="Google Shape;183;p29"/>
          <p:cNvSpPr txBox="1">
            <a:spLocks noGrp="1"/>
          </p:cNvSpPr>
          <p:nvPr>
            <p:ph type="ctrTitle" hasCustomPrompt="1"/>
          </p:nvPr>
        </p:nvSpPr>
        <p:spPr>
          <a:xfrm>
            <a:off x="838201" y="1579981"/>
            <a:ext cx="6242938" cy="254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48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Työn nimi</a:t>
            </a:r>
            <a:endParaRPr/>
          </a:p>
        </p:txBody>
      </p:sp>
      <p:sp>
        <p:nvSpPr>
          <p:cNvPr id="184" name="Google Shape;184;p29"/>
          <p:cNvSpPr txBox="1">
            <a:spLocks noGrp="1"/>
          </p:cNvSpPr>
          <p:nvPr>
            <p:ph type="subTitle" idx="1" hasCustomPrompt="1"/>
          </p:nvPr>
        </p:nvSpPr>
        <p:spPr>
          <a:xfrm>
            <a:off x="968533" y="3926963"/>
            <a:ext cx="5982274" cy="1783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0400" lv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fi-FI"/>
              <a:t>Työn kuvaus</a:t>
            </a:r>
            <a:endParaRPr/>
          </a:p>
        </p:txBody>
      </p:sp>
      <p:pic>
        <p:nvPicPr>
          <p:cNvPr id="185" name="Google Shape;185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49670" y="595849"/>
            <a:ext cx="819999" cy="797533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9"/>
          <p:cNvSpPr txBox="1">
            <a:spLocks noGrp="1"/>
          </p:cNvSpPr>
          <p:nvPr>
            <p:ph type="body" idx="2" hasCustomPrompt="1"/>
          </p:nvPr>
        </p:nvSpPr>
        <p:spPr>
          <a:xfrm>
            <a:off x="1755775" y="595849"/>
            <a:ext cx="1805463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r>
              <a:rPr lang="fi-FI"/>
              <a:t>[pvm]</a:t>
            </a:r>
            <a:endParaRPr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283FF02-F3B1-5B48-B677-995173942D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7FDAA3E-83B7-164B-AC3A-F560865774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CDEA94B0-E894-D34D-A5C6-C7A2C6635EE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14543" y="0"/>
            <a:ext cx="4777457" cy="68579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5080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D099FBB1-CB47-9F64-0CBD-6B28174DDE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08925" y="6113721"/>
            <a:ext cx="754182" cy="4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15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943676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noAutofit/>
          </a:bodyPr>
          <a:lstStyle>
            <a:lvl1pPr marL="28575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Normaali järjestelmäfontti"/>
              <a:buChar char="»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FB01BAC-DD15-114F-ADC2-9BC9D9A970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899319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1_Title Slide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 txBox="1"/>
          <p:nvPr/>
        </p:nvSpPr>
        <p:spPr>
          <a:xfrm>
            <a:off x="746759" y="810758"/>
            <a:ext cx="18429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i-FI" sz="1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Tarjous</a:t>
            </a:r>
            <a:endParaRPr sz="1800" b="0" i="0" u="none" strike="noStrike" cap="none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84" name="Google Shape;184;p29"/>
          <p:cNvSpPr txBox="1">
            <a:spLocks noGrp="1"/>
          </p:cNvSpPr>
          <p:nvPr>
            <p:ph type="subTitle" idx="1" hasCustomPrompt="1"/>
          </p:nvPr>
        </p:nvSpPr>
        <p:spPr>
          <a:xfrm>
            <a:off x="1035281" y="4036438"/>
            <a:ext cx="6087600" cy="1801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0400" lv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fi-FI"/>
              <a:t>Työn nimi</a:t>
            </a:r>
            <a:endParaRPr/>
          </a:p>
        </p:txBody>
      </p:sp>
      <p:pic>
        <p:nvPicPr>
          <p:cNvPr id="185" name="Google Shape;185;p29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69081" y="595848"/>
            <a:ext cx="821713" cy="79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9"/>
          <p:cNvSpPr txBox="1">
            <a:spLocks noGrp="1"/>
          </p:cNvSpPr>
          <p:nvPr>
            <p:ph type="body" idx="2" hasCustomPrompt="1"/>
          </p:nvPr>
        </p:nvSpPr>
        <p:spPr>
          <a:xfrm>
            <a:off x="1755775" y="595849"/>
            <a:ext cx="1805463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r>
              <a:rPr lang="fi-FI"/>
              <a:t>[pvm]</a:t>
            </a:r>
            <a:endParaRPr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283FF02-F3B1-5B48-B677-995173942D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7FDAA3E-83B7-164B-AC3A-F560865774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CDEA94B0-E894-D34D-A5C6-C7A2C6635EE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38394" y="1277726"/>
            <a:ext cx="3955326" cy="413849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5080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3" name="Google Shape;183;p29">
            <a:extLst>
              <a:ext uri="{FF2B5EF4-FFF2-40B4-BE49-F238E27FC236}">
                <a16:creationId xmlns:a16="http://schemas.microsoft.com/office/drawing/2014/main" id="{FE71CF9B-EAC3-7B4D-A101-2F3239B52EE1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838200" y="1698953"/>
            <a:ext cx="6481763" cy="2531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Tilaajan nimi</a:t>
            </a:r>
            <a:endParaRPr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2F1763B1-D3D6-42A5-B5BB-A92E17B2DD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88765" y="6113721"/>
            <a:ext cx="754182" cy="4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987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777874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777874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60"/>
              <a:buFont typeface="Arial"/>
              <a:buNone/>
              <a:defRPr sz="24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47A8F8B-D798-8F47-9A56-28054004E6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B795648-17FD-4D49-A5C3-32CC3CFC29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24348" y="3433293"/>
            <a:ext cx="2284989" cy="2743670"/>
          </a:xfrm>
        </p:spPr>
        <p:txBody>
          <a:bodyPr>
            <a:noAutofit/>
          </a:bodyPr>
          <a:lstStyle>
            <a:lvl1pPr marL="50800" inden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400"/>
            </a:lvl1pPr>
            <a:lvl2pPr marL="533400" indent="0">
              <a:lnSpc>
                <a:spcPct val="100000"/>
              </a:lnSpc>
              <a:spcAft>
                <a:spcPts val="0"/>
              </a:spcAft>
              <a:buNone/>
              <a:defRPr sz="1200"/>
            </a:lvl2pPr>
            <a:lvl3pPr marL="1016000" indent="0">
              <a:lnSpc>
                <a:spcPct val="100000"/>
              </a:lnSpc>
              <a:spcAft>
                <a:spcPts val="0"/>
              </a:spcAft>
              <a:buNone/>
              <a:defRPr sz="1100"/>
            </a:lvl3pPr>
            <a:lvl4pPr marL="1485900" indent="0">
              <a:lnSpc>
                <a:spcPct val="100000"/>
              </a:lnSpc>
              <a:spcAft>
                <a:spcPts val="0"/>
              </a:spcAft>
              <a:buNone/>
              <a:defRPr sz="1050"/>
            </a:lvl4pPr>
            <a:lvl5pPr marL="1943100" indent="0">
              <a:lnSpc>
                <a:spcPct val="100000"/>
              </a:lnSpc>
              <a:spcAft>
                <a:spcPts val="0"/>
              </a:spcAft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0E6843E5-BD22-1948-9295-A28FE76FACF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24348" y="1825624"/>
            <a:ext cx="1460500" cy="1460499"/>
          </a:xfrm>
        </p:spPr>
        <p:txBody>
          <a:bodyPr/>
          <a:lstStyle>
            <a:lvl1pPr marL="5080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907381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3792682" y="1690688"/>
            <a:ext cx="7561118" cy="448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6040" lvl="0" indent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60"/>
              <a:buFont typeface="Arial"/>
              <a:buNone/>
              <a:defRPr sz="16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47A8F8B-D798-8F47-9A56-28054004E6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064761B8-F8A5-7D47-95F2-3DC80945F8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7070" y="1800000"/>
            <a:ext cx="2341130" cy="2341130"/>
          </a:xfrm>
        </p:spPr>
        <p:txBody>
          <a:bodyPr/>
          <a:lstStyle>
            <a:lvl1pPr marL="5080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95080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711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3432174" y="1076132"/>
            <a:ext cx="7921625" cy="510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840"/>
              <a:buFont typeface="Montserrat"/>
              <a:buNone/>
              <a:defRPr sz="2400"/>
            </a:lvl1pPr>
            <a:lvl2pPr marL="914400" lvl="1" indent="-21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EB0425D-AA35-7F49-9D46-C0E005F429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657314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23240" lvl="0" indent="-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60"/>
              <a:buFont typeface="Normaali järjestelmäfontti"/>
              <a:buChar char="»"/>
              <a:defRPr sz="32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47A8F8B-D798-8F47-9A56-28054004E6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1" y="6356350"/>
            <a:ext cx="10070998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04954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_HEADER_1">
  <p:cSld name="SECTION_HEADER_1">
    <p:bg>
      <p:bgPr>
        <a:pattFill prst="pct90">
          <a:fgClr>
            <a:schemeClr val="accent6"/>
          </a:fgClr>
          <a:bgClr>
            <a:schemeClr val="bg1"/>
          </a:bgClr>
        </a:patt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0" descr="Text,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03253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116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60"/>
              <a:buFont typeface="Arial"/>
              <a:buChar char="»"/>
              <a:defRPr sz="32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47A8F8B-D798-8F47-9A56-28054004E6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828904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120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60000" lvl="0" indent="-288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Arial"/>
              <a:buChar char="»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47A8F8B-D798-8F47-9A56-28054004E6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  <p:sp>
        <p:nvSpPr>
          <p:cNvPr id="9" name="Google Shape;41;p6">
            <a:extLst>
              <a:ext uri="{FF2B5EF4-FFF2-40B4-BE49-F238E27FC236}">
                <a16:creationId xmlns:a16="http://schemas.microsoft.com/office/drawing/2014/main" id="{46EE80C9-80CB-B345-8895-1A6D98EDD8BD}"/>
              </a:ext>
            </a:extLst>
          </p:cNvPr>
          <p:cNvSpPr txBox="1">
            <a:spLocks noGrp="1"/>
          </p:cNvSpPr>
          <p:nvPr>
            <p:ph type="body" idx="14"/>
          </p:nvPr>
        </p:nvSpPr>
        <p:spPr>
          <a:xfrm>
            <a:off x="6242400" y="1825625"/>
            <a:ext cx="51120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60000" lvl="0" indent="-288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Arial"/>
              <a:buChar char="»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3347638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1_Title and Content">
    <p:bg>
      <p:bgPr>
        <a:solidFill>
          <a:schemeClr val="bg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bg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116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2560"/>
              <a:buFont typeface="Arial"/>
              <a:buChar char="»"/>
              <a:defRPr sz="3200">
                <a:solidFill>
                  <a:schemeClr val="bg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47A8F8B-D798-8F47-9A56-28054004E6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153165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863548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noAutofit/>
          </a:bodyPr>
          <a:lstStyle>
            <a:lvl1pPr marL="28575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Normaali järjestelmäfontti"/>
              <a:buChar char="»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FB01BAC-DD15-114F-ADC2-9BC9D9A970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24494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863548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noAutofit/>
          </a:bodyPr>
          <a:lstStyle>
            <a:lvl1pPr marL="28575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Normaali järjestelmäfontti"/>
              <a:buChar char="»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FB01BAC-DD15-114F-ADC2-9BC9D9A970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258587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863548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noAutofit/>
          </a:bodyPr>
          <a:lstStyle>
            <a:lvl1pPr marL="28575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Normaali järjestelmäfontti"/>
              <a:buChar char="»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FB01BAC-DD15-114F-ADC2-9BC9D9A970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688605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863548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noAutofit/>
          </a:bodyPr>
          <a:lstStyle>
            <a:lvl1pPr marL="28575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Normaali järjestelmäfontti"/>
              <a:buChar char="»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FB01BAC-DD15-114F-ADC2-9BC9D9A970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49806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766130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noAutofit/>
          </a:bodyPr>
          <a:lstStyle>
            <a:lvl1pPr marL="28575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60"/>
              <a:buFont typeface="Normaali järjestelmäfontti"/>
              <a:buChar char="»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FB01BAC-DD15-114F-ADC2-9BC9D9A970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9F1CA4B-E6DE-1D4E-8DAE-334CF78F1F7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6313" y="1825625"/>
            <a:ext cx="2757487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8883632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4622800" y="1825625"/>
            <a:ext cx="67310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noAutofit/>
          </a:bodyPr>
          <a:lstStyle>
            <a:lvl1pPr marL="28575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Normaali järjestelmäfontti"/>
              <a:buChar char="»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FB01BAC-DD15-114F-ADC2-9BC9D9A970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22799" y="6356350"/>
            <a:ext cx="669818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9F1CA4B-E6DE-1D4E-8DAE-334CF78F1F7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1825624"/>
            <a:ext cx="4475480" cy="50323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8947705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711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838200" y="1076132"/>
            <a:ext cx="10515600" cy="510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4724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840"/>
              <a:buFont typeface="Montserrat"/>
              <a:buChar char="»"/>
              <a:defRPr sz="4800" b="0"/>
            </a:lvl1pPr>
            <a:lvl2pPr marL="914400" lvl="1" indent="-21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EB0425D-AA35-7F49-9D46-C0E005F429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60307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711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838200" y="1076132"/>
            <a:ext cx="9150383" cy="510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724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840"/>
              <a:buFont typeface="Montserrat"/>
              <a:buChar char="»"/>
              <a:defRPr sz="4800"/>
            </a:lvl1pPr>
            <a:lvl2pPr marL="914400" lvl="1" indent="-21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EB0425D-AA35-7F49-9D46-C0E005F429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79914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60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8" name="Google Shape;41;p6">
            <a:extLst>
              <a:ext uri="{FF2B5EF4-FFF2-40B4-BE49-F238E27FC236}">
                <a16:creationId xmlns:a16="http://schemas.microsoft.com/office/drawing/2014/main" id="{78637F01-2B97-49D0-9243-2A348D7502AB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838200" y="1825625"/>
            <a:ext cx="704305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11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60"/>
              <a:buFont typeface="Arial"/>
              <a:buChar char="»"/>
              <a:defRPr sz="32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EDA43-E122-438F-AEBF-A78FC18400F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24327" y="2002971"/>
            <a:ext cx="3329473" cy="4173992"/>
          </a:xfrm>
        </p:spPr>
        <p:txBody>
          <a:bodyPr>
            <a:normAutofit/>
          </a:bodyPr>
          <a:lstStyle>
            <a:lvl1pPr marL="50800" indent="0">
              <a:buNone/>
              <a:defRPr sz="1800"/>
            </a:lvl1pPr>
            <a:lvl2pPr marL="533400" indent="0">
              <a:buNone/>
              <a:defRPr sz="1600"/>
            </a:lvl2pPr>
            <a:lvl3pPr marL="1016000" indent="0">
              <a:buNone/>
              <a:defRPr sz="1400"/>
            </a:lvl3pPr>
            <a:lvl4pPr marL="1485900" indent="0">
              <a:buNone/>
              <a:defRPr sz="1200"/>
            </a:lvl4pPr>
            <a:lvl5pPr marL="1943100" indent="0">
              <a:buNone/>
              <a:defRPr sz="12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E8653B0-F371-2A4F-9728-15B2BC26C7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40601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 userDrawn="1">
  <p:cSld name="Main poin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1360488" y="600074"/>
            <a:ext cx="8197882" cy="5617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511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800"/>
              <a:buFont typeface="+mj-lt"/>
              <a:buAutoNum type="arabicPeriod"/>
              <a:defRPr sz="48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400"/>
              <a:buNone/>
              <a:defRPr sz="4800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4400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4000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4000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37EC755-73FB-1A4E-972D-5AFC674C8B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211303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 userDrawn="1">
  <p:cSld name="1_Main poi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2"/>
          <p:cNvSpPr txBox="1">
            <a:spLocks noGrp="1"/>
          </p:cNvSpPr>
          <p:nvPr>
            <p:ph type="title"/>
          </p:nvPr>
        </p:nvSpPr>
        <p:spPr>
          <a:xfrm>
            <a:off x="1361159" y="600200"/>
            <a:ext cx="8490300" cy="4078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body" idx="1"/>
          </p:nvPr>
        </p:nvSpPr>
        <p:spPr>
          <a:xfrm>
            <a:off x="1361542" y="4759325"/>
            <a:ext cx="848995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A00F418-0BC2-0646-BB5B-B1A32A17C9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336671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 userDrawn="1">
  <p:cSld name="Captio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1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2DC04CC-95CF-3E40-AE2E-24E25ED61C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3115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766130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noAutofit/>
          </a:bodyPr>
          <a:lstStyle>
            <a:lvl1pPr marL="28575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60"/>
              <a:buFont typeface="Normaali järjestelmäfontti"/>
              <a:buChar char="»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FB01BAC-DD15-114F-ADC2-9BC9D9A970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9F1CA4B-E6DE-1D4E-8DAE-334CF78F1F7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6313" y="1825625"/>
            <a:ext cx="275748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875473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 title and descriptio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4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>
                <a:solidFill>
                  <a:schemeClr val="bg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C2B1802-A3C3-D740-949B-09978BB43B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981451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Section Header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bg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5F443F7-0757-0B43-9E58-6BF0BE41DF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490931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userDrawn="1">
  <p:cSld name="Comparison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bg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7" name="Google Shape;107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Normaali järjestelmäfontti"/>
              <a:buChar char="»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8" name="Google Shape;108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9" name="Google Shape;109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Normaali järjestelmäfontti"/>
              <a:buChar char="»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A704A1E-78EB-BE42-9F69-56D9CDB7CC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444142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userDrawn="1">
  <p:cSld name="Blank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137F4A1-96DA-5842-B367-8FD5802B68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944495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userDrawn="1">
  <p:cSld name="Content with Caption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ExtraBold"/>
              <a:buNone/>
              <a:defRPr sz="3200">
                <a:solidFill>
                  <a:schemeClr val="bg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14350" lvl="0" indent="-2857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Normaali järjestelmäfontti"/>
              <a:buChar char="»"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7039A3C-BB58-5046-BB31-18CB0C21C5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831276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userDrawn="1">
  <p:cSld name="Picture with Ca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ExtraBold"/>
              <a:buNone/>
              <a:defRPr sz="3200">
                <a:solidFill>
                  <a:schemeClr val="bg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129" name="Google Shape;129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fi-FI"/>
              <a:t>Lisää kuva napsauttamalla kuvaketta</a:t>
            </a:r>
            <a:endParaRPr/>
          </a:p>
        </p:txBody>
      </p:sp>
      <p:sp>
        <p:nvSpPr>
          <p:cNvPr id="130" name="Google Shape;130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14350" lvl="0" indent="-2857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Normaali järjestelmäfontti"/>
              <a:buChar char="»"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2CDCE8B-D219-7244-AAAB-F0198B60F2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986662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userDrawn="1">
  <p:cSld name="Title and Vertical 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bg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142" name="Google Shape;142;p2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Normaali järjestelmäfontti"/>
              <a:buChar char="»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7A475F9-C184-134E-99E7-FA337F8E97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862001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userDrawn="1">
  <p:cSld name="Vertical Title and Tex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bg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Normaali järjestelmäfontti"/>
              <a:buChar char="»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B92B4AB-250A-B445-8256-3428855D4F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514291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_HEADER_1">
  <p:cSld name="1_SECTION_HEADER_1">
    <p:bg>
      <p:bgPr>
        <a:pattFill prst="pct90">
          <a:fgClr>
            <a:schemeClr val="accent6"/>
          </a:fgClr>
          <a:bgClr>
            <a:schemeClr val="bg1"/>
          </a:bgClr>
        </a:patt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5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23510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838199" y="690342"/>
            <a:ext cx="10679607" cy="3118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84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838199" y="3675600"/>
            <a:ext cx="10679607" cy="2492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0400" lv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140D092-490D-A146-9CB9-4A3014357F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76447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4622800" y="1825625"/>
            <a:ext cx="67310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noAutofit/>
          </a:bodyPr>
          <a:lstStyle>
            <a:lvl1pPr marL="28575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Normaali järjestelmäfontti"/>
              <a:buChar char="»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FB01BAC-DD15-114F-ADC2-9BC9D9A970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22799" y="6356350"/>
            <a:ext cx="669818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9F1CA4B-E6DE-1D4E-8DAE-334CF78F1F7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1825624"/>
            <a:ext cx="4475480" cy="503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87696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2135188" y="1264204"/>
            <a:ext cx="7777162" cy="4557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50400" lv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140D092-490D-A146-9CB9-4A3014357F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  <p:sp>
        <p:nvSpPr>
          <p:cNvPr id="6" name="Google Shape;26;p4">
            <a:extLst>
              <a:ext uri="{FF2B5EF4-FFF2-40B4-BE49-F238E27FC236}">
                <a16:creationId xmlns:a16="http://schemas.microsoft.com/office/drawing/2014/main" id="{1C0D8470-B965-CE4A-B66A-E31EE05717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711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845040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1_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1524000" y="1295354"/>
            <a:ext cx="9144000" cy="2635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524000" y="3824757"/>
            <a:ext cx="9144000" cy="1607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0400" lv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78576" y="595849"/>
            <a:ext cx="1034847" cy="100649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55B623F-250B-8949-97DA-B1603F5136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13EAAFD-DCFA-238D-A81D-0CC9922A23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88765" y="6113721"/>
            <a:ext cx="754182" cy="4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6179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1_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1524000" y="1235394"/>
            <a:ext cx="9144000" cy="2635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524000" y="3764797"/>
            <a:ext cx="9144000" cy="1607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0400" lv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pic>
        <p:nvPicPr>
          <p:cNvPr id="13" name="Google Shape;23;p3">
            <a:extLst>
              <a:ext uri="{FF2B5EF4-FFF2-40B4-BE49-F238E27FC236}">
                <a16:creationId xmlns:a16="http://schemas.microsoft.com/office/drawing/2014/main" id="{22C8AFCF-E086-AC4D-ABD4-95185F528C6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5578576" y="595849"/>
            <a:ext cx="1034847" cy="100649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6120F477-F896-4446-96B2-24FB07F07E7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75185" y="5922963"/>
            <a:ext cx="1160462" cy="525462"/>
          </a:xfrm>
        </p:spPr>
        <p:txBody>
          <a:bodyPr/>
          <a:lstStyle>
            <a:lvl1pPr marL="50800" indent="0">
              <a:buNone/>
              <a:defRPr/>
            </a:lvl1pPr>
          </a:lstStyle>
          <a:p>
            <a:r>
              <a:rPr lang="fi-FI"/>
              <a:t>Logo</a:t>
            </a:r>
          </a:p>
        </p:txBody>
      </p:sp>
      <p:sp>
        <p:nvSpPr>
          <p:cNvPr id="20" name="Kuvan paikkamerkki 9">
            <a:extLst>
              <a:ext uri="{FF2B5EF4-FFF2-40B4-BE49-F238E27FC236}">
                <a16:creationId xmlns:a16="http://schemas.microsoft.com/office/drawing/2014/main" id="{0356CEA5-46EA-FF48-8E09-1CD3BB44F6C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142277" y="5922963"/>
            <a:ext cx="1160462" cy="525462"/>
          </a:xfrm>
        </p:spPr>
        <p:txBody>
          <a:bodyPr/>
          <a:lstStyle>
            <a:lvl1pPr marL="50800" indent="0">
              <a:buNone/>
              <a:defRPr/>
            </a:lvl1pPr>
          </a:lstStyle>
          <a:p>
            <a:r>
              <a:rPr lang="fi-FI"/>
              <a:t>Logo</a:t>
            </a:r>
          </a:p>
        </p:txBody>
      </p:sp>
      <p:sp>
        <p:nvSpPr>
          <p:cNvPr id="22" name="Kuvan paikkamerkki 9">
            <a:extLst>
              <a:ext uri="{FF2B5EF4-FFF2-40B4-BE49-F238E27FC236}">
                <a16:creationId xmlns:a16="http://schemas.microsoft.com/office/drawing/2014/main" id="{B7DC0C8D-30D6-4344-B910-12F9879E5BC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709369" y="5922963"/>
            <a:ext cx="1160462" cy="525462"/>
          </a:xfrm>
        </p:spPr>
        <p:txBody>
          <a:bodyPr/>
          <a:lstStyle>
            <a:lvl1pPr marL="50800" indent="0">
              <a:buNone/>
              <a:defRPr/>
            </a:lvl1pPr>
          </a:lstStyle>
          <a:p>
            <a:r>
              <a:rPr lang="fi-FI"/>
              <a:t>Logo</a:t>
            </a:r>
          </a:p>
        </p:txBody>
      </p:sp>
      <p:sp>
        <p:nvSpPr>
          <p:cNvPr id="24" name="Kuvan paikkamerkki 9">
            <a:extLst>
              <a:ext uri="{FF2B5EF4-FFF2-40B4-BE49-F238E27FC236}">
                <a16:creationId xmlns:a16="http://schemas.microsoft.com/office/drawing/2014/main" id="{6D788690-82EC-CF46-8553-A6E08EC5CB4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276461" y="5922963"/>
            <a:ext cx="1160462" cy="525462"/>
          </a:xfrm>
        </p:spPr>
        <p:txBody>
          <a:bodyPr/>
          <a:lstStyle>
            <a:lvl1pPr marL="50800" indent="0">
              <a:buNone/>
              <a:defRPr/>
            </a:lvl1pPr>
          </a:lstStyle>
          <a:p>
            <a:r>
              <a:rPr lang="fi-FI"/>
              <a:t>Logo</a:t>
            </a:r>
          </a:p>
        </p:txBody>
      </p:sp>
      <p:sp>
        <p:nvSpPr>
          <p:cNvPr id="25" name="Kuvan paikkamerkki 9">
            <a:extLst>
              <a:ext uri="{FF2B5EF4-FFF2-40B4-BE49-F238E27FC236}">
                <a16:creationId xmlns:a16="http://schemas.microsoft.com/office/drawing/2014/main" id="{E4BE09D1-D148-5F4A-8E63-758AC41B37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843553" y="5922963"/>
            <a:ext cx="1160462" cy="525462"/>
          </a:xfrm>
        </p:spPr>
        <p:txBody>
          <a:bodyPr/>
          <a:lstStyle>
            <a:lvl1pPr marL="50800" indent="0">
              <a:buNone/>
              <a:defRPr/>
            </a:lvl1pPr>
          </a:lstStyle>
          <a:p>
            <a:r>
              <a:rPr lang="fi-FI"/>
              <a:t>Logo</a:t>
            </a:r>
          </a:p>
        </p:txBody>
      </p:sp>
      <p:sp>
        <p:nvSpPr>
          <p:cNvPr id="26" name="Kuvan paikkamerkki 9">
            <a:extLst>
              <a:ext uri="{FF2B5EF4-FFF2-40B4-BE49-F238E27FC236}">
                <a16:creationId xmlns:a16="http://schemas.microsoft.com/office/drawing/2014/main" id="{1ED201F0-77EA-CF4F-B7A5-EE62EAD9DCD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410646" y="5922963"/>
            <a:ext cx="1160462" cy="525462"/>
          </a:xfrm>
        </p:spPr>
        <p:txBody>
          <a:bodyPr/>
          <a:lstStyle>
            <a:lvl1pPr marL="50800" indent="0">
              <a:buNone/>
              <a:defRPr/>
            </a:lvl1pPr>
          </a:lstStyle>
          <a:p>
            <a:r>
              <a:rPr lang="fi-FI"/>
              <a:t>Logo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BB1E4BE2-92E1-2893-BD6F-74FD3AD5B2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88765" y="6113721"/>
            <a:ext cx="754182" cy="4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455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1_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2040747" y="1507852"/>
            <a:ext cx="8110508" cy="2635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040746" y="4037251"/>
            <a:ext cx="8110507" cy="1607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0400" lv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78576" y="595849"/>
            <a:ext cx="1034847" cy="100649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55B623F-250B-8949-97DA-B1603F5136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40FA2EE3-4839-3C79-EC49-E5535AE512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88765" y="6113721"/>
            <a:ext cx="754182" cy="4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038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bg>
      <p:bgPr>
        <a:solidFill>
          <a:srgbClr val="F9F2E6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6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508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fi-FI"/>
              <a:t>Lisää kuva napsauttamalla kuvaketta</a:t>
            </a:r>
            <a:endParaRPr/>
          </a:p>
        </p:txBody>
      </p:sp>
      <p:sp>
        <p:nvSpPr>
          <p:cNvPr id="160" name="Google Shape;160;p26"/>
          <p:cNvSpPr txBox="1">
            <a:spLocks noGrp="1"/>
          </p:cNvSpPr>
          <p:nvPr>
            <p:ph type="ctrTitle"/>
          </p:nvPr>
        </p:nvSpPr>
        <p:spPr>
          <a:xfrm>
            <a:off x="838199" y="690342"/>
            <a:ext cx="10679607" cy="3118604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dk1">
                <a:alpha val="24313"/>
              </a:scheme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8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161" name="Google Shape;161;p26"/>
          <p:cNvSpPr txBox="1">
            <a:spLocks noGrp="1"/>
          </p:cNvSpPr>
          <p:nvPr>
            <p:ph type="subTitle" idx="1"/>
          </p:nvPr>
        </p:nvSpPr>
        <p:spPr>
          <a:xfrm>
            <a:off x="838199" y="3857436"/>
            <a:ext cx="10679607" cy="1607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0400" lv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lt1"/>
                </a:solidFill>
                <a:effectLst>
                  <a:outerShdw blurRad="50800" dist="50800" dir="5400000" algn="ctr" rotWithShape="0">
                    <a:schemeClr val="tx1">
                      <a:alpha val="25000"/>
                    </a:schemeClr>
                  </a:outerShdw>
                </a:effectLst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017FD93-28D8-4247-817A-FFAE36513C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25000"/>
                    </a:schemeClr>
                  </a:outerShdw>
                </a:effectLst>
              </a:defRPr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431251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bg>
      <p:bgPr>
        <a:solidFill>
          <a:srgbClr val="F9F2E6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7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508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fi-FI"/>
              <a:t>Lisää kuva napsauttamalla kuvaketta</a:t>
            </a:r>
            <a:endParaRPr/>
          </a:p>
        </p:txBody>
      </p:sp>
      <p:sp>
        <p:nvSpPr>
          <p:cNvPr id="167" name="Google Shape;167;p27"/>
          <p:cNvSpPr txBox="1">
            <a:spLocks noGrp="1"/>
          </p:cNvSpPr>
          <p:nvPr>
            <p:ph type="ctrTitle"/>
          </p:nvPr>
        </p:nvSpPr>
        <p:spPr>
          <a:xfrm>
            <a:off x="838199" y="690342"/>
            <a:ext cx="10679607" cy="3118604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dk1">
                <a:alpha val="24313"/>
              </a:scheme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8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168" name="Google Shape;168;p27"/>
          <p:cNvSpPr txBox="1">
            <a:spLocks noGrp="1"/>
          </p:cNvSpPr>
          <p:nvPr>
            <p:ph type="subTitle" idx="1"/>
          </p:nvPr>
        </p:nvSpPr>
        <p:spPr>
          <a:xfrm>
            <a:off x="838199" y="3857436"/>
            <a:ext cx="10679607" cy="1607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0400" lv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lt1"/>
                </a:solidFill>
                <a:effectLst>
                  <a:outerShdw blurRad="50800" dist="50800" dir="5400000" algn="ctr" rotWithShape="0">
                    <a:schemeClr val="tx1">
                      <a:alpha val="25000"/>
                    </a:schemeClr>
                  </a:outerShdw>
                </a:effectLst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pic>
        <p:nvPicPr>
          <p:cNvPr id="170" name="Google Shape;170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78576" y="595849"/>
            <a:ext cx="1034847" cy="100649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6CD46BF-FD85-9E4E-963F-6BA92EC136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25000"/>
                    </a:schemeClr>
                  </a:outerShdw>
                </a:effectLst>
              </a:defRPr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75459356-BE95-D701-1340-9DAF331C3F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88765" y="6113721"/>
            <a:ext cx="754182" cy="4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307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1_Title Slide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6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fi-FI"/>
              <a:t>Lisää kuva napsauttamalla kuvaketta</a:t>
            </a:r>
            <a:endParaRPr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5CC695E-D216-4F77-BD37-201EE26DA5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25000"/>
                    </a:schemeClr>
                  </a:outerShdw>
                </a:effectLst>
              </a:defRPr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  <p:sp>
        <p:nvSpPr>
          <p:cNvPr id="6" name="Google Shape;197;p31">
            <a:extLst>
              <a:ext uri="{FF2B5EF4-FFF2-40B4-BE49-F238E27FC236}">
                <a16:creationId xmlns:a16="http://schemas.microsoft.com/office/drawing/2014/main" id="{D7A7DF12-25C7-4A1C-896B-E5B30E5ABD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700818"/>
            <a:ext cx="11360700" cy="5516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600">
                <a:solidFill>
                  <a:schemeClr val="lt1"/>
                </a:solidFill>
                <a:effectLst>
                  <a:outerShdw blurRad="50800" dist="50800" dir="5400000" algn="ctr" rotWithShape="0">
                    <a:schemeClr val="tx1">
                      <a:alpha val="25000"/>
                    </a:schemeClr>
                  </a:outerShdw>
                </a:effectLs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433472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_HEADER_1" preserve="1" userDrawn="1">
  <p:cSld name="1_SECTION_HEADER_1">
    <p:bg>
      <p:bgPr>
        <a:solidFill>
          <a:schemeClr val="dk2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1"/>
          <p:cNvSpPr txBox="1">
            <a:spLocks noGrp="1"/>
          </p:cNvSpPr>
          <p:nvPr>
            <p:ph type="title"/>
          </p:nvPr>
        </p:nvSpPr>
        <p:spPr>
          <a:xfrm>
            <a:off x="415600" y="700819"/>
            <a:ext cx="11360700" cy="3274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925FA8-6B17-41CC-AE2A-31041C1687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925" y="3975100"/>
            <a:ext cx="11360150" cy="1871663"/>
          </a:xfrm>
        </p:spPr>
        <p:txBody>
          <a:bodyPr/>
          <a:lstStyle>
            <a:lvl1pPr marL="50400" indent="0" algn="ctr">
              <a:spcBef>
                <a:spcPts val="0"/>
              </a:spcBef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533400" indent="0" algn="ctr"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1016000" indent="0" algn="ctr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485900" indent="0" algn="ctr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943100" indent="0" algn="ctr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F77F90A-8D8D-FC4C-91F8-2C95B54171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836774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_HEADER_1" preserve="1" userDrawn="1">
  <p:cSld name="1_SECTION_HEADER_1">
    <p:bg>
      <p:bgPr>
        <a:solidFill>
          <a:schemeClr val="dk2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1"/>
          <p:cNvSpPr txBox="1">
            <a:spLocks noGrp="1"/>
          </p:cNvSpPr>
          <p:nvPr>
            <p:ph type="title" hasCustomPrompt="1"/>
          </p:nvPr>
        </p:nvSpPr>
        <p:spPr>
          <a:xfrm>
            <a:off x="415600" y="700819"/>
            <a:ext cx="11360700" cy="3274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fi-FI"/>
              <a:t>Oli ilo!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925FA8-6B17-41CC-AE2A-31041C1687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925" y="3975100"/>
            <a:ext cx="11360150" cy="1871663"/>
          </a:xfrm>
        </p:spPr>
        <p:txBody>
          <a:bodyPr/>
          <a:lstStyle>
            <a:lvl1pPr marL="50400" indent="0" algn="ctr">
              <a:spcBef>
                <a:spcPts val="0"/>
              </a:spcBef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533400" indent="0" algn="ctr"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1016000" indent="0" algn="ctr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485900" indent="0" algn="ctr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943100" indent="0" algn="ctr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grpSp>
        <p:nvGrpSpPr>
          <p:cNvPr id="21" name="Ryhmä 20">
            <a:extLst>
              <a:ext uri="{FF2B5EF4-FFF2-40B4-BE49-F238E27FC236}">
                <a16:creationId xmlns:a16="http://schemas.microsoft.com/office/drawing/2014/main" id="{88B33235-BB7A-8748-8C5B-D120A38BAF88}"/>
              </a:ext>
            </a:extLst>
          </p:cNvPr>
          <p:cNvGrpSpPr/>
          <p:nvPr userDrawn="1"/>
        </p:nvGrpSpPr>
        <p:grpSpPr>
          <a:xfrm>
            <a:off x="595062" y="5727258"/>
            <a:ext cx="9920435" cy="700819"/>
            <a:chOff x="215768" y="6015530"/>
            <a:chExt cx="9920435" cy="700819"/>
          </a:xfrm>
        </p:grpSpPr>
        <p:grpSp>
          <p:nvGrpSpPr>
            <p:cNvPr id="20" name="Ryhmä 19">
              <a:extLst>
                <a:ext uri="{FF2B5EF4-FFF2-40B4-BE49-F238E27FC236}">
                  <a16:creationId xmlns:a16="http://schemas.microsoft.com/office/drawing/2014/main" id="{8AAC5465-7C1D-A540-A3BC-579AE7451B86}"/>
                </a:ext>
              </a:extLst>
            </p:cNvPr>
            <p:cNvGrpSpPr/>
            <p:nvPr userDrawn="1"/>
          </p:nvGrpSpPr>
          <p:grpSpPr>
            <a:xfrm>
              <a:off x="215768" y="6015530"/>
              <a:ext cx="1336974" cy="700819"/>
              <a:chOff x="215768" y="6015530"/>
              <a:chExt cx="1336974" cy="700819"/>
            </a:xfrm>
          </p:grpSpPr>
          <p:pic>
            <p:nvPicPr>
              <p:cNvPr id="6" name="Kuva 5">
                <a:extLst>
                  <a:ext uri="{FF2B5EF4-FFF2-40B4-BE49-F238E27FC236}">
                    <a16:creationId xmlns:a16="http://schemas.microsoft.com/office/drawing/2014/main" id="{336F933C-897E-3848-A6D3-B49AB84FB74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215768" y="6015530"/>
                <a:ext cx="399664" cy="700819"/>
              </a:xfrm>
              <a:prstGeom prst="rect">
                <a:avLst/>
              </a:prstGeom>
            </p:spPr>
          </p:pic>
          <p:sp>
            <p:nvSpPr>
              <p:cNvPr id="4" name="Tekstiruutu 3">
                <a:extLst>
                  <a:ext uri="{FF2B5EF4-FFF2-40B4-BE49-F238E27FC236}">
                    <a16:creationId xmlns:a16="http://schemas.microsoft.com/office/drawing/2014/main" id="{F1FBD071-4A85-7949-B318-3A7C4DA6DB76}"/>
                  </a:ext>
                </a:extLst>
              </p:cNvPr>
              <p:cNvSpPr txBox="1"/>
              <p:nvPr userDrawn="1"/>
            </p:nvSpPr>
            <p:spPr>
              <a:xfrm>
                <a:off x="615432" y="6356349"/>
                <a:ext cx="937310" cy="360000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Autofit/>
              </a:bodyPr>
              <a:lstStyle/>
              <a:p>
                <a:pPr algn="l"/>
                <a:r>
                  <a:rPr lang="fi-FI" b="1">
                    <a:solidFill>
                      <a:schemeClr val="bg1"/>
                    </a:solidFill>
                    <a:latin typeface="+mn-lt"/>
                  </a:rPr>
                  <a:t>mdi.fi</a:t>
                </a:r>
              </a:p>
            </p:txBody>
          </p:sp>
        </p:grpSp>
        <p:grpSp>
          <p:nvGrpSpPr>
            <p:cNvPr id="19" name="Ryhmä 18">
              <a:extLst>
                <a:ext uri="{FF2B5EF4-FFF2-40B4-BE49-F238E27FC236}">
                  <a16:creationId xmlns:a16="http://schemas.microsoft.com/office/drawing/2014/main" id="{3ABCB75F-C2C9-D84E-B4CD-CE254E93E83B}"/>
                </a:ext>
              </a:extLst>
            </p:cNvPr>
            <p:cNvGrpSpPr/>
            <p:nvPr userDrawn="1"/>
          </p:nvGrpSpPr>
          <p:grpSpPr>
            <a:xfrm>
              <a:off x="1873693" y="6356349"/>
              <a:ext cx="2102517" cy="360000"/>
              <a:chOff x="1799232" y="6356349"/>
              <a:chExt cx="2102517" cy="360000"/>
            </a:xfrm>
          </p:grpSpPr>
          <p:sp>
            <p:nvSpPr>
              <p:cNvPr id="11" name="Tekstiruutu 10">
                <a:extLst>
                  <a:ext uri="{FF2B5EF4-FFF2-40B4-BE49-F238E27FC236}">
                    <a16:creationId xmlns:a16="http://schemas.microsoft.com/office/drawing/2014/main" id="{A0264F27-EF98-BF4E-88B2-752B7854CE7A}"/>
                  </a:ext>
                </a:extLst>
              </p:cNvPr>
              <p:cNvSpPr txBox="1"/>
              <p:nvPr userDrawn="1"/>
            </p:nvSpPr>
            <p:spPr>
              <a:xfrm>
                <a:off x="2150003" y="6356349"/>
                <a:ext cx="1751746" cy="360000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Autofit/>
              </a:bodyPr>
              <a:lstStyle/>
              <a:p>
                <a:pPr algn="l"/>
                <a:r>
                  <a:rPr lang="fi-FI" b="1">
                    <a:solidFill>
                      <a:schemeClr val="bg1"/>
                    </a:solidFill>
                    <a:latin typeface="+mn-lt"/>
                  </a:rPr>
                  <a:t>@MDIfriends</a:t>
                </a:r>
              </a:p>
            </p:txBody>
          </p:sp>
          <p:pic>
            <p:nvPicPr>
              <p:cNvPr id="14" name="Kuva 13">
                <a:extLst>
                  <a:ext uri="{FF2B5EF4-FFF2-40B4-BE49-F238E27FC236}">
                    <a16:creationId xmlns:a16="http://schemas.microsoft.com/office/drawing/2014/main" id="{89803638-03AD-BD4F-8BE9-8AF32F649C1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rcRect/>
              <a:stretch/>
            </p:blipFill>
            <p:spPr>
              <a:xfrm>
                <a:off x="1799232" y="6398877"/>
                <a:ext cx="288968" cy="288968"/>
              </a:xfrm>
              <a:prstGeom prst="rect">
                <a:avLst/>
              </a:prstGeom>
            </p:spPr>
          </p:pic>
        </p:grpSp>
        <p:grpSp>
          <p:nvGrpSpPr>
            <p:cNvPr id="18" name="Ryhmä 17">
              <a:extLst>
                <a:ext uri="{FF2B5EF4-FFF2-40B4-BE49-F238E27FC236}">
                  <a16:creationId xmlns:a16="http://schemas.microsoft.com/office/drawing/2014/main" id="{931E2A29-EDF6-FF48-9FAB-8D346D1A6159}"/>
                </a:ext>
              </a:extLst>
            </p:cNvPr>
            <p:cNvGrpSpPr/>
            <p:nvPr userDrawn="1"/>
          </p:nvGrpSpPr>
          <p:grpSpPr>
            <a:xfrm>
              <a:off x="4358964" y="6356349"/>
              <a:ext cx="5777239" cy="360000"/>
              <a:chOff x="4151630" y="6356349"/>
              <a:chExt cx="5777239" cy="360000"/>
            </a:xfrm>
          </p:grpSpPr>
          <p:pic>
            <p:nvPicPr>
              <p:cNvPr id="16" name="Kuva 15">
                <a:extLst>
                  <a:ext uri="{FF2B5EF4-FFF2-40B4-BE49-F238E27FC236}">
                    <a16:creationId xmlns:a16="http://schemas.microsoft.com/office/drawing/2014/main" id="{8A712381-1A5D-2B48-B407-B0630F8D2C2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rcRect/>
              <a:stretch/>
            </p:blipFill>
            <p:spPr>
              <a:xfrm>
                <a:off x="4151630" y="6398877"/>
                <a:ext cx="288968" cy="288968"/>
              </a:xfrm>
              <a:prstGeom prst="rect">
                <a:avLst/>
              </a:prstGeom>
            </p:spPr>
          </p:pic>
          <p:sp>
            <p:nvSpPr>
              <p:cNvPr id="17" name="Tekstiruutu 16">
                <a:extLst>
                  <a:ext uri="{FF2B5EF4-FFF2-40B4-BE49-F238E27FC236}">
                    <a16:creationId xmlns:a16="http://schemas.microsoft.com/office/drawing/2014/main" id="{9E7E0EC3-5910-894E-A776-ECAB2B9D97D0}"/>
                  </a:ext>
                </a:extLst>
              </p:cNvPr>
              <p:cNvSpPr txBox="1"/>
              <p:nvPr userDrawn="1"/>
            </p:nvSpPr>
            <p:spPr>
              <a:xfrm>
                <a:off x="4440598" y="6356349"/>
                <a:ext cx="5488271" cy="360000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Autofit/>
              </a:bodyPr>
              <a:lstStyle/>
              <a:p>
                <a:pPr algn="l"/>
                <a:r>
                  <a:rPr lang="fi-FI" b="1">
                    <a:solidFill>
                      <a:schemeClr val="bg1"/>
                    </a:solidFill>
                    <a:latin typeface="+mn-lt"/>
                  </a:rPr>
                  <a:t>Aluekehittämisen konsulttitoimisto MDI</a:t>
                </a:r>
              </a:p>
            </p:txBody>
          </p:sp>
        </p:grpSp>
      </p:grpSp>
      <p:pic>
        <p:nvPicPr>
          <p:cNvPr id="2" name="Kuva 1">
            <a:extLst>
              <a:ext uri="{FF2B5EF4-FFF2-40B4-BE49-F238E27FC236}">
                <a16:creationId xmlns:a16="http://schemas.microsoft.com/office/drawing/2014/main" id="{CDAD942A-8FBB-DB9D-1BE9-7BDE249274F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39304" y="4927039"/>
            <a:ext cx="1036380" cy="174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22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5ACBF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_HEADER_1" preserve="1" userDrawn="1">
  <p:cSld name="1_SECTION_HEADER_1">
    <p:bg>
      <p:bgPr>
        <a:solidFill>
          <a:schemeClr val="dk2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1"/>
          <p:cNvSpPr txBox="1">
            <a:spLocks noGrp="1"/>
          </p:cNvSpPr>
          <p:nvPr>
            <p:ph type="title" hasCustomPrompt="1"/>
          </p:nvPr>
        </p:nvSpPr>
        <p:spPr>
          <a:xfrm>
            <a:off x="415600" y="692150"/>
            <a:ext cx="11360700" cy="2440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fi-FI"/>
              <a:t>Oli ilo!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925FA8-6B17-41CC-AE2A-31041C1687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925" y="3133280"/>
            <a:ext cx="11360150" cy="2509351"/>
          </a:xfrm>
        </p:spPr>
        <p:txBody>
          <a:bodyPr/>
          <a:lstStyle>
            <a:lvl1pPr marL="50400" indent="0" algn="ctr">
              <a:spcBef>
                <a:spcPts val="0"/>
              </a:spcBef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533400" indent="0" algn="ctr"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1016000" indent="0" algn="ctr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485900" indent="0" algn="ctr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943100" indent="0" algn="ctr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grpSp>
        <p:nvGrpSpPr>
          <p:cNvPr id="21" name="Ryhmä 20">
            <a:extLst>
              <a:ext uri="{FF2B5EF4-FFF2-40B4-BE49-F238E27FC236}">
                <a16:creationId xmlns:a16="http://schemas.microsoft.com/office/drawing/2014/main" id="{88B33235-BB7A-8748-8C5B-D120A38BAF88}"/>
              </a:ext>
            </a:extLst>
          </p:cNvPr>
          <p:cNvGrpSpPr/>
          <p:nvPr userDrawn="1"/>
        </p:nvGrpSpPr>
        <p:grpSpPr>
          <a:xfrm>
            <a:off x="595062" y="5727258"/>
            <a:ext cx="10234805" cy="700819"/>
            <a:chOff x="215768" y="6015530"/>
            <a:chExt cx="10234805" cy="700819"/>
          </a:xfrm>
        </p:grpSpPr>
        <p:grpSp>
          <p:nvGrpSpPr>
            <p:cNvPr id="20" name="Ryhmä 19">
              <a:extLst>
                <a:ext uri="{FF2B5EF4-FFF2-40B4-BE49-F238E27FC236}">
                  <a16:creationId xmlns:a16="http://schemas.microsoft.com/office/drawing/2014/main" id="{8AAC5465-7C1D-A540-A3BC-579AE7451B86}"/>
                </a:ext>
              </a:extLst>
            </p:cNvPr>
            <p:cNvGrpSpPr/>
            <p:nvPr userDrawn="1"/>
          </p:nvGrpSpPr>
          <p:grpSpPr>
            <a:xfrm>
              <a:off x="215768" y="6015530"/>
              <a:ext cx="1220312" cy="700819"/>
              <a:chOff x="215768" y="6015530"/>
              <a:chExt cx="1220312" cy="700819"/>
            </a:xfrm>
          </p:grpSpPr>
          <p:pic>
            <p:nvPicPr>
              <p:cNvPr id="6" name="Kuva 5">
                <a:extLst>
                  <a:ext uri="{FF2B5EF4-FFF2-40B4-BE49-F238E27FC236}">
                    <a16:creationId xmlns:a16="http://schemas.microsoft.com/office/drawing/2014/main" id="{336F933C-897E-3848-A6D3-B49AB84FB74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215768" y="6015530"/>
                <a:ext cx="399664" cy="700819"/>
              </a:xfrm>
              <a:prstGeom prst="rect">
                <a:avLst/>
              </a:prstGeom>
            </p:spPr>
          </p:pic>
          <p:sp>
            <p:nvSpPr>
              <p:cNvPr id="4" name="Tekstiruutu 3">
                <a:extLst>
                  <a:ext uri="{FF2B5EF4-FFF2-40B4-BE49-F238E27FC236}">
                    <a16:creationId xmlns:a16="http://schemas.microsoft.com/office/drawing/2014/main" id="{F1FBD071-4A85-7949-B318-3A7C4DA6DB76}"/>
                  </a:ext>
                </a:extLst>
              </p:cNvPr>
              <p:cNvSpPr txBox="1"/>
              <p:nvPr userDrawn="1"/>
            </p:nvSpPr>
            <p:spPr>
              <a:xfrm>
                <a:off x="615432" y="6356349"/>
                <a:ext cx="820648" cy="360000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Autofit/>
              </a:bodyPr>
              <a:lstStyle/>
              <a:p>
                <a:pPr algn="l"/>
                <a:r>
                  <a:rPr lang="fi-FI" b="1">
                    <a:solidFill>
                      <a:schemeClr val="bg1"/>
                    </a:solidFill>
                    <a:latin typeface="+mn-lt"/>
                  </a:rPr>
                  <a:t>mdi.fi</a:t>
                </a:r>
              </a:p>
            </p:txBody>
          </p:sp>
        </p:grpSp>
        <p:grpSp>
          <p:nvGrpSpPr>
            <p:cNvPr id="19" name="Ryhmä 18">
              <a:extLst>
                <a:ext uri="{FF2B5EF4-FFF2-40B4-BE49-F238E27FC236}">
                  <a16:creationId xmlns:a16="http://schemas.microsoft.com/office/drawing/2014/main" id="{3ABCB75F-C2C9-D84E-B4CD-CE254E93E83B}"/>
                </a:ext>
              </a:extLst>
            </p:cNvPr>
            <p:cNvGrpSpPr/>
            <p:nvPr userDrawn="1"/>
          </p:nvGrpSpPr>
          <p:grpSpPr>
            <a:xfrm>
              <a:off x="1685601" y="6356349"/>
              <a:ext cx="2800229" cy="360000"/>
              <a:chOff x="1611140" y="6356349"/>
              <a:chExt cx="2800229" cy="360000"/>
            </a:xfrm>
          </p:grpSpPr>
          <p:sp>
            <p:nvSpPr>
              <p:cNvPr id="11" name="Tekstiruutu 10">
                <a:extLst>
                  <a:ext uri="{FF2B5EF4-FFF2-40B4-BE49-F238E27FC236}">
                    <a16:creationId xmlns:a16="http://schemas.microsoft.com/office/drawing/2014/main" id="{A0264F27-EF98-BF4E-88B2-752B7854CE7A}"/>
                  </a:ext>
                </a:extLst>
              </p:cNvPr>
              <p:cNvSpPr txBox="1"/>
              <p:nvPr userDrawn="1"/>
            </p:nvSpPr>
            <p:spPr>
              <a:xfrm>
                <a:off x="2847127" y="6356349"/>
                <a:ext cx="1564242" cy="360000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Autofit/>
              </a:bodyPr>
              <a:lstStyle/>
              <a:p>
                <a:pPr algn="l"/>
                <a:r>
                  <a:rPr lang="fi-FI" b="1">
                    <a:solidFill>
                      <a:schemeClr val="bg1"/>
                    </a:solidFill>
                    <a:latin typeface="+mn-lt"/>
                  </a:rPr>
                  <a:t>@MDIfriends</a:t>
                </a:r>
              </a:p>
            </p:txBody>
          </p:sp>
          <p:grpSp>
            <p:nvGrpSpPr>
              <p:cNvPr id="13" name="Ryhmä 12">
                <a:extLst>
                  <a:ext uri="{FF2B5EF4-FFF2-40B4-BE49-F238E27FC236}">
                    <a16:creationId xmlns:a16="http://schemas.microsoft.com/office/drawing/2014/main" id="{2372EECE-CE5B-034B-BF85-BA8DEC6BCC1E}"/>
                  </a:ext>
                </a:extLst>
              </p:cNvPr>
              <p:cNvGrpSpPr/>
              <p:nvPr userDrawn="1"/>
            </p:nvGrpSpPr>
            <p:grpSpPr>
              <a:xfrm>
                <a:off x="1611140" y="6398877"/>
                <a:ext cx="1174184" cy="288968"/>
                <a:chOff x="1473979" y="6398877"/>
                <a:chExt cx="1174184" cy="288968"/>
              </a:xfrm>
            </p:grpSpPr>
            <p:pic>
              <p:nvPicPr>
                <p:cNvPr id="12" name="Kuva 11">
                  <a:extLst>
                    <a:ext uri="{FF2B5EF4-FFF2-40B4-BE49-F238E27FC236}">
                      <a16:creationId xmlns:a16="http://schemas.microsoft.com/office/drawing/2014/main" id="{102ADCF1-74C5-644A-82BF-E4DE016F14D7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473979" y="6398877"/>
                  <a:ext cx="355499" cy="288968"/>
                </a:xfrm>
                <a:prstGeom prst="rect">
                  <a:avLst/>
                </a:prstGeom>
              </p:spPr>
            </p:pic>
            <p:pic>
              <p:nvPicPr>
                <p:cNvPr id="14" name="Kuva 13">
                  <a:extLst>
                    <a:ext uri="{FF2B5EF4-FFF2-40B4-BE49-F238E27FC236}">
                      <a16:creationId xmlns:a16="http://schemas.microsoft.com/office/drawing/2014/main" id="{89803638-03AD-BD4F-8BE9-8AF32F649C1B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4"/>
                <a:srcRect/>
                <a:stretch/>
              </p:blipFill>
              <p:spPr>
                <a:xfrm>
                  <a:off x="2359195" y="6398877"/>
                  <a:ext cx="288968" cy="288968"/>
                </a:xfrm>
                <a:prstGeom prst="rect">
                  <a:avLst/>
                </a:prstGeom>
              </p:spPr>
            </p:pic>
            <p:pic>
              <p:nvPicPr>
                <p:cNvPr id="15" name="Kuva 14">
                  <a:extLst>
                    <a:ext uri="{FF2B5EF4-FFF2-40B4-BE49-F238E27FC236}">
                      <a16:creationId xmlns:a16="http://schemas.microsoft.com/office/drawing/2014/main" id="{023C2B09-3ECA-4C47-8645-B2B4325A70E2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/>
                <a:srcRect/>
                <a:stretch/>
              </p:blipFill>
              <p:spPr>
                <a:xfrm>
                  <a:off x="1937368" y="6398877"/>
                  <a:ext cx="288968" cy="28896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8" name="Ryhmä 17">
              <a:extLst>
                <a:ext uri="{FF2B5EF4-FFF2-40B4-BE49-F238E27FC236}">
                  <a16:creationId xmlns:a16="http://schemas.microsoft.com/office/drawing/2014/main" id="{931E2A29-EDF6-FF48-9FAB-8D346D1A6159}"/>
                </a:ext>
              </a:extLst>
            </p:cNvPr>
            <p:cNvGrpSpPr/>
            <p:nvPr userDrawn="1"/>
          </p:nvGrpSpPr>
          <p:grpSpPr>
            <a:xfrm>
              <a:off x="4673334" y="6356349"/>
              <a:ext cx="5777239" cy="360000"/>
              <a:chOff x="4466000" y="6356349"/>
              <a:chExt cx="5777239" cy="360000"/>
            </a:xfrm>
          </p:grpSpPr>
          <p:pic>
            <p:nvPicPr>
              <p:cNvPr id="16" name="Kuva 15">
                <a:extLst>
                  <a:ext uri="{FF2B5EF4-FFF2-40B4-BE49-F238E27FC236}">
                    <a16:creationId xmlns:a16="http://schemas.microsoft.com/office/drawing/2014/main" id="{8A712381-1A5D-2B48-B407-B0630F8D2C2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/>
              <a:srcRect/>
              <a:stretch/>
            </p:blipFill>
            <p:spPr>
              <a:xfrm>
                <a:off x="4466000" y="6398877"/>
                <a:ext cx="288968" cy="288968"/>
              </a:xfrm>
              <a:prstGeom prst="rect">
                <a:avLst/>
              </a:prstGeom>
            </p:spPr>
          </p:pic>
          <p:sp>
            <p:nvSpPr>
              <p:cNvPr id="17" name="Tekstiruutu 16">
                <a:extLst>
                  <a:ext uri="{FF2B5EF4-FFF2-40B4-BE49-F238E27FC236}">
                    <a16:creationId xmlns:a16="http://schemas.microsoft.com/office/drawing/2014/main" id="{9E7E0EC3-5910-894E-A776-ECAB2B9D97D0}"/>
                  </a:ext>
                </a:extLst>
              </p:cNvPr>
              <p:cNvSpPr txBox="1"/>
              <p:nvPr userDrawn="1"/>
            </p:nvSpPr>
            <p:spPr>
              <a:xfrm>
                <a:off x="4754968" y="6356349"/>
                <a:ext cx="5488271" cy="360000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Autofit/>
              </a:bodyPr>
              <a:lstStyle/>
              <a:p>
                <a:pPr algn="l"/>
                <a:r>
                  <a:rPr lang="fi-FI" b="1">
                    <a:solidFill>
                      <a:schemeClr val="bg1"/>
                    </a:solidFill>
                    <a:latin typeface="+mn-lt"/>
                  </a:rPr>
                  <a:t>Aluekehittämisen konsulttitoimisto MDI</a:t>
                </a:r>
              </a:p>
            </p:txBody>
          </p:sp>
        </p:grpSp>
      </p:grpSp>
      <p:pic>
        <p:nvPicPr>
          <p:cNvPr id="2" name="Kuva 1">
            <a:extLst>
              <a:ext uri="{FF2B5EF4-FFF2-40B4-BE49-F238E27FC236}">
                <a16:creationId xmlns:a16="http://schemas.microsoft.com/office/drawing/2014/main" id="{DF8BC38E-D910-F53E-77EF-70B3DDC767B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39304" y="4927039"/>
            <a:ext cx="1036380" cy="174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84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5ACBF0"/>
          </p15:clr>
        </p15:guide>
        <p15:guide id="2" orient="horz" pos="436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711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838200" y="1076132"/>
            <a:ext cx="10515600" cy="510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4724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840"/>
              <a:buFont typeface="Montserrat"/>
              <a:buChar char="»"/>
              <a:defRPr sz="4800" b="0"/>
            </a:lvl1pPr>
            <a:lvl2pPr marL="914400" lvl="1" indent="-21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EB0425D-AA35-7F49-9D46-C0E005F429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224279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_HEADER_1" userDrawn="1">
  <p:cSld name="1_SECTION_HEADER_1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2"/>
          <p:cNvSpPr txBox="1">
            <a:spLocks noGrp="1"/>
          </p:cNvSpPr>
          <p:nvPr>
            <p:ph type="title"/>
          </p:nvPr>
        </p:nvSpPr>
        <p:spPr>
          <a:xfrm>
            <a:off x="415600" y="700818"/>
            <a:ext cx="11360700" cy="5516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2543F83-AB33-6244-A9DD-CA584B4A70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808993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_HEADER_1" userDrawn="1">
  <p:cSld name="1_SECTION_HEADER_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3"/>
          <p:cNvSpPr txBox="1">
            <a:spLocks noGrp="1"/>
          </p:cNvSpPr>
          <p:nvPr>
            <p:ph type="title"/>
          </p:nvPr>
        </p:nvSpPr>
        <p:spPr>
          <a:xfrm>
            <a:off x="415600" y="694143"/>
            <a:ext cx="11360700" cy="5523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AEFA4A4-9D9E-934B-93B9-AF050320DC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982405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_HEADER_1" preserve="1">
  <p:cSld name="1_SECTION_HEADER_1">
    <p:bg>
      <p:bgPr>
        <a:pattFill prst="pct90">
          <a:fgClr>
            <a:schemeClr val="accent6"/>
          </a:fgClr>
          <a:bgClr>
            <a:schemeClr val="bg1"/>
          </a:bgClr>
        </a:patt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48D7A2AE-1994-744E-9ECF-F77045941F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386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1_Title Slide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 txBox="1"/>
          <p:nvPr/>
        </p:nvSpPr>
        <p:spPr>
          <a:xfrm>
            <a:off x="746759" y="692951"/>
            <a:ext cx="184292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i-FI" sz="32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Tarjous</a:t>
            </a:r>
            <a:endParaRPr sz="3200" b="0" i="0" u="none" strike="noStrike" cap="none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83" name="Google Shape;183;p29"/>
          <p:cNvSpPr txBox="1">
            <a:spLocks noGrp="1"/>
          </p:cNvSpPr>
          <p:nvPr>
            <p:ph type="ctrTitle" hasCustomPrompt="1"/>
          </p:nvPr>
        </p:nvSpPr>
        <p:spPr>
          <a:xfrm>
            <a:off x="838200" y="1945325"/>
            <a:ext cx="10515600" cy="2233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Tilaajan nimi</a:t>
            </a:r>
            <a:endParaRPr/>
          </a:p>
        </p:txBody>
      </p:sp>
      <p:sp>
        <p:nvSpPr>
          <p:cNvPr id="184" name="Google Shape;184;p29"/>
          <p:cNvSpPr txBox="1">
            <a:spLocks noGrp="1"/>
          </p:cNvSpPr>
          <p:nvPr>
            <p:ph type="subTitle" idx="1" hasCustomPrompt="1"/>
          </p:nvPr>
        </p:nvSpPr>
        <p:spPr>
          <a:xfrm>
            <a:off x="839273" y="4045797"/>
            <a:ext cx="10515600" cy="1607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0400" lv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latin typeface="+mn-lt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fi-FI"/>
              <a:t>Työn nimi</a:t>
            </a:r>
            <a:endParaRPr/>
          </a:p>
        </p:txBody>
      </p:sp>
      <p:pic>
        <p:nvPicPr>
          <p:cNvPr id="185" name="Google Shape;185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85999" y="595849"/>
            <a:ext cx="819999" cy="797533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9"/>
          <p:cNvSpPr txBox="1">
            <a:spLocks noGrp="1"/>
          </p:cNvSpPr>
          <p:nvPr>
            <p:ph type="body" idx="2" hasCustomPrompt="1"/>
          </p:nvPr>
        </p:nvSpPr>
        <p:spPr>
          <a:xfrm>
            <a:off x="2452487" y="657844"/>
            <a:ext cx="2501900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r>
              <a:rPr lang="fi-FI"/>
              <a:t>[pvm]</a:t>
            </a:r>
            <a:endParaRPr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283FF02-F3B1-5B48-B677-995173942D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F99568C0-4FD9-D639-F978-16CEEDFDD2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88765" y="6113721"/>
            <a:ext cx="754182" cy="4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1417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1_Title Slide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CDEA94B0-E894-D34D-A5C6-C7A2C6635EE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7319963" cy="68579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50800" indent="0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82" name="Google Shape;182;p29"/>
          <p:cNvSpPr txBox="1"/>
          <p:nvPr/>
        </p:nvSpPr>
        <p:spPr>
          <a:xfrm>
            <a:off x="7226842" y="810759"/>
            <a:ext cx="18429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i-FI" sz="1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Tarjous</a:t>
            </a:r>
            <a:endParaRPr sz="1800" b="0" i="0" u="none" strike="noStrike" cap="none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83" name="Google Shape;183;p29"/>
          <p:cNvSpPr txBox="1">
            <a:spLocks noGrp="1"/>
          </p:cNvSpPr>
          <p:nvPr>
            <p:ph type="ctrTitle" hasCustomPrompt="1"/>
          </p:nvPr>
        </p:nvSpPr>
        <p:spPr>
          <a:xfrm>
            <a:off x="7643813" y="1277727"/>
            <a:ext cx="4163314" cy="2423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44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Tilaajan nimi</a:t>
            </a:r>
            <a:endParaRPr/>
          </a:p>
        </p:txBody>
      </p:sp>
      <p:sp>
        <p:nvSpPr>
          <p:cNvPr id="184" name="Google Shape;184;p29"/>
          <p:cNvSpPr txBox="1">
            <a:spLocks noGrp="1"/>
          </p:cNvSpPr>
          <p:nvPr>
            <p:ph type="subTitle" idx="1" hasCustomPrompt="1"/>
          </p:nvPr>
        </p:nvSpPr>
        <p:spPr>
          <a:xfrm>
            <a:off x="7859210" y="3507476"/>
            <a:ext cx="3803744" cy="1901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fi-FI"/>
              <a:t>Työn nimi</a:t>
            </a:r>
            <a:endParaRPr/>
          </a:p>
        </p:txBody>
      </p:sp>
      <p:pic>
        <p:nvPicPr>
          <p:cNvPr id="185" name="Google Shape;185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25141" y="703304"/>
            <a:ext cx="600657" cy="58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9"/>
          <p:cNvSpPr txBox="1">
            <a:spLocks noGrp="1"/>
          </p:cNvSpPr>
          <p:nvPr>
            <p:ph type="body" idx="2" hasCustomPrompt="1"/>
          </p:nvPr>
        </p:nvSpPr>
        <p:spPr>
          <a:xfrm>
            <a:off x="10278318" y="595850"/>
            <a:ext cx="1528809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r>
              <a:rPr lang="fi-FI"/>
              <a:t>[pvm]</a:t>
            </a:r>
            <a:endParaRPr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2B803FD-5D42-DA40-B36A-553A0E3C87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25000"/>
                    </a:schemeClr>
                  </a:outerShdw>
                </a:effectLst>
              </a:defRPr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DAAEA643-1BD4-8029-02CC-8D2C65FCB6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04878" y="6113721"/>
            <a:ext cx="754182" cy="4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542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1_Title Slide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CDEA94B0-E894-D34D-A5C6-C7A2C6635EE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7319963" cy="68579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50800" indent="0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82" name="Google Shape;182;p29"/>
          <p:cNvSpPr txBox="1"/>
          <p:nvPr/>
        </p:nvSpPr>
        <p:spPr>
          <a:xfrm>
            <a:off x="7226842" y="810759"/>
            <a:ext cx="18429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i-FI" sz="1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Tarjous</a:t>
            </a:r>
            <a:endParaRPr sz="1800" b="0" i="0" u="none" strike="noStrike" cap="none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83" name="Google Shape;183;p29"/>
          <p:cNvSpPr txBox="1">
            <a:spLocks noGrp="1"/>
          </p:cNvSpPr>
          <p:nvPr>
            <p:ph type="ctrTitle" hasCustomPrompt="1"/>
          </p:nvPr>
        </p:nvSpPr>
        <p:spPr>
          <a:xfrm>
            <a:off x="7643813" y="1559412"/>
            <a:ext cx="4163314" cy="2982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40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Tilaajan nimi</a:t>
            </a:r>
            <a:endParaRPr/>
          </a:p>
        </p:txBody>
      </p:sp>
      <p:sp>
        <p:nvSpPr>
          <p:cNvPr id="184" name="Google Shape;184;p29"/>
          <p:cNvSpPr txBox="1">
            <a:spLocks noGrp="1"/>
          </p:cNvSpPr>
          <p:nvPr>
            <p:ph type="subTitle" idx="1" hasCustomPrompt="1"/>
          </p:nvPr>
        </p:nvSpPr>
        <p:spPr>
          <a:xfrm>
            <a:off x="7859210" y="4347760"/>
            <a:ext cx="3803744" cy="161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latin typeface="+mn-lt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fi-FI"/>
              <a:t>Työn nimi</a:t>
            </a:r>
            <a:endParaRPr/>
          </a:p>
        </p:txBody>
      </p:sp>
      <p:pic>
        <p:nvPicPr>
          <p:cNvPr id="185" name="Google Shape;185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25141" y="703304"/>
            <a:ext cx="600657" cy="58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9"/>
          <p:cNvSpPr txBox="1">
            <a:spLocks noGrp="1"/>
          </p:cNvSpPr>
          <p:nvPr>
            <p:ph type="body" idx="2" hasCustomPrompt="1"/>
          </p:nvPr>
        </p:nvSpPr>
        <p:spPr>
          <a:xfrm>
            <a:off x="10278318" y="595850"/>
            <a:ext cx="1528809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r>
              <a:rPr lang="fi-FI"/>
              <a:t>[pvm]</a:t>
            </a:r>
            <a:endParaRPr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32DEE44-A66C-2947-A088-B8F5D5271B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25000"/>
                    </a:schemeClr>
                  </a:outerShdw>
                </a:effectLst>
              </a:defRPr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1033B584-F9CD-E0B0-E0E3-67257B67B9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04878" y="6113721"/>
            <a:ext cx="754182" cy="4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833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1_Title Slide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 txBox="1"/>
          <p:nvPr/>
        </p:nvSpPr>
        <p:spPr>
          <a:xfrm>
            <a:off x="746759" y="810758"/>
            <a:ext cx="18429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i-FI" sz="1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Tarjous</a:t>
            </a:r>
            <a:endParaRPr sz="1800" b="0" i="0" u="none" strike="noStrike" cap="none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83" name="Google Shape;183;p29"/>
          <p:cNvSpPr txBox="1">
            <a:spLocks noGrp="1"/>
          </p:cNvSpPr>
          <p:nvPr>
            <p:ph type="ctrTitle" hasCustomPrompt="1"/>
          </p:nvPr>
        </p:nvSpPr>
        <p:spPr>
          <a:xfrm>
            <a:off x="838201" y="1579981"/>
            <a:ext cx="6242938" cy="254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Tilaajan nimi</a:t>
            </a:r>
            <a:endParaRPr/>
          </a:p>
        </p:txBody>
      </p:sp>
      <p:sp>
        <p:nvSpPr>
          <p:cNvPr id="184" name="Google Shape;184;p29"/>
          <p:cNvSpPr txBox="1">
            <a:spLocks noGrp="1"/>
          </p:cNvSpPr>
          <p:nvPr>
            <p:ph type="subTitle" idx="1" hasCustomPrompt="1"/>
          </p:nvPr>
        </p:nvSpPr>
        <p:spPr>
          <a:xfrm>
            <a:off x="968533" y="3926963"/>
            <a:ext cx="5982274" cy="1783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0400" lv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fi-FI"/>
              <a:t>Työn nimi</a:t>
            </a:r>
            <a:endParaRPr/>
          </a:p>
        </p:txBody>
      </p:sp>
      <p:pic>
        <p:nvPicPr>
          <p:cNvPr id="185" name="Google Shape;185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49670" y="595849"/>
            <a:ext cx="819999" cy="797533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9"/>
          <p:cNvSpPr txBox="1">
            <a:spLocks noGrp="1"/>
          </p:cNvSpPr>
          <p:nvPr>
            <p:ph type="body" idx="2" hasCustomPrompt="1"/>
          </p:nvPr>
        </p:nvSpPr>
        <p:spPr>
          <a:xfrm>
            <a:off x="1755775" y="595849"/>
            <a:ext cx="1805463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r>
              <a:rPr lang="fi-FI"/>
              <a:t>[pvm]</a:t>
            </a:r>
            <a:endParaRPr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283FF02-F3B1-5B48-B677-995173942D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CDEA94B0-E894-D34D-A5C6-C7A2C6635EE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14543" y="0"/>
            <a:ext cx="4777457" cy="68579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50800" indent="0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38FB52A5-3F30-47A9-21F8-03560C6C01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08925" y="6113721"/>
            <a:ext cx="754182" cy="4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780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1_Title Slide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 txBox="1"/>
          <p:nvPr/>
        </p:nvSpPr>
        <p:spPr>
          <a:xfrm>
            <a:off x="746759" y="810758"/>
            <a:ext cx="18429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i-FI" sz="1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Tarjous</a:t>
            </a:r>
            <a:endParaRPr sz="1800" b="0" i="0" u="none" strike="noStrike" cap="none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83" name="Google Shape;183;p29"/>
          <p:cNvSpPr txBox="1">
            <a:spLocks noGrp="1"/>
          </p:cNvSpPr>
          <p:nvPr>
            <p:ph type="ctrTitle" hasCustomPrompt="1"/>
          </p:nvPr>
        </p:nvSpPr>
        <p:spPr>
          <a:xfrm>
            <a:off x="838201" y="1579981"/>
            <a:ext cx="6242938" cy="254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48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Työn nimi</a:t>
            </a:r>
            <a:endParaRPr/>
          </a:p>
        </p:txBody>
      </p:sp>
      <p:sp>
        <p:nvSpPr>
          <p:cNvPr id="184" name="Google Shape;184;p29"/>
          <p:cNvSpPr txBox="1">
            <a:spLocks noGrp="1"/>
          </p:cNvSpPr>
          <p:nvPr>
            <p:ph type="subTitle" idx="1" hasCustomPrompt="1"/>
          </p:nvPr>
        </p:nvSpPr>
        <p:spPr>
          <a:xfrm>
            <a:off x="968533" y="3926963"/>
            <a:ext cx="5982274" cy="1783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0400" lv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fi-FI"/>
              <a:t>Työn kuvaus</a:t>
            </a:r>
            <a:endParaRPr/>
          </a:p>
        </p:txBody>
      </p:sp>
      <p:pic>
        <p:nvPicPr>
          <p:cNvPr id="185" name="Google Shape;185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49670" y="595849"/>
            <a:ext cx="819999" cy="797533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9"/>
          <p:cNvSpPr txBox="1">
            <a:spLocks noGrp="1"/>
          </p:cNvSpPr>
          <p:nvPr>
            <p:ph type="body" idx="2" hasCustomPrompt="1"/>
          </p:nvPr>
        </p:nvSpPr>
        <p:spPr>
          <a:xfrm>
            <a:off x="1755775" y="595849"/>
            <a:ext cx="1805463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r>
              <a:rPr lang="fi-FI"/>
              <a:t>[pvm]</a:t>
            </a:r>
            <a:endParaRPr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283FF02-F3B1-5B48-B677-995173942D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7FDAA3E-83B7-164B-AC3A-F560865774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CDEA94B0-E894-D34D-A5C6-C7A2C6635EE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14543" y="0"/>
            <a:ext cx="4777457" cy="68579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50800" indent="0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D099FBB1-CB47-9F64-0CBD-6B28174DDE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08925" y="6113721"/>
            <a:ext cx="754182" cy="4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0317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1_Title Slide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 txBox="1"/>
          <p:nvPr/>
        </p:nvSpPr>
        <p:spPr>
          <a:xfrm>
            <a:off x="746759" y="810758"/>
            <a:ext cx="18429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i-FI" sz="1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Tarjous</a:t>
            </a:r>
            <a:endParaRPr sz="1800" b="0" i="0" u="none" strike="noStrike" cap="none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84" name="Google Shape;184;p29"/>
          <p:cNvSpPr txBox="1">
            <a:spLocks noGrp="1"/>
          </p:cNvSpPr>
          <p:nvPr>
            <p:ph type="subTitle" idx="1" hasCustomPrompt="1"/>
          </p:nvPr>
        </p:nvSpPr>
        <p:spPr>
          <a:xfrm>
            <a:off x="1035281" y="4036438"/>
            <a:ext cx="6087600" cy="1801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0400" lv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fi-FI"/>
              <a:t>Työn nimi</a:t>
            </a:r>
            <a:endParaRPr/>
          </a:p>
        </p:txBody>
      </p:sp>
      <p:pic>
        <p:nvPicPr>
          <p:cNvPr id="185" name="Google Shape;185;p29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69081" y="595848"/>
            <a:ext cx="821713" cy="79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9"/>
          <p:cNvSpPr txBox="1">
            <a:spLocks noGrp="1"/>
          </p:cNvSpPr>
          <p:nvPr>
            <p:ph type="body" idx="2" hasCustomPrompt="1"/>
          </p:nvPr>
        </p:nvSpPr>
        <p:spPr>
          <a:xfrm>
            <a:off x="1755775" y="595849"/>
            <a:ext cx="1805463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r>
              <a:rPr lang="fi-FI"/>
              <a:t>[pvm]</a:t>
            </a:r>
            <a:endParaRPr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283FF02-F3B1-5B48-B677-995173942D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7FDAA3E-83B7-164B-AC3A-F560865774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CDEA94B0-E894-D34D-A5C6-C7A2C6635EE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38394" y="1277726"/>
            <a:ext cx="3955326" cy="413849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50800" indent="0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3" name="Google Shape;183;p29">
            <a:extLst>
              <a:ext uri="{FF2B5EF4-FFF2-40B4-BE49-F238E27FC236}">
                <a16:creationId xmlns:a16="http://schemas.microsoft.com/office/drawing/2014/main" id="{FE71CF9B-EAC3-7B4D-A101-2F3239B52EE1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838200" y="1698953"/>
            <a:ext cx="6481763" cy="2531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Tilaajan nimi</a:t>
            </a:r>
            <a:endParaRPr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2F1763B1-D3D6-42A5-B5BB-A92E17B2DD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88765" y="6113721"/>
            <a:ext cx="754182" cy="4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497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777874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777874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60"/>
              <a:buFont typeface="Arial"/>
              <a:buNone/>
              <a:defRPr sz="24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47A8F8B-D798-8F47-9A56-28054004E6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B795648-17FD-4D49-A5C3-32CC3CFC29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24348" y="3433293"/>
            <a:ext cx="2284989" cy="2743670"/>
          </a:xfrm>
        </p:spPr>
        <p:txBody>
          <a:bodyPr>
            <a:noAutofit/>
          </a:bodyPr>
          <a:lstStyle>
            <a:lvl1pPr marL="50800" inden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400"/>
            </a:lvl1pPr>
            <a:lvl2pPr marL="533400" indent="0">
              <a:lnSpc>
                <a:spcPct val="100000"/>
              </a:lnSpc>
              <a:spcAft>
                <a:spcPts val="0"/>
              </a:spcAft>
              <a:buNone/>
              <a:defRPr sz="1200"/>
            </a:lvl2pPr>
            <a:lvl3pPr marL="1016000" indent="0">
              <a:lnSpc>
                <a:spcPct val="100000"/>
              </a:lnSpc>
              <a:spcAft>
                <a:spcPts val="0"/>
              </a:spcAft>
              <a:buNone/>
              <a:defRPr sz="1100"/>
            </a:lvl3pPr>
            <a:lvl4pPr marL="1485900" indent="0">
              <a:lnSpc>
                <a:spcPct val="100000"/>
              </a:lnSpc>
              <a:spcAft>
                <a:spcPts val="0"/>
              </a:spcAft>
              <a:buNone/>
              <a:defRPr sz="1050"/>
            </a:lvl4pPr>
            <a:lvl5pPr marL="1943100" indent="0">
              <a:lnSpc>
                <a:spcPct val="100000"/>
              </a:lnSpc>
              <a:spcAft>
                <a:spcPts val="0"/>
              </a:spcAft>
              <a:buNone/>
              <a:defRPr sz="105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0E6843E5-BD22-1948-9295-A28FE76FACF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24348" y="1825624"/>
            <a:ext cx="1460500" cy="1460499"/>
          </a:xfrm>
        </p:spPr>
        <p:txBody>
          <a:bodyPr/>
          <a:lstStyle>
            <a:lvl1pPr marL="50800" indent="0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928931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711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838200" y="1076132"/>
            <a:ext cx="9150383" cy="510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724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840"/>
              <a:buFont typeface="Montserrat"/>
              <a:buChar char="»"/>
              <a:defRPr sz="4800"/>
            </a:lvl1pPr>
            <a:lvl2pPr marL="914400" lvl="1" indent="-21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EB0425D-AA35-7F49-9D46-C0E005F429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7087609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3792682" y="1690688"/>
            <a:ext cx="7561118" cy="448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6040" lvl="0" indent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60"/>
              <a:buFont typeface="Arial"/>
              <a:buNone/>
              <a:defRPr sz="16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47A8F8B-D798-8F47-9A56-28054004E6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064761B8-F8A5-7D47-95F2-3DC80945F8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7070" y="1800000"/>
            <a:ext cx="2341130" cy="2341130"/>
          </a:xfrm>
        </p:spPr>
        <p:txBody>
          <a:bodyPr/>
          <a:lstStyle>
            <a:lvl1pPr marL="50800" indent="0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4577818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711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3432174" y="1076132"/>
            <a:ext cx="7921625" cy="510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840"/>
              <a:buFont typeface="Montserrat"/>
              <a:buNone/>
              <a:defRPr sz="2400"/>
            </a:lvl1pPr>
            <a:lvl2pPr marL="914400" lvl="1" indent="-21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EB0425D-AA35-7F49-9D46-C0E005F429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0" y="6356350"/>
            <a:ext cx="11125767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234471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23240" lvl="0" indent="-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60"/>
              <a:buFont typeface="Normaali järjestelmäfontti"/>
              <a:buChar char="»"/>
              <a:defRPr sz="32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47A8F8B-D798-8F47-9A56-28054004E6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221" y="6356350"/>
            <a:ext cx="10070998" cy="36512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400"/>
            </a:lvl1pPr>
            <a:lvl2pPr marL="533400" indent="0">
              <a:buNone/>
              <a:defRPr/>
            </a:lvl2pPr>
            <a:lvl3pPr marL="1016000" indent="0">
              <a:buNone/>
              <a:defRPr/>
            </a:lvl3pPr>
            <a:lvl4pPr marL="1485900" indent="0">
              <a:buNone/>
              <a:defRPr/>
            </a:lvl4pPr>
            <a:lvl5pPr marL="19431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tabLst/>
              <a:defRPr/>
            </a:pPr>
            <a:r>
              <a:rPr lang="en-US"/>
              <a:t>(</a:t>
            </a:r>
            <a:r>
              <a:rPr lang="en-US" err="1"/>
              <a:t>rivi</a:t>
            </a:r>
            <a:r>
              <a:rPr lang="en-US"/>
              <a:t> </a:t>
            </a:r>
            <a:r>
              <a:rPr lang="en-US" err="1"/>
              <a:t>lähdeviitteelle</a:t>
            </a:r>
            <a:r>
              <a:rPr lang="en-US"/>
              <a:t> tai </a:t>
            </a:r>
            <a:r>
              <a:rPr lang="en-US" err="1"/>
              <a:t>muulle</a:t>
            </a:r>
            <a:r>
              <a:rPr lang="en-US"/>
              <a:t> </a:t>
            </a:r>
            <a:r>
              <a:rPr lang="en-US" err="1"/>
              <a:t>lisätiedolle</a:t>
            </a:r>
            <a:r>
              <a:rPr lang="en-US"/>
              <a:t>, </a:t>
            </a:r>
            <a:r>
              <a:rPr lang="en-US" err="1"/>
              <a:t>klikkaa</a:t>
            </a:r>
            <a:r>
              <a:rPr lang="en-US"/>
              <a:t> </a:t>
            </a:r>
            <a:r>
              <a:rPr lang="en-US" err="1"/>
              <a:t>tarvittaessa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00293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9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65.xml"/><Relationship Id="rId34" Type="http://schemas.openxmlformats.org/officeDocument/2006/relationships/slideLayout" Target="../slideLayouts/slideLayout78.xml"/><Relationship Id="rId42" Type="http://schemas.openxmlformats.org/officeDocument/2006/relationships/slideLayout" Target="../slideLayouts/slideLayout86.xml"/><Relationship Id="rId47" Type="http://schemas.openxmlformats.org/officeDocument/2006/relationships/slideLayout" Target="../slideLayouts/slideLayout91.xml"/><Relationship Id="rId50" Type="http://schemas.openxmlformats.org/officeDocument/2006/relationships/image" Target="../media/image1.png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32" Type="http://schemas.openxmlformats.org/officeDocument/2006/relationships/slideLayout" Target="../slideLayouts/slideLayout76.xml"/><Relationship Id="rId37" Type="http://schemas.openxmlformats.org/officeDocument/2006/relationships/slideLayout" Target="../slideLayouts/slideLayout81.xml"/><Relationship Id="rId40" Type="http://schemas.openxmlformats.org/officeDocument/2006/relationships/slideLayout" Target="../slideLayouts/slideLayout84.xml"/><Relationship Id="rId45" Type="http://schemas.openxmlformats.org/officeDocument/2006/relationships/slideLayout" Target="../slideLayouts/slideLayout89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36" Type="http://schemas.openxmlformats.org/officeDocument/2006/relationships/slideLayout" Target="../slideLayouts/slideLayout80.xml"/><Relationship Id="rId49" Type="http://schemas.openxmlformats.org/officeDocument/2006/relationships/theme" Target="../theme/theme2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75.xml"/><Relationship Id="rId44" Type="http://schemas.openxmlformats.org/officeDocument/2006/relationships/slideLayout" Target="../slideLayouts/slideLayout88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4.xml"/><Relationship Id="rId35" Type="http://schemas.openxmlformats.org/officeDocument/2006/relationships/slideLayout" Target="../slideLayouts/slideLayout79.xml"/><Relationship Id="rId43" Type="http://schemas.openxmlformats.org/officeDocument/2006/relationships/slideLayout" Target="../slideLayouts/slideLayout87.xml"/><Relationship Id="rId48" Type="http://schemas.openxmlformats.org/officeDocument/2006/relationships/slideLayout" Target="../slideLayouts/slideLayout92.xml"/><Relationship Id="rId8" Type="http://schemas.openxmlformats.org/officeDocument/2006/relationships/slideLayout" Target="../slideLayouts/slideLayout52.xml"/><Relationship Id="rId51" Type="http://schemas.openxmlformats.org/officeDocument/2006/relationships/image" Target="../media/image2.svg"/><Relationship Id="rId3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33" Type="http://schemas.openxmlformats.org/officeDocument/2006/relationships/slideLayout" Target="../slideLayouts/slideLayout77.xml"/><Relationship Id="rId38" Type="http://schemas.openxmlformats.org/officeDocument/2006/relationships/slideLayout" Target="../slideLayouts/slideLayout82.xml"/><Relationship Id="rId4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64.xml"/><Relationship Id="rId41" Type="http://schemas.openxmlformats.org/officeDocument/2006/relationships/slideLayout" Target="../slideLayouts/slideLayout8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 ExtraBold"/>
              <a:buNone/>
              <a:defRPr sz="44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5EC1442-A83A-A2F0-F048-FE944971877B}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1596915" y="6035789"/>
            <a:ext cx="390723" cy="65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439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200" marR="0" lvl="0" indent="-40640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ct val="80000"/>
        <a:buFont typeface="Normaali järjestelmäfontti"/>
        <a:buChar char="»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2" pos="529">
          <p15:clr>
            <a:srgbClr val="A4A3A4"/>
          </p15:clr>
        </p15:guide>
        <p15:guide id="5" pos="2162">
          <p15:clr>
            <a:srgbClr val="A4A3A4"/>
          </p15:clr>
        </p15:guide>
        <p15:guide id="6" pos="2978">
          <p15:clr>
            <a:srgbClr val="A4A3A4"/>
          </p15:clr>
        </p15:guide>
        <p15:guide id="7" pos="3795">
          <p15:clr>
            <a:srgbClr val="A4A3A4"/>
          </p15:clr>
        </p15:guide>
        <p15:guide id="8" pos="4611">
          <p15:clr>
            <a:srgbClr val="A4A3A4"/>
          </p15:clr>
        </p15:guide>
        <p15:guide id="9" pos="5428">
          <p15:clr>
            <a:srgbClr val="A4A3A4"/>
          </p15:clr>
        </p15:guide>
        <p15:guide id="10" pos="6244">
          <p15:clr>
            <a:srgbClr val="A4A3A4"/>
          </p15:clr>
        </p15:guide>
        <p15:guide id="13" pos="2865">
          <p15:clr>
            <a:srgbClr val="FDE53C"/>
          </p15:clr>
        </p15:guide>
        <p15:guide id="15" pos="4815">
          <p15:clr>
            <a:srgbClr val="FDE53C"/>
          </p15:clr>
        </p15:guide>
        <p15:guide id="16" pos="1345">
          <p15:clr>
            <a:srgbClr val="A4A3A4"/>
          </p15:clr>
        </p15:guide>
        <p15:guide id="19" orient="horz" pos="1638">
          <p15:clr>
            <a:srgbClr val="FDE53C"/>
          </p15:clr>
        </p15:guide>
        <p15:guide id="21" orient="horz" pos="2682">
          <p15:clr>
            <a:srgbClr val="FDE53C"/>
          </p15:clr>
        </p15:guide>
        <p15:guide id="22" pos="7061">
          <p15:clr>
            <a:srgbClr val="A4A3A4"/>
          </p15:clr>
        </p15:guide>
        <p15:guide id="23" pos="715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 ExtraBold"/>
              <a:buNone/>
              <a:defRPr sz="44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5EC1442-A83A-A2F0-F048-FE944971877B}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1596915" y="6035789"/>
            <a:ext cx="390723" cy="65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2652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  <p:sldLayoutId id="2147483731" r:id="rId25"/>
    <p:sldLayoutId id="2147483732" r:id="rId26"/>
    <p:sldLayoutId id="2147483733" r:id="rId27"/>
    <p:sldLayoutId id="2147483734" r:id="rId28"/>
    <p:sldLayoutId id="2147483735" r:id="rId29"/>
    <p:sldLayoutId id="2147483736" r:id="rId30"/>
    <p:sldLayoutId id="2147483737" r:id="rId31"/>
    <p:sldLayoutId id="2147483738" r:id="rId32"/>
    <p:sldLayoutId id="2147483739" r:id="rId33"/>
    <p:sldLayoutId id="2147483740" r:id="rId34"/>
    <p:sldLayoutId id="2147483741" r:id="rId35"/>
    <p:sldLayoutId id="2147483742" r:id="rId36"/>
    <p:sldLayoutId id="2147483743" r:id="rId37"/>
    <p:sldLayoutId id="2147483744" r:id="rId38"/>
    <p:sldLayoutId id="2147483745" r:id="rId39"/>
    <p:sldLayoutId id="2147483746" r:id="rId40"/>
    <p:sldLayoutId id="2147483747" r:id="rId41"/>
    <p:sldLayoutId id="2147483748" r:id="rId42"/>
    <p:sldLayoutId id="2147483749" r:id="rId43"/>
    <p:sldLayoutId id="2147483750" r:id="rId44"/>
    <p:sldLayoutId id="2147483751" r:id="rId45"/>
    <p:sldLayoutId id="2147483752" r:id="rId46"/>
    <p:sldLayoutId id="2147483753" r:id="rId47"/>
    <p:sldLayoutId id="2147483754" r:id="rId4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200" marR="0" lvl="0" indent="-40640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ct val="80000"/>
        <a:buFont typeface="Normaali järjestelmäfontti"/>
        <a:buChar char="»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2" pos="529">
          <p15:clr>
            <a:srgbClr val="A4A3A4"/>
          </p15:clr>
        </p15:guide>
        <p15:guide id="5" pos="2162">
          <p15:clr>
            <a:srgbClr val="A4A3A4"/>
          </p15:clr>
        </p15:guide>
        <p15:guide id="6" pos="2978">
          <p15:clr>
            <a:srgbClr val="A4A3A4"/>
          </p15:clr>
        </p15:guide>
        <p15:guide id="7" pos="3795">
          <p15:clr>
            <a:srgbClr val="A4A3A4"/>
          </p15:clr>
        </p15:guide>
        <p15:guide id="8" pos="4611">
          <p15:clr>
            <a:srgbClr val="A4A3A4"/>
          </p15:clr>
        </p15:guide>
        <p15:guide id="9" pos="5428">
          <p15:clr>
            <a:srgbClr val="A4A3A4"/>
          </p15:clr>
        </p15:guide>
        <p15:guide id="10" pos="6244">
          <p15:clr>
            <a:srgbClr val="A4A3A4"/>
          </p15:clr>
        </p15:guide>
        <p15:guide id="13" pos="2865">
          <p15:clr>
            <a:srgbClr val="FDE53C"/>
          </p15:clr>
        </p15:guide>
        <p15:guide id="15" pos="4815">
          <p15:clr>
            <a:srgbClr val="FDE53C"/>
          </p15:clr>
        </p15:guide>
        <p15:guide id="16" pos="1345">
          <p15:clr>
            <a:srgbClr val="A4A3A4"/>
          </p15:clr>
        </p15:guide>
        <p15:guide id="19" orient="horz" pos="1638">
          <p15:clr>
            <a:srgbClr val="FDE53C"/>
          </p15:clr>
        </p15:guide>
        <p15:guide id="21" orient="horz" pos="2682">
          <p15:clr>
            <a:srgbClr val="FDE53C"/>
          </p15:clr>
        </p15:guide>
        <p15:guide id="22" pos="7061">
          <p15:clr>
            <a:srgbClr val="A4A3A4"/>
          </p15:clr>
        </p15:guide>
        <p15:guide id="23" pos="715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2.jpeg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1.jpeg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uolivapaa piirto 6">
            <a:extLst>
              <a:ext uri="{FF2B5EF4-FFF2-40B4-BE49-F238E27FC236}">
                <a16:creationId xmlns:a16="http://schemas.microsoft.com/office/drawing/2014/main" id="{46106734-A6DB-5D68-ADCB-6F9F4B064904}"/>
              </a:ext>
            </a:extLst>
          </p:cNvPr>
          <p:cNvSpPr/>
          <p:nvPr/>
        </p:nvSpPr>
        <p:spPr>
          <a:xfrm>
            <a:off x="2080591" y="4306956"/>
            <a:ext cx="7996859" cy="1027044"/>
          </a:xfrm>
          <a:custGeom>
            <a:avLst/>
            <a:gdLst>
              <a:gd name="connsiteX0" fmla="*/ 0 w 7653131"/>
              <a:gd name="connsiteY0" fmla="*/ 66261 h 914400"/>
              <a:gd name="connsiteX1" fmla="*/ 19879 w 7653131"/>
              <a:gd name="connsiteY1" fmla="*/ 914400 h 914400"/>
              <a:gd name="connsiteX2" fmla="*/ 7620000 w 7653131"/>
              <a:gd name="connsiteY2" fmla="*/ 907774 h 914400"/>
              <a:gd name="connsiteX3" fmla="*/ 7653131 w 7653131"/>
              <a:gd name="connsiteY3" fmla="*/ 0 h 914400"/>
              <a:gd name="connsiteX4" fmla="*/ 0 w 7653131"/>
              <a:gd name="connsiteY4" fmla="*/ 66261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53131" h="914400">
                <a:moveTo>
                  <a:pt x="0" y="66261"/>
                </a:moveTo>
                <a:lnTo>
                  <a:pt x="19879" y="914400"/>
                </a:lnTo>
                <a:lnTo>
                  <a:pt x="7620000" y="907774"/>
                </a:lnTo>
                <a:lnTo>
                  <a:pt x="7653131" y="0"/>
                </a:lnTo>
                <a:lnTo>
                  <a:pt x="0" y="66261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i-FI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  <a:sym typeface="Arial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DE62B1CA-49BA-9D22-4F9B-4B0103787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80730"/>
            <a:ext cx="5924736" cy="2105024"/>
          </a:xfrm>
          <a:prstGeom prst="rect">
            <a:avLst/>
          </a:prstGeom>
        </p:spPr>
      </p:pic>
      <p:sp>
        <p:nvSpPr>
          <p:cNvPr id="5" name="Alaotsikko 2">
            <a:extLst>
              <a:ext uri="{FF2B5EF4-FFF2-40B4-BE49-F238E27FC236}">
                <a16:creationId xmlns:a16="http://schemas.microsoft.com/office/drawing/2014/main" id="{1B575054-2D7A-A236-2EE8-A9E00217CD7A}"/>
              </a:ext>
            </a:extLst>
          </p:cNvPr>
          <p:cNvSpPr txBox="1">
            <a:spLocks/>
          </p:cNvSpPr>
          <p:nvPr/>
        </p:nvSpPr>
        <p:spPr>
          <a:xfrm>
            <a:off x="1524000" y="4050765"/>
            <a:ext cx="9144000" cy="1607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7244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840"/>
              <a:buFont typeface="Montserrat"/>
              <a:buChar char="»"/>
              <a:defRPr sz="4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16000" algn="l" rtl="0"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840"/>
              <a:buFont typeface="Montserrat"/>
              <a:buNone/>
              <a:tabLst/>
              <a:defRPr/>
            </a:pPr>
            <a:r>
              <a:rPr kumimoji="0" lang="fi-FI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Vuoden 2025 MDI Väestöennuste</a:t>
            </a:r>
          </a:p>
        </p:txBody>
      </p:sp>
    </p:spTree>
    <p:extLst>
      <p:ext uri="{BB962C8B-B14F-4D97-AF65-F5344CB8AC3E}">
        <p14:creationId xmlns:p14="http://schemas.microsoft.com/office/powerpoint/2010/main" val="3599012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C8AE9-25F3-72B9-5E89-96063B754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03A7256B-3F7E-4609-0E0C-064F8F0B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>
            <a:noAutofit/>
          </a:bodyPr>
          <a:lstStyle/>
          <a:p>
            <a:pPr algn="ctr"/>
            <a:r>
              <a:rPr lang="fi-FI" sz="3200"/>
              <a:t>Kansainvälinen muuttoliike väestönkasvun ajurina</a:t>
            </a:r>
          </a:p>
        </p:txBody>
      </p:sp>
      <p:sp>
        <p:nvSpPr>
          <p:cNvPr id="11" name="Tekstin paikkamerkki 3">
            <a:extLst>
              <a:ext uri="{FF2B5EF4-FFF2-40B4-BE49-F238E27FC236}">
                <a16:creationId xmlns:a16="http://schemas.microsoft.com/office/drawing/2014/main" id="{9FB3873F-0E1C-989C-C127-889A0971DEC4}"/>
              </a:ext>
            </a:extLst>
          </p:cNvPr>
          <p:cNvSpPr txBox="1">
            <a:spLocks/>
          </p:cNvSpPr>
          <p:nvPr/>
        </p:nvSpPr>
        <p:spPr>
          <a:xfrm>
            <a:off x="195220" y="6311900"/>
            <a:ext cx="11125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050" kern="12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Lähde: Tilastokeskus, statfin: muuttoliike</a:t>
            </a:r>
          </a:p>
        </p:txBody>
      </p:sp>
      <p:sp>
        <p:nvSpPr>
          <p:cNvPr id="12" name="Tekstin paikkamerkki 2">
            <a:extLst>
              <a:ext uri="{FF2B5EF4-FFF2-40B4-BE49-F238E27FC236}">
                <a16:creationId xmlns:a16="http://schemas.microsoft.com/office/drawing/2014/main" id="{3F662B8E-4A00-081E-6BD0-161FB2B0FD74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257800" cy="447675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SzPct val="125000"/>
              <a:buFont typeface="Wingdings" panose="05000000000000000000" pitchFamily="2" charset="2"/>
              <a:buChar char="§"/>
            </a:pPr>
            <a:r>
              <a:rPr lang="fi-FI" sz="1400" b="1">
                <a:sym typeface="Wingdings" panose="05000000000000000000" pitchFamily="2" charset="2"/>
              </a:rPr>
              <a:t>2020-luvulla maahanmuuttojen määrä kasvoi erittäin voimakkaasti, </a:t>
            </a:r>
            <a:r>
              <a:rPr lang="fi-FI" sz="1400">
                <a:sym typeface="Wingdings" panose="05000000000000000000" pitchFamily="2" charset="2"/>
              </a:rPr>
              <a:t>etenkin vuosien 2022—2023 aikana. Vuoden 2023 ennätystä selittää suurelta osalta ukrainalaisten pakolaisten vaikutus, mutta myös ilman ukrainalaisia vuoden 2023 maahanmuutto oli hieman vuotta 2022 suurempaa. </a:t>
            </a:r>
            <a:r>
              <a:rPr lang="fi-FI" sz="1400">
                <a:solidFill>
                  <a:srgbClr val="000000"/>
                </a:solidFill>
                <a:latin typeface="Montserrat" panose="00000500000000000000" pitchFamily="2" charset="0"/>
                <a:cs typeface="Arial"/>
                <a:sym typeface="Arial"/>
              </a:rPr>
              <a:t>Vuoden 2024 aikana nettomaahanmuutto oli erittäin korkeaa, mutta hieman alhaisempaa kuin vuonna 2023.</a:t>
            </a:r>
            <a:endParaRPr lang="fi-FI" sz="140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buSzPct val="125000"/>
              <a:buFont typeface="Wingdings" panose="05000000000000000000" pitchFamily="2" charset="2"/>
              <a:buChar char="§"/>
            </a:pPr>
            <a:r>
              <a:rPr lang="fi-FI" sz="1400" b="1">
                <a:sym typeface="Wingdings" panose="05000000000000000000" pitchFamily="2" charset="2"/>
              </a:rPr>
              <a:t>Työllisten määrällinen kasvu perustui täysin ulkomaalaistaustaisiin</a:t>
            </a:r>
            <a:r>
              <a:rPr lang="fi-FI" sz="1400">
                <a:sym typeface="Wingdings" panose="05000000000000000000" pitchFamily="2" charset="2"/>
              </a:rPr>
              <a:t> (vieraskielisiin). 2000-luvulla ja etenkin 2010-luvulla kotimaisiin kieliryhmiin kuuluvien työllisten määrä väheni, kun taas vieraskielisten työllisten määrä kasvoi voimakkaasti. </a:t>
            </a:r>
          </a:p>
          <a:p>
            <a:pPr lvl="1">
              <a:lnSpc>
                <a:spcPct val="100000"/>
              </a:lnSpc>
              <a:buSzPct val="125000"/>
              <a:buFont typeface="Wingdings" panose="05000000000000000000" pitchFamily="2" charset="2"/>
              <a:buChar char="à"/>
            </a:pPr>
            <a:r>
              <a:rPr lang="fi-FI" sz="1300">
                <a:sym typeface="Wingdings" panose="05000000000000000000" pitchFamily="2" charset="2"/>
              </a:rPr>
              <a:t>Vieraskielisten työllisten määrän kasvu perustuu pitkälti ylipäätään vieraskielisten määrän kasvuun, mutta myös työllisyys vieraskielisten ryhmässä kasvoi voimakkaasti.</a:t>
            </a:r>
          </a:p>
          <a:p>
            <a:pPr>
              <a:lnSpc>
                <a:spcPct val="100000"/>
              </a:lnSpc>
              <a:buSzPct val="125000"/>
              <a:buFont typeface="Wingdings" panose="05000000000000000000" pitchFamily="2" charset="2"/>
              <a:buChar char="§"/>
            </a:pPr>
            <a:r>
              <a:rPr lang="fi-FI" sz="1400" b="1">
                <a:sym typeface="Wingdings" panose="05000000000000000000" pitchFamily="2" charset="2"/>
              </a:rPr>
              <a:t>Melkein kaikissa maakunnissa maahanmuutto ja muuttovoitot ulkomailta ovat tärkein väestönkasvun osatekijä. </a:t>
            </a:r>
            <a:r>
              <a:rPr lang="fi-FI" sz="1400">
                <a:sym typeface="Wingdings" panose="05000000000000000000" pitchFamily="2" charset="2"/>
              </a:rPr>
              <a:t>Enemmistössä maakuntia ulkomailta saadut muuttovoitot ovat ainoa väestöä kasvattava tekijä. </a:t>
            </a:r>
            <a:endParaRPr lang="fi-FI" sz="1400" b="1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buSzPct val="125000"/>
              <a:buFont typeface="Wingdings" panose="05000000000000000000" pitchFamily="2" charset="2"/>
              <a:buChar char="§"/>
            </a:pPr>
            <a:endParaRPr lang="fi-FI" sz="1400">
              <a:sym typeface="Wingdings" panose="05000000000000000000" pitchFamily="2" charset="2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ECA2F35-EFDF-1DE3-27A1-14082CAB75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482919"/>
              </p:ext>
            </p:extLst>
          </p:nvPr>
        </p:nvGraphicFramePr>
        <p:xfrm>
          <a:off x="6094800" y="180000"/>
          <a:ext cx="5961600" cy="6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Suora yhdysviiva 2">
            <a:extLst>
              <a:ext uri="{FF2B5EF4-FFF2-40B4-BE49-F238E27FC236}">
                <a16:creationId xmlns:a16="http://schemas.microsoft.com/office/drawing/2014/main" id="{63B4B7CD-1D32-6A4F-EA18-19448102199E}"/>
              </a:ext>
            </a:extLst>
          </p:cNvPr>
          <p:cNvCxnSpPr>
            <a:cxnSpLocks/>
          </p:cNvCxnSpPr>
          <p:nvPr/>
        </p:nvCxnSpPr>
        <p:spPr>
          <a:xfrm>
            <a:off x="10039154" y="660529"/>
            <a:ext cx="0" cy="5292799"/>
          </a:xfrm>
          <a:prstGeom prst="line">
            <a:avLst/>
          </a:prstGeom>
          <a:ln w="38100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iruutu 3">
            <a:extLst>
              <a:ext uri="{FF2B5EF4-FFF2-40B4-BE49-F238E27FC236}">
                <a16:creationId xmlns:a16="http://schemas.microsoft.com/office/drawing/2014/main" id="{55FDEBE8-5536-128D-A36E-509390683FC5}"/>
              </a:ext>
            </a:extLst>
          </p:cNvPr>
          <p:cNvSpPr txBox="1"/>
          <p:nvPr/>
        </p:nvSpPr>
        <p:spPr>
          <a:xfrm>
            <a:off x="10020300" y="584835"/>
            <a:ext cx="2358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b="1">
                <a:latin typeface="+mn-lt"/>
              </a:rPr>
              <a:t>Kasvua vain maahanmuutolla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0E457F1B-037B-B5F6-7B0A-F12C5E1D5C16}"/>
              </a:ext>
            </a:extLst>
          </p:cNvPr>
          <p:cNvSpPr/>
          <p:nvPr/>
        </p:nvSpPr>
        <p:spPr>
          <a:xfrm>
            <a:off x="10020300" y="4242062"/>
            <a:ext cx="2036100" cy="1197204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0653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C7C2D-7FDE-E8E1-DFFB-FA1CA5572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99F6012-AF0B-2B3B-AEAB-53494C22684D}"/>
              </a:ext>
            </a:extLst>
          </p:cNvPr>
          <p:cNvSpPr txBox="1">
            <a:spLocks/>
          </p:cNvSpPr>
          <p:nvPr/>
        </p:nvSpPr>
        <p:spPr>
          <a:xfrm>
            <a:off x="0" y="191729"/>
            <a:ext cx="12089331" cy="100870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<a:prstTxWarp prst="textNoShape">
              <a:avLst/>
            </a:prstTxWarp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Bold"/>
              <a:buNone/>
              <a:defRPr sz="4400" b="0" i="0" u="none" strike="noStrike" cap="none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ExtraBold"/>
              <a:buNone/>
              <a:tabLst/>
              <a:defRPr/>
            </a:pPr>
            <a:r>
              <a:rPr kumimoji="0" lang="fi-FI" sz="3100" b="0" i="0" u="none" strike="noStrike" kern="0" cap="none" spc="0" normalizeH="0" baseline="0" noProof="0">
                <a:ln>
                  <a:noFill/>
                </a:ln>
                <a:solidFill>
                  <a:srgbClr val="EA564F"/>
                </a:solidFill>
                <a:effectLst/>
                <a:uLnTx/>
                <a:uFillTx/>
                <a:latin typeface="Montserrat ExtraBold"/>
                <a:sym typeface="Montserrat ExtraBold"/>
              </a:rPr>
              <a:t>Väestönkehitys eriytyy ja erilaistuu koko maassa</a:t>
            </a:r>
          </a:p>
        </p:txBody>
      </p:sp>
      <p:sp>
        <p:nvSpPr>
          <p:cNvPr id="12" name="Tekstiruutu 6">
            <a:extLst>
              <a:ext uri="{FF2B5EF4-FFF2-40B4-BE49-F238E27FC236}">
                <a16:creationId xmlns:a16="http://schemas.microsoft.com/office/drawing/2014/main" id="{2C3192C7-0BF5-6F61-95F8-BF372B8FCACA}"/>
              </a:ext>
            </a:extLst>
          </p:cNvPr>
          <p:cNvSpPr txBox="1"/>
          <p:nvPr/>
        </p:nvSpPr>
        <p:spPr>
          <a:xfrm>
            <a:off x="7362825" y="1504800"/>
            <a:ext cx="4584035" cy="460638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1000"/>
              </a:spcBef>
              <a:defRPr/>
            </a:pPr>
            <a:r>
              <a:rPr kumimoji="0" lang="fi-FI" sz="13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Vasemmanpuoleisessa kartassa kuvataan väestön-muutosta maakunnittain ja oikeanpuoleisessa kartassa kunnittain vuosina </a:t>
            </a:r>
            <a:r>
              <a:rPr lang="fi-FI" sz="1300" i="1">
                <a:solidFill>
                  <a:srgbClr val="000000"/>
                </a:solidFill>
                <a:latin typeface="Montserrat"/>
                <a:cs typeface="Arial"/>
                <a:sym typeface="Arial"/>
              </a:rPr>
              <a:t>2010—2024</a:t>
            </a:r>
            <a:r>
              <a:rPr kumimoji="0" lang="fi-FI" sz="13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.</a:t>
            </a:r>
            <a:endParaRPr lang="fi-FI" sz="1300" b="1" i="1">
              <a:solidFill>
                <a:srgbClr val="000000"/>
              </a:solidFill>
              <a:latin typeface="Montserrat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Väestö kasvoi seitsemässä maakunnassa vuosina </a:t>
            </a:r>
            <a:r>
              <a:rPr lang="fi-FI" sz="1300" b="1">
                <a:solidFill>
                  <a:srgbClr val="000000"/>
                </a:solidFill>
                <a:latin typeface="Montserrat"/>
                <a:cs typeface="Arial"/>
                <a:sym typeface="Arial"/>
              </a:rPr>
              <a:t>2010</a:t>
            </a:r>
            <a:r>
              <a:rPr lang="fi-FI" sz="1300" b="1">
                <a:solidFill>
                  <a:srgbClr val="000000"/>
                </a:solidFill>
                <a:ea typeface="+mn-lt"/>
                <a:cs typeface="Arial"/>
                <a:sym typeface="Arial"/>
              </a:rPr>
              <a:t>—</a:t>
            </a:r>
            <a:r>
              <a:rPr lang="fi-FI" sz="1300" b="1">
                <a:solidFill>
                  <a:srgbClr val="000000"/>
                </a:solidFill>
                <a:latin typeface="Montserrat"/>
                <a:cs typeface="Arial"/>
                <a:sym typeface="Arial"/>
              </a:rPr>
              <a:t>2024</a:t>
            </a:r>
            <a:r>
              <a:rPr kumimoji="0" lang="fi-FI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 </a:t>
            </a:r>
            <a:r>
              <a:rPr kumimoji="0" lang="fi-FI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Väestö kasvoi suhteellisesti eniten Uudellamaalla, Pirkanmaalla</a:t>
            </a:r>
            <a:r>
              <a:rPr lang="fi-FI" sz="1300">
                <a:solidFill>
                  <a:srgbClr val="000000"/>
                </a:solidFill>
                <a:latin typeface="Montserrat"/>
                <a:cs typeface="Arial"/>
                <a:sym typeface="Arial"/>
              </a:rPr>
              <a:t> ja</a:t>
            </a:r>
            <a:r>
              <a:rPr kumimoji="0" lang="fi-FI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 Ahvenanmaalla. Väestönkasvu on perustunut 2020-luvulla etenkin maahanmuuttoon, </a:t>
            </a:r>
            <a:r>
              <a:rPr lang="fi-FI" sz="1300">
                <a:solidFill>
                  <a:srgbClr val="000000"/>
                </a:solidFill>
                <a:latin typeface="Montserrat"/>
                <a:cs typeface="Arial"/>
                <a:sym typeface="Arial"/>
              </a:rPr>
              <a:t>väestön</a:t>
            </a:r>
            <a:r>
              <a:rPr kumimoji="0" lang="fi-FI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 vähenemistä selittää taas kasvavassa määrin kuolleiden syntyneitä suurempi määrä. </a:t>
            </a:r>
            <a:endParaRPr kumimoji="0" lang="fi-FI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cs typeface="Arial"/>
              <a:sym typeface="Arial"/>
            </a:endParaRP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fi-FI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Kuntatasolla väestönkehityksen kuva oli erittäin eriytynyt. </a:t>
            </a:r>
            <a:r>
              <a:rPr kumimoji="0" lang="fi-FI" sz="13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Väestö kasvoi keskimäärin hieman alle </a:t>
            </a:r>
            <a:r>
              <a:rPr lang="fi-FI" sz="1300" b="1" kern="0">
                <a:solidFill>
                  <a:srgbClr val="000000"/>
                </a:solidFill>
                <a:latin typeface="Montserrat"/>
                <a:cs typeface="Arial"/>
                <a:sym typeface="Arial"/>
              </a:rPr>
              <a:t>joka viidennessä</a:t>
            </a:r>
            <a:r>
              <a:rPr kumimoji="0" lang="fi-FI" sz="13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 kunnassa. </a:t>
            </a:r>
            <a:endParaRPr lang="fi-FI" sz="13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Väestö kasvoi ensisijaisesti suurissa ja keskisuurissa korkeakoulukaupungeissa ja niiden läheisyydessä olevalla kehysalueella sekä pistemäisesti muualla. </a:t>
            </a:r>
            <a:endParaRPr lang="fi-FI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Myös kasvavissa maakunnissa suurten kaupunkiseutujen ulkopuolisten alueiden väestöpohja pieneni vuosien </a:t>
            </a:r>
            <a:r>
              <a:rPr lang="fi-FI" sz="1300" kern="0">
                <a:solidFill>
                  <a:srgbClr val="000000"/>
                </a:solidFill>
                <a:latin typeface="Montserrat"/>
                <a:cs typeface="Arial"/>
                <a:sym typeface="Arial"/>
              </a:rPr>
              <a:t>2010—2024</a:t>
            </a:r>
            <a:r>
              <a:rPr kumimoji="0" lang="fi-FI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 aikana. </a:t>
            </a:r>
            <a:endParaRPr lang="fi-FI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cs typeface="Arial"/>
            </a:endParaRPr>
          </a:p>
        </p:txBody>
      </p:sp>
      <p:sp>
        <p:nvSpPr>
          <p:cNvPr id="6" name="Tekstiruutu 9">
            <a:extLst>
              <a:ext uri="{FF2B5EF4-FFF2-40B4-BE49-F238E27FC236}">
                <a16:creationId xmlns:a16="http://schemas.microsoft.com/office/drawing/2014/main" id="{FC74279B-3B09-96B6-6B92-15C8EC9C19D3}"/>
              </a:ext>
            </a:extLst>
          </p:cNvPr>
          <p:cNvSpPr txBox="1"/>
          <p:nvPr/>
        </p:nvSpPr>
        <p:spPr>
          <a:xfrm>
            <a:off x="230421" y="6527771"/>
            <a:ext cx="42013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  <a:sym typeface="Arial"/>
              </a:rPr>
              <a:t>Lähde: Tilastokeskus, StatFin; väestörakenne</a:t>
            </a:r>
          </a:p>
        </p:txBody>
      </p:sp>
      <p:pic>
        <p:nvPicPr>
          <p:cNvPr id="5" name="Kuva 4" descr="Kuva, joka sisältää kohteen teksti, kartta, graafinen suunnittelu, taide&#10;&#10;Tekoälyn generoima sisältö voi olla virheellistä.">
            <a:extLst>
              <a:ext uri="{FF2B5EF4-FFF2-40B4-BE49-F238E27FC236}">
                <a16:creationId xmlns:a16="http://schemas.microsoft.com/office/drawing/2014/main" id="{50E55F94-7E78-110E-97E2-985386EBC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705" y="1200432"/>
            <a:ext cx="3271119" cy="5327338"/>
          </a:xfrm>
          <a:prstGeom prst="rect">
            <a:avLst/>
          </a:prstGeom>
        </p:spPr>
      </p:pic>
      <p:pic>
        <p:nvPicPr>
          <p:cNvPr id="9" name="Kuva 8" descr="Kuva, joka sisältää kohteen teksti, kartta, atlas, diagrammi&#10;&#10;Tekoälyn generoima sisältö voi olla virheellistä.">
            <a:extLst>
              <a:ext uri="{FF2B5EF4-FFF2-40B4-BE49-F238E27FC236}">
                <a16:creationId xmlns:a16="http://schemas.microsoft.com/office/drawing/2014/main" id="{3AA9936B-FA4E-A009-33B3-10113F97E0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54" y="1200433"/>
            <a:ext cx="3240746" cy="532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88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0D54D-7F16-8B79-9AD8-6E9BA2BAA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teksti, kuvitus, animaatio, taide&#10;&#10;Kuvaus luotu automaattisesti">
            <a:extLst>
              <a:ext uri="{FF2B5EF4-FFF2-40B4-BE49-F238E27FC236}">
                <a16:creationId xmlns:a16="http://schemas.microsoft.com/office/drawing/2014/main" id="{F4777A64-ED1A-A852-08AB-A2902E732C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6263" y="784884"/>
            <a:ext cx="3913963" cy="5392079"/>
          </a:xfrm>
          <a:prstGeom prst="rect">
            <a:avLst/>
          </a:prstGeom>
        </p:spPr>
      </p:pic>
      <p:pic>
        <p:nvPicPr>
          <p:cNvPr id="2" name="Picture 4" descr="A map of finland with different colored dots&#10;&#10;Description automatically generated">
            <a:extLst>
              <a:ext uri="{FF2B5EF4-FFF2-40B4-BE49-F238E27FC236}">
                <a16:creationId xmlns:a16="http://schemas.microsoft.com/office/drawing/2014/main" id="{D328B8EE-944D-626C-18BA-72D7A31F8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"/>
          <a:stretch>
            <a:fillRect/>
          </a:stretch>
        </p:blipFill>
        <p:spPr>
          <a:xfrm>
            <a:off x="8978642" y="796655"/>
            <a:ext cx="3205738" cy="5392079"/>
          </a:xfrm>
          <a:prstGeom prst="rect">
            <a:avLst/>
          </a:prstGeom>
        </p:spPr>
      </p:pic>
      <p:sp>
        <p:nvSpPr>
          <p:cNvPr id="6" name="Otsikko 1">
            <a:extLst>
              <a:ext uri="{FF2B5EF4-FFF2-40B4-BE49-F238E27FC236}">
                <a16:creationId xmlns:a16="http://schemas.microsoft.com/office/drawing/2014/main" id="{8F69A5A0-8D95-3E52-E622-79F543960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54980" cy="1325563"/>
          </a:xfrm>
        </p:spPr>
        <p:txBody>
          <a:bodyPr>
            <a:noAutofit/>
          </a:bodyPr>
          <a:lstStyle/>
          <a:p>
            <a:pPr algn="ctr"/>
            <a:r>
              <a:rPr lang="fi-FI" sz="3200"/>
              <a:t>Syntyvyyden romahdus ja lasten määrän kehitys</a:t>
            </a:r>
          </a:p>
        </p:txBody>
      </p:sp>
      <p:sp>
        <p:nvSpPr>
          <p:cNvPr id="7" name="Tekstin paikkamerkki 3">
            <a:extLst>
              <a:ext uri="{FF2B5EF4-FFF2-40B4-BE49-F238E27FC236}">
                <a16:creationId xmlns:a16="http://schemas.microsoft.com/office/drawing/2014/main" id="{63F4B315-863A-1738-F863-B07756F5468C}"/>
              </a:ext>
            </a:extLst>
          </p:cNvPr>
          <p:cNvSpPr txBox="1">
            <a:spLocks/>
          </p:cNvSpPr>
          <p:nvPr/>
        </p:nvSpPr>
        <p:spPr>
          <a:xfrm>
            <a:off x="195220" y="6356350"/>
            <a:ext cx="11125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533400" marR="0" lvl="1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016000" marR="0" lvl="2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485900" marR="0" lvl="3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943100" marR="0" lvl="4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fi-FI" sz="1000"/>
              <a:t>Lähde: Tilastokeskus, </a:t>
            </a:r>
            <a:r>
              <a:rPr lang="fi-FI" sz="1000" err="1"/>
              <a:t>statfin</a:t>
            </a:r>
            <a:r>
              <a:rPr lang="fi-FI" sz="1000"/>
              <a:t>: syntyneet</a:t>
            </a:r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4105A578-E22B-A57A-1C42-6898DD40D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4392632" cy="4351338"/>
          </a:xfrm>
        </p:spPr>
        <p:txBody>
          <a:bodyPr>
            <a:noAutofit/>
          </a:bodyPr>
          <a:lstStyle/>
          <a:p>
            <a:pPr marL="359410" indent="-287655">
              <a:buSzPct val="125000"/>
              <a:buFont typeface="Wingdings" panose="05000000000000000000" pitchFamily="2" charset="2"/>
              <a:buChar char="§"/>
            </a:pPr>
            <a:r>
              <a:rPr lang="fi-FI" sz="1100" b="1">
                <a:sym typeface="Wingdings" panose="05000000000000000000" pitchFamily="2" charset="2"/>
              </a:rPr>
              <a:t>Suomen syntyvyys laski poikkeuksellisen voimakkaasti vuosien 2010—2024 aikana. </a:t>
            </a:r>
            <a:r>
              <a:rPr lang="fi-FI" sz="1100">
                <a:sym typeface="Wingdings" panose="05000000000000000000" pitchFamily="2" charset="2"/>
              </a:rPr>
              <a:t>2010-luvun alussa Suomessa syntyi noin 60 000 lasta vuosittain, vuosien 2023-2024 enää noin 45 000 lasta vuosittain.</a:t>
            </a:r>
            <a:endParaRPr lang="fi-FI" sz="1100" b="1"/>
          </a:p>
          <a:p>
            <a:pPr lvl="1">
              <a:buSzPct val="125000"/>
              <a:buFont typeface="Wingdings" panose="05000000000000000000" pitchFamily="2" charset="2"/>
              <a:buChar char="à"/>
            </a:pPr>
            <a:r>
              <a:rPr lang="fi-FI" sz="1100" b="1">
                <a:sym typeface="Wingdings" panose="05000000000000000000" pitchFamily="2" charset="2"/>
              </a:rPr>
              <a:t>Syntyneiden määrä laski vuosien 2010—2024 aikaan käytännössä kaikissa kunnissa,</a:t>
            </a:r>
            <a:r>
              <a:rPr lang="fi-FI" sz="1100">
                <a:sym typeface="Wingdings" panose="05000000000000000000" pitchFamily="2" charset="2"/>
              </a:rPr>
              <a:t> myös niissä, joissa muu väestönkehitys oli vahvaa. </a:t>
            </a:r>
            <a:endParaRPr lang="fi-FI" sz="1100"/>
          </a:p>
          <a:p>
            <a:pPr lvl="1">
              <a:buSzPct val="125000"/>
              <a:buFont typeface="Wingdings" panose="05000000000000000000" pitchFamily="2" charset="2"/>
              <a:buChar char="à"/>
            </a:pPr>
            <a:r>
              <a:rPr lang="fi-FI" sz="1100" b="1">
                <a:sym typeface="Wingdings" panose="05000000000000000000" pitchFamily="2" charset="2"/>
              </a:rPr>
              <a:t>Syntyvyyden lasku perustuu yksilötason syntyvyyden laskuun: </a:t>
            </a:r>
            <a:r>
              <a:rPr lang="fi-FI" sz="1100">
                <a:sym typeface="Wingdings" panose="05000000000000000000" pitchFamily="2" charset="2"/>
              </a:rPr>
              <a:t>keskimääräiselle naiselle syntyy aiempaa vähemmän lapsia.</a:t>
            </a:r>
            <a:endParaRPr lang="fi-FI" sz="1100" b="1"/>
          </a:p>
          <a:p>
            <a:pPr marL="359410" indent="-287655">
              <a:buSzPct val="125000"/>
              <a:buFont typeface="Wingdings" panose="05000000000000000000" pitchFamily="2" charset="2"/>
              <a:buChar char="§"/>
            </a:pPr>
            <a:r>
              <a:rPr lang="fi-FI" sz="1100" b="1">
                <a:sym typeface="Wingdings" panose="05000000000000000000" pitchFamily="2" charset="2"/>
              </a:rPr>
              <a:t>Supistumisen voimakkuudessa on kuitenkin eroja</a:t>
            </a:r>
            <a:r>
              <a:rPr lang="fi-FI" sz="1100">
                <a:sym typeface="Wingdings" panose="05000000000000000000" pitchFamily="2" charset="2"/>
              </a:rPr>
              <a:t>. Esimerkiksi pääkaupunkiseudulla syntyneiden määrä laski vain hieman: vaikka syntyvyys laski, voimakkaasti kasvava väestöpohja korvasi syntyvyyden laskusta suurimman osan. Kehitys oli haastavinta kunnissa, joissa sekä syntyvyys romahti että hedelmällisessä iässä olevien määrä laski voimakkaasti.</a:t>
            </a:r>
            <a:endParaRPr lang="fi-FI" sz="1100"/>
          </a:p>
          <a:p>
            <a:pPr marL="359410" indent="-287655">
              <a:buSzPct val="125000"/>
              <a:buFont typeface="Wingdings" panose="05000000000000000000" pitchFamily="2" charset="2"/>
              <a:buChar char="§"/>
            </a:pPr>
            <a:r>
              <a:rPr lang="fi-FI" sz="1100" b="1">
                <a:sym typeface="Wingdings" panose="05000000000000000000" pitchFamily="2" charset="2"/>
              </a:rPr>
              <a:t>Syntyvyyden laskun seurauksena lasten määrä väheni laaja-alaisesti. </a:t>
            </a:r>
            <a:r>
              <a:rPr lang="fi-FI" sz="1100">
                <a:sym typeface="Wingdings" panose="05000000000000000000" pitchFamily="2" charset="2"/>
              </a:rPr>
              <a:t>Huomionarvoisesti tämä supistuminen jatkuu myös tulevaisuudessa, vaikka syntyvyyden lasku päättyisi, sillä 10</a:t>
            </a:r>
            <a:r>
              <a:rPr lang="fi-FI" sz="1400">
                <a:sym typeface="Wingdings" panose="05000000000000000000" pitchFamily="2" charset="2"/>
              </a:rPr>
              <a:t>–</a:t>
            </a:r>
            <a:r>
              <a:rPr lang="fi-FI" sz="1100">
                <a:sym typeface="Wingdings" panose="05000000000000000000" pitchFamily="2" charset="2"/>
              </a:rPr>
              <a:t>15 -vuotiaiden ikäkohortit ovat vielä ”kooltaan” suuria. </a:t>
            </a:r>
            <a:endParaRPr lang="fi-FI" sz="1100" b="1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6B399372-BF96-5298-3ED1-E0E26FE0B4CC}"/>
              </a:ext>
            </a:extLst>
          </p:cNvPr>
          <p:cNvSpPr txBox="1"/>
          <p:nvPr/>
        </p:nvSpPr>
        <p:spPr>
          <a:xfrm>
            <a:off x="5098594" y="6200506"/>
            <a:ext cx="439263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Syntyneiden muutos</a:t>
            </a:r>
            <a:br>
              <a:rPr kumimoji="0" lang="fi-FI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</a:br>
            <a:r>
              <a:rPr kumimoji="0" lang="fi-FI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2010-luvun alku — 2020-luvun alku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33C1E931-9E94-5843-DE70-CC2BD3ED7976}"/>
              </a:ext>
            </a:extLst>
          </p:cNvPr>
          <p:cNvSpPr txBox="1"/>
          <p:nvPr/>
        </p:nvSpPr>
        <p:spPr>
          <a:xfrm>
            <a:off x="8927154" y="6197071"/>
            <a:ext cx="325722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Alle 15-vuotiaiden väestönmuutos 2010—2023, 5x5km ruuduissa</a:t>
            </a:r>
          </a:p>
        </p:txBody>
      </p:sp>
    </p:spTree>
    <p:extLst>
      <p:ext uri="{BB962C8B-B14F-4D97-AF65-F5344CB8AC3E}">
        <p14:creationId xmlns:p14="http://schemas.microsoft.com/office/powerpoint/2010/main" val="2025625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3E6A9-FEDB-9181-130C-32B2C01E8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B76A212-171C-F8F9-25B7-8D70DDAF7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62700" cy="1325563"/>
          </a:xfrm>
        </p:spPr>
        <p:txBody>
          <a:bodyPr>
            <a:normAutofit fontScale="90000"/>
          </a:bodyPr>
          <a:lstStyle/>
          <a:p>
            <a:r>
              <a:rPr lang="fi-FI"/>
              <a:t>Syntyvyyteen perustuvan kasvun päättyminen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5E92F89-EFE9-53F4-E51D-D5F6C44B9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41537"/>
            <a:ext cx="5796280" cy="435133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b="1"/>
              <a:t>2010-luvun puolivälissä kuolleiden määrä ylitti syntyneiden määrän. </a:t>
            </a:r>
            <a:r>
              <a:rPr lang="fi-FI" sz="1400"/>
              <a:t>2020-luvulla kuolleita on ollut vuodessa noin 12 000—15 000 syntyneitä enemmän.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/>
              <a:t>Kehitystä selittää osin väestön ikääntyminen, mutta myös syntyvyyden nopea lasku.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b="1"/>
              <a:t>Syntyvien enemmyyteen perustuvan kasvun päättymisen myötä kaiken kasvun täytyy tulla muuttoliikkeen muodossa. </a:t>
            </a:r>
            <a:r>
              <a:rPr lang="fi-FI" sz="1400"/>
              <a:t>Kuolleisuuden enemmyydestä johtuva väestön väheneminen haastaakin etenkin muuttotappiopaikkakuntia.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b="1"/>
              <a:t>Vain 33 kunnassa (n. 10 % kunnista) syntyi vuosien 2023</a:t>
            </a:r>
            <a:r>
              <a:rPr lang="fi-FI" sz="1400"/>
              <a:t>—</a:t>
            </a:r>
            <a:r>
              <a:rPr lang="fi-FI" sz="1400" b="1"/>
              <a:t>2024 aikana kuolleita enemmän henkilöitä.</a:t>
            </a:r>
            <a:br>
              <a:rPr lang="fi-FI" sz="1400" b="1"/>
            </a:br>
            <a:r>
              <a:rPr lang="fi-FI" sz="1400"/>
              <a:t>Nämä kunnat ovat lähinnä suuria kaupunkeja, näiden kehyskuntia sekä yksittäisiä korkean syntyvyyden kuntia Pohjanmaalla ja Pohjois-Pohjanmaalla. </a:t>
            </a:r>
            <a:endParaRPr lang="fi-FI" sz="1400" b="1"/>
          </a:p>
        </p:txBody>
      </p:sp>
      <p:pic>
        <p:nvPicPr>
          <p:cNvPr id="6" name="Kuva 5" descr="Kuva, joka sisältää kohteen teksti, kartta&#10;&#10;Tekoälyllä luotu sisältö voi olla virheellistä.">
            <a:extLst>
              <a:ext uri="{FF2B5EF4-FFF2-40B4-BE49-F238E27FC236}">
                <a16:creationId xmlns:a16="http://schemas.microsoft.com/office/drawing/2014/main" id="{181B3D6A-6F08-6099-CF96-496521760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316" y="0"/>
            <a:ext cx="4849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73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71E0F-5EF6-5FCD-BB54-1E6C5C778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68C87F03-BAD5-DAD2-B3ED-06EFA060C102}"/>
              </a:ext>
            </a:extLst>
          </p:cNvPr>
          <p:cNvSpPr txBox="1">
            <a:spLocks/>
          </p:cNvSpPr>
          <p:nvPr/>
        </p:nvSpPr>
        <p:spPr>
          <a:xfrm>
            <a:off x="837649" y="63824"/>
            <a:ext cx="10922445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<a:prstTxWarp prst="textNoShape">
              <a:avLst/>
            </a:prstTxWarp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Bold"/>
              <a:buNone/>
              <a:defRPr sz="4400" b="0" i="0" u="none" strike="noStrike" cap="none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ExtraBold"/>
              <a:buNone/>
              <a:tabLst/>
              <a:defRPr/>
            </a:pPr>
            <a:r>
              <a:rPr kumimoji="0" lang="fi-FI" sz="3100" b="0" i="0" u="none" strike="noStrike" kern="0" cap="none" spc="0" normalizeH="0" baseline="0" noProof="0">
                <a:ln>
                  <a:noFill/>
                </a:ln>
                <a:solidFill>
                  <a:srgbClr val="EA564F"/>
                </a:solidFill>
                <a:effectLst/>
                <a:uLnTx/>
                <a:uFillTx/>
                <a:latin typeface="Montserrat ExtraBold"/>
                <a:sym typeface="Montserrat ExtraBold"/>
              </a:rPr>
              <a:t>Nettomaahanmuuton määrä koko maassa</a:t>
            </a:r>
          </a:p>
        </p:txBody>
      </p:sp>
      <p:sp>
        <p:nvSpPr>
          <p:cNvPr id="12" name="Tekstiruutu 9">
            <a:extLst>
              <a:ext uri="{FF2B5EF4-FFF2-40B4-BE49-F238E27FC236}">
                <a16:creationId xmlns:a16="http://schemas.microsoft.com/office/drawing/2014/main" id="{8EC85123-9229-4370-947A-A5F9830AAA0E}"/>
              </a:ext>
            </a:extLst>
          </p:cNvPr>
          <p:cNvSpPr txBox="1"/>
          <p:nvPr/>
        </p:nvSpPr>
        <p:spPr>
          <a:xfrm>
            <a:off x="177902" y="6557356"/>
            <a:ext cx="42013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  <a:sym typeface="Arial"/>
              </a:rPr>
              <a:t>Lähde: Tilastokeskus, </a:t>
            </a:r>
            <a:r>
              <a:rPr kumimoji="0" lang="fi-FI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  <a:sym typeface="Arial"/>
              </a:rPr>
              <a:t>StatFin</a:t>
            </a: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  <a:sym typeface="Arial"/>
              </a:rPr>
              <a:t>; muuttoliike </a:t>
            </a:r>
          </a:p>
        </p:txBody>
      </p:sp>
      <p:sp>
        <p:nvSpPr>
          <p:cNvPr id="4" name="Tekstiruutu 6">
            <a:extLst>
              <a:ext uri="{FF2B5EF4-FFF2-40B4-BE49-F238E27FC236}">
                <a16:creationId xmlns:a16="http://schemas.microsoft.com/office/drawing/2014/main" id="{108C9891-ABB6-FD06-59F7-BD4B87EBD633}"/>
              </a:ext>
            </a:extLst>
          </p:cNvPr>
          <p:cNvSpPr txBox="1"/>
          <p:nvPr/>
        </p:nvSpPr>
        <p:spPr>
          <a:xfrm>
            <a:off x="7293600" y="1837062"/>
            <a:ext cx="4720498" cy="2934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  <a:sym typeface="Arial"/>
              </a:rPr>
              <a:t>Suomi on saanut kansainvälisestä muutto-liikkeestä </a:t>
            </a: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  <a:sym typeface="Arial"/>
              </a:rPr>
              <a:t>muuttovoittoa jokaisena vuotena </a:t>
            </a: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  <a:sym typeface="Arial"/>
              </a:rPr>
              <a:t>vuosien 1990—2024* välisenä aikana.</a:t>
            </a:r>
          </a:p>
          <a:p>
            <a:pPr marL="285750" lvl="0" indent="-28575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fi-FI" sz="1400">
                <a:solidFill>
                  <a:srgbClr val="000000"/>
                </a:solidFill>
                <a:latin typeface="Montserrat" panose="00000500000000000000" pitchFamily="2" charset="0"/>
                <a:cs typeface="Arial"/>
                <a:sym typeface="Arial"/>
              </a:rPr>
              <a:t>Suomi on saanut yhteensä </a:t>
            </a:r>
            <a:r>
              <a:rPr lang="fi-FI" sz="1400" b="1">
                <a:solidFill>
                  <a:srgbClr val="000000"/>
                </a:solidFill>
                <a:latin typeface="Montserrat" panose="00000500000000000000" pitchFamily="2" charset="0"/>
                <a:cs typeface="Arial"/>
                <a:sym typeface="Arial"/>
              </a:rPr>
              <a:t>333 649 </a:t>
            </a:r>
            <a:r>
              <a:rPr lang="fi-FI" sz="1400">
                <a:solidFill>
                  <a:srgbClr val="000000"/>
                </a:solidFill>
                <a:latin typeface="Montserrat" panose="00000500000000000000" pitchFamily="2" charset="0"/>
                <a:cs typeface="Arial"/>
                <a:sym typeface="Arial"/>
              </a:rPr>
              <a:t>henkilöä muuttovoittoa ulkomailta vuosina 2010—2024 eli </a:t>
            </a:r>
            <a:r>
              <a:rPr lang="fi-FI" sz="1400" b="1">
                <a:solidFill>
                  <a:srgbClr val="000000"/>
                </a:solidFill>
                <a:latin typeface="Montserrat" panose="00000500000000000000" pitchFamily="2" charset="0"/>
                <a:cs typeface="Arial"/>
                <a:sym typeface="Arial"/>
              </a:rPr>
              <a:t>keskimäärin 22 243 henkilöä vuodessa.</a:t>
            </a:r>
            <a:endParaRPr lang="fi-FI" sz="1400">
              <a:solidFill>
                <a:srgbClr val="000000"/>
              </a:solidFill>
              <a:latin typeface="Montserrat" panose="00000500000000000000" pitchFamily="2" charset="0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  <a:sym typeface="Arial"/>
              </a:rPr>
              <a:t>Suomen nettomaahanmuutto oli vuonna 2023 suurempaa kuin kertaakaan tilasto-historiassa (1945 alkaen). Vuoden 2024 aikana nettomaahanmuutto oli erittäin korkeaa, mutta hieman alhaisempaa kuin vuonna 2023.</a:t>
            </a:r>
          </a:p>
        </p:txBody>
      </p:sp>
      <p:sp>
        <p:nvSpPr>
          <p:cNvPr id="2" name="Tekstin paikkamerkki 3">
            <a:extLst>
              <a:ext uri="{FF2B5EF4-FFF2-40B4-BE49-F238E27FC236}">
                <a16:creationId xmlns:a16="http://schemas.microsoft.com/office/drawing/2014/main" id="{3F1C6CBE-75E7-3100-124A-4F3AE95FEEE4}"/>
              </a:ext>
            </a:extLst>
          </p:cNvPr>
          <p:cNvSpPr txBox="1">
            <a:spLocks/>
          </p:cNvSpPr>
          <p:nvPr/>
        </p:nvSpPr>
        <p:spPr>
          <a:xfrm>
            <a:off x="7678809" y="6471878"/>
            <a:ext cx="111915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533400" marR="0" lvl="1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016000" marR="0" lvl="2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485900" marR="0" lvl="3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943100" marR="0" lvl="4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fi-FI" sz="1000" kern="0">
                <a:solidFill>
                  <a:srgbClr val="000000"/>
                </a:solidFill>
              </a:rPr>
              <a:t>*Ennakkotieto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18A7533B-D6ED-D464-5A8E-69FFD6ADFC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0542191"/>
              </p:ext>
            </p:extLst>
          </p:nvPr>
        </p:nvGraphicFramePr>
        <p:xfrm>
          <a:off x="288000" y="1504800"/>
          <a:ext cx="7005600" cy="478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16317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E8FC4-C147-AEB5-411B-3A2A3C69D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85221FDC-451F-5E1F-A336-1D1622B9B80E}"/>
              </a:ext>
            </a:extLst>
          </p:cNvPr>
          <p:cNvSpPr txBox="1">
            <a:spLocks/>
          </p:cNvSpPr>
          <p:nvPr/>
        </p:nvSpPr>
        <p:spPr>
          <a:xfrm>
            <a:off x="837649" y="63824"/>
            <a:ext cx="10922445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<a:prstTxWarp prst="textNoShape">
              <a:avLst/>
            </a:prstTxWarp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Bold"/>
              <a:buNone/>
              <a:defRPr sz="4400" b="0" i="0" u="none" strike="noStrike" cap="none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buClr>
                <a:srgbClr val="000000"/>
              </a:buClr>
              <a:defRPr/>
            </a:pPr>
            <a:r>
              <a:rPr lang="fi-FI" sz="3200" kern="0">
                <a:solidFill>
                  <a:srgbClr val="EA564F"/>
                </a:solidFill>
              </a:rPr>
              <a:t>Maahanmuutto lähtöalueen mukaan</a:t>
            </a:r>
            <a:endParaRPr lang="fi-FI" sz="3200" b="1" kern="0">
              <a:solidFill>
                <a:srgbClr val="EA564F"/>
              </a:solidFill>
            </a:endParaRPr>
          </a:p>
        </p:txBody>
      </p:sp>
      <p:sp>
        <p:nvSpPr>
          <p:cNvPr id="12" name="Tekstiruutu 9">
            <a:extLst>
              <a:ext uri="{FF2B5EF4-FFF2-40B4-BE49-F238E27FC236}">
                <a16:creationId xmlns:a16="http://schemas.microsoft.com/office/drawing/2014/main" id="{6CBADC83-175C-4689-3B20-D905785649A3}"/>
              </a:ext>
            </a:extLst>
          </p:cNvPr>
          <p:cNvSpPr txBox="1"/>
          <p:nvPr/>
        </p:nvSpPr>
        <p:spPr>
          <a:xfrm>
            <a:off x="177902" y="6557356"/>
            <a:ext cx="42013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  <a:sym typeface="Arial"/>
              </a:rPr>
              <a:t>Lähde: Tilastokeskus, </a:t>
            </a:r>
            <a:r>
              <a:rPr kumimoji="0" lang="fi-FI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  <a:sym typeface="Arial"/>
              </a:rPr>
              <a:t>StatFin</a:t>
            </a: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  <a:sym typeface="Arial"/>
              </a:rPr>
              <a:t>; muuttoliike </a:t>
            </a:r>
          </a:p>
        </p:txBody>
      </p:sp>
      <p:sp>
        <p:nvSpPr>
          <p:cNvPr id="4" name="Tekstiruutu 6">
            <a:extLst>
              <a:ext uri="{FF2B5EF4-FFF2-40B4-BE49-F238E27FC236}">
                <a16:creationId xmlns:a16="http://schemas.microsoft.com/office/drawing/2014/main" id="{411734B2-1F84-ABFA-CC58-62A21F4F0113}"/>
              </a:ext>
            </a:extLst>
          </p:cNvPr>
          <p:cNvSpPr txBox="1"/>
          <p:nvPr/>
        </p:nvSpPr>
        <p:spPr>
          <a:xfrm>
            <a:off x="7293601" y="1389387"/>
            <a:ext cx="4720498" cy="358046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fi-FI" sz="1400" b="1">
                <a:solidFill>
                  <a:srgbClr val="000000"/>
                </a:solidFill>
                <a:latin typeface="Montserrat" panose="00000500000000000000" pitchFamily="2" charset="0"/>
                <a:cs typeface="Arial"/>
                <a:sym typeface="Arial"/>
              </a:rPr>
              <a:t>Suomen nettomaahanmuutosta noin 82 prosenttia tuli Pohjoismaiden ja EU-maiden ulkopuolelta ja noin 18 prosenttia EU-maista tai Pohjoismaista.</a:t>
            </a:r>
            <a:endParaRPr lang="fi-FI" sz="1400">
              <a:solidFill>
                <a:srgbClr val="000000"/>
              </a:solidFill>
              <a:latin typeface="Montserrat" panose="00000500000000000000" pitchFamily="2" charset="0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Vuoden 2023 ja 2024 maahanmuuton ja </a:t>
            </a: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nettomaahanmuuton kasvuun on vaikuttanut ukrainalaisten kotikuntavalinnat keväästä 2023 alkaen sekä työ- ja </a:t>
            </a:r>
            <a:r>
              <a:rPr lang="fi-FI" sz="1400" b="1">
                <a:solidFill>
                  <a:srgbClr val="000000"/>
                </a:solidFill>
                <a:latin typeface="Montserrat"/>
                <a:cs typeface="Arial"/>
                <a:sym typeface="Arial"/>
              </a:rPr>
              <a:t>koulutusperäisen</a:t>
            </a: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 maahanmuuton lisääntyminen erityisesti Intian </a:t>
            </a:r>
            <a:r>
              <a:rPr lang="fi-FI" sz="1400" b="1">
                <a:solidFill>
                  <a:srgbClr val="000000"/>
                </a:solidFill>
                <a:latin typeface="Montserrat"/>
                <a:cs typeface="Arial"/>
                <a:sym typeface="Arial"/>
              </a:rPr>
              <a:t>niemimaalta</a:t>
            </a: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 sekä Itä- ja Kaakkois-Aasiasta</a:t>
            </a: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. </a:t>
            </a:r>
            <a:endParaRPr lang="fi-FI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1400">
                <a:solidFill>
                  <a:srgbClr val="000000"/>
                </a:solidFill>
                <a:latin typeface="Montserrat" panose="00000500000000000000" pitchFamily="2" charset="0"/>
                <a:cs typeface="Arial"/>
                <a:sym typeface="Arial"/>
              </a:rPr>
              <a:t>Esimerkiksi korkeakoulujen ulkomaalaisten tutkinto-opiskelijoiden ja uusien opiskelijoiden määrä yli kaksinkertaistui vuosien 2010—2023 aikana.</a:t>
            </a:r>
          </a:p>
        </p:txBody>
      </p:sp>
      <p:graphicFrame>
        <p:nvGraphicFramePr>
          <p:cNvPr id="5" name="Kaavio 6">
            <a:extLst>
              <a:ext uri="{FF2B5EF4-FFF2-40B4-BE49-F238E27FC236}">
                <a16:creationId xmlns:a16="http://schemas.microsoft.com/office/drawing/2014/main" id="{1408CE43-62A7-EC05-BE26-F820B0CE2A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8593361"/>
              </p:ext>
            </p:extLst>
          </p:nvPr>
        </p:nvGraphicFramePr>
        <p:xfrm>
          <a:off x="288000" y="1572583"/>
          <a:ext cx="7005600" cy="478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27281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C7C2D-7FDE-E8E1-DFFB-FA1CA5572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99F6012-AF0B-2B3B-AEAB-53494C22684D}"/>
              </a:ext>
            </a:extLst>
          </p:cNvPr>
          <p:cNvSpPr txBox="1">
            <a:spLocks/>
          </p:cNvSpPr>
          <p:nvPr/>
        </p:nvSpPr>
        <p:spPr>
          <a:xfrm>
            <a:off x="0" y="191729"/>
            <a:ext cx="12089331" cy="100870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<a:prstTxWarp prst="textNoShape">
              <a:avLst/>
            </a:prstTxWarp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ExtraBold"/>
              <a:buNone/>
              <a:defRPr sz="4400" b="0" i="0" u="none" strike="noStrike" cap="none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ExtraBold"/>
              <a:buNone/>
              <a:tabLst/>
              <a:defRPr/>
            </a:pPr>
            <a:r>
              <a:rPr kumimoji="0" lang="fi-FI" sz="3100" b="0" i="0" u="none" strike="noStrike" kern="0" cap="none" spc="0" normalizeH="0" baseline="0" noProof="0">
                <a:ln>
                  <a:noFill/>
                </a:ln>
                <a:solidFill>
                  <a:srgbClr val="EA564F"/>
                </a:solidFill>
                <a:effectLst/>
                <a:uLnTx/>
                <a:uFillTx/>
                <a:latin typeface="Montserrat ExtraBold"/>
                <a:sym typeface="Montserrat ExtraBold"/>
              </a:rPr>
              <a:t>Nettomaahanmuutto alueittain ja vieraskielisten jatkomuutot Suomessa</a:t>
            </a:r>
          </a:p>
        </p:txBody>
      </p:sp>
      <p:sp>
        <p:nvSpPr>
          <p:cNvPr id="12" name="Tekstiruutu 6">
            <a:extLst>
              <a:ext uri="{FF2B5EF4-FFF2-40B4-BE49-F238E27FC236}">
                <a16:creationId xmlns:a16="http://schemas.microsoft.com/office/drawing/2014/main" id="{2C3192C7-0BF5-6F61-95F8-BF372B8FCACA}"/>
              </a:ext>
            </a:extLst>
          </p:cNvPr>
          <p:cNvSpPr txBox="1"/>
          <p:nvPr/>
        </p:nvSpPr>
        <p:spPr>
          <a:xfrm>
            <a:off x="7427585" y="1770962"/>
            <a:ext cx="4528800" cy="46628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Vasemmanpuoleisessa kartassa kuvataan nettomaahanmuuton määrää maakunnittain</a:t>
            </a:r>
            <a:b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</a:b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vuosina </a:t>
            </a:r>
            <a:r>
              <a:rPr lang="fi-FI" sz="1600">
                <a:solidFill>
                  <a:srgbClr val="000000"/>
                </a:solidFill>
                <a:latin typeface="Montserrat"/>
                <a:cs typeface="Arial"/>
                <a:sym typeface="Arial"/>
              </a:rPr>
              <a:t>2010—2024</a:t>
            </a:r>
            <a:r>
              <a:rPr kumimoji="0" lang="fi-FI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Nettomaahanmuutto oli positiivinen kaikissa maakunnissa ajanjakson aikana.</a:t>
            </a:r>
            <a:endParaRPr lang="fi-FI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cs typeface="Arial"/>
            </a:endParaRP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fi-FI" sz="1600" kern="0">
                <a:solidFill>
                  <a:srgbClr val="000000"/>
                </a:solidFill>
                <a:latin typeface="Montserrat"/>
                <a:cs typeface="Arial"/>
                <a:sym typeface="Arial"/>
              </a:rPr>
              <a:t>Oikeanpuoleisessa </a:t>
            </a:r>
            <a:r>
              <a:rPr kumimoji="0" lang="fi-FI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kartassa kuvataan vieraskielisten jatkomuuttoja maakunnittain Suomessa vuosina </a:t>
            </a:r>
            <a:r>
              <a:rPr lang="fi-FI" sz="1600" kern="0">
                <a:solidFill>
                  <a:srgbClr val="000000"/>
                </a:solidFill>
                <a:latin typeface="Montserrat"/>
                <a:cs typeface="Arial"/>
                <a:sym typeface="Arial"/>
              </a:rPr>
              <a:t>2010—2024</a:t>
            </a:r>
            <a:r>
              <a:rPr kumimoji="0" lang="fi-FI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.</a:t>
            </a:r>
            <a:r>
              <a:rPr lang="fi-FI" sz="1600" kern="0">
                <a:solidFill>
                  <a:srgbClr val="000000"/>
                </a:solidFill>
                <a:latin typeface="Montserrat"/>
                <a:cs typeface="Arial"/>
                <a:sym typeface="Arial"/>
              </a:rPr>
              <a:t> Jatkomuutto tarkoittaa Suomessa asuvien vieraskielisten muuttoa uuteen kuntaan Suomen sisällä.</a:t>
            </a:r>
            <a:endParaRPr lang="fi-FI" sz="1600" kern="0">
              <a:solidFill>
                <a:srgbClr val="000000"/>
              </a:solidFill>
              <a:latin typeface="Montserrat" panose="00000500000000000000" pitchFamily="2" charset="0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Muuttovoittoa vieraskielisten jatko-muutoista saivat vain Uusimaa ja Varsinais-Suomi.</a:t>
            </a:r>
            <a:r>
              <a:rPr kumimoji="0" lang="fi-FI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 </a:t>
            </a:r>
            <a:endParaRPr lang="fi-FI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cs typeface="Arial"/>
            </a:endParaRPr>
          </a:p>
        </p:txBody>
      </p:sp>
      <p:sp>
        <p:nvSpPr>
          <p:cNvPr id="6" name="Tekstiruutu 9">
            <a:extLst>
              <a:ext uri="{FF2B5EF4-FFF2-40B4-BE49-F238E27FC236}">
                <a16:creationId xmlns:a16="http://schemas.microsoft.com/office/drawing/2014/main" id="{FC74279B-3B09-96B6-6B92-15C8EC9C19D3}"/>
              </a:ext>
            </a:extLst>
          </p:cNvPr>
          <p:cNvSpPr txBox="1"/>
          <p:nvPr/>
        </p:nvSpPr>
        <p:spPr>
          <a:xfrm>
            <a:off x="239946" y="6527771"/>
            <a:ext cx="42013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  <a:sym typeface="Arial"/>
              </a:rPr>
              <a:t>Lähde: Tilastokeskus, StatFin; muuttoliike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D4956F-7A91-0EAE-47A1-59626BCFE1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41541" y="1366887"/>
            <a:ext cx="3206161" cy="50663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7152BD-E20C-376D-CC8C-0925487645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79054" y="1366887"/>
            <a:ext cx="3207605" cy="506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36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B734F3-0A17-0D5B-539E-E76D2A9D6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B00AF57-9FEB-E008-E2D4-B733A77BB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1597318"/>
            <a:ext cx="11360700" cy="3663364"/>
          </a:xfrm>
        </p:spPr>
        <p:txBody>
          <a:bodyPr anchor="ctr" anchorCtr="0"/>
          <a:lstStyle/>
          <a:p>
            <a:r>
              <a:rPr lang="fi-FI">
                <a:solidFill>
                  <a:schemeClr val="bg2"/>
                </a:solidFill>
              </a:rPr>
              <a:t>2. Väestöennusteen tuloksia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4E7AE55-1421-BCE2-6841-7F74F263AF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8131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5">
            <a:extLst>
              <a:ext uri="{FF2B5EF4-FFF2-40B4-BE49-F238E27FC236}">
                <a16:creationId xmlns:a16="http://schemas.microsoft.com/office/drawing/2014/main" id="{9F0E8CE7-4477-8D10-9577-024B0A9B0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sz="4000"/>
              <a:t>Miten ennuste on </a:t>
            </a:r>
            <a:br>
              <a:rPr lang="fi-FI" sz="4000"/>
            </a:br>
            <a:r>
              <a:rPr lang="fi-FI" sz="4000"/>
              <a:t>toteutettu?</a:t>
            </a:r>
            <a:endParaRPr lang="en-US" sz="400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F48E61D-794A-6A2B-0DF5-1C19D9C40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470003" cy="4351338"/>
          </a:xfrm>
        </p:spPr>
        <p:txBody>
          <a:bodyPr>
            <a:normAutofit fontScale="92500"/>
          </a:bodyPr>
          <a:lstStyle/>
          <a:p>
            <a:pPr marL="285750" indent="-285750"/>
            <a:r>
              <a:rPr lang="fi-FI" sz="1700" b="1">
                <a:solidFill>
                  <a:srgbClr val="000000"/>
                </a:solidFill>
                <a:latin typeface="+mn-lt"/>
              </a:rPr>
              <a:t>Ennusteessa mallinnetaan erikseen jokaisen kunnan väestönkehitystä sukupuolittain, ikäryhmittäin ja kieliryhmittäin.	          </a:t>
            </a:r>
            <a:r>
              <a:rPr lang="fi-FI" sz="1700">
                <a:solidFill>
                  <a:srgbClr val="000000"/>
                </a:solidFill>
                <a:latin typeface="+mn-lt"/>
                <a:sym typeface="Wingdings" pitchFamily="2" charset="2"/>
              </a:rPr>
              <a:t>  Ennusteessa väestö ikääntyy luonnollisesti: ennuste mallintaa alueittain väestön kuolleisuutta, syntyvyyttä ja muuttoliikettä. </a:t>
            </a:r>
          </a:p>
          <a:p>
            <a:pPr marL="285750" indent="-285750"/>
            <a:r>
              <a:rPr lang="fi-FI" sz="1700" b="1">
                <a:solidFill>
                  <a:srgbClr val="000000"/>
                </a:solidFill>
                <a:sym typeface="Wingdings" pitchFamily="2" charset="2"/>
              </a:rPr>
              <a:t>Ennusteessa on neljä skenaarioita.</a:t>
            </a:r>
            <a:r>
              <a:rPr lang="fi-FI" sz="1700">
                <a:solidFill>
                  <a:srgbClr val="000000"/>
                </a:solidFill>
                <a:sym typeface="Wingdings" pitchFamily="2" charset="2"/>
              </a:rPr>
              <a:t> Skenaarioissa on eroja (vain) maan sisäisen muuttoliikkeen ja maahanmuuton laskennassa.     </a:t>
            </a:r>
            <a:r>
              <a:rPr lang="fi-FI" sz="1700" b="1">
                <a:solidFill>
                  <a:srgbClr val="000000"/>
                </a:solidFill>
                <a:sym typeface="Wingdings" pitchFamily="2" charset="2"/>
              </a:rPr>
              <a:t>Skenaarioiden tarkoituksena on monipuolistaa kuvaa tulevasta kehityksestä </a:t>
            </a:r>
            <a:endParaRPr lang="fi-FI" sz="1700" b="1">
              <a:solidFill>
                <a:srgbClr val="000000"/>
              </a:solidFill>
            </a:endParaRPr>
          </a:p>
          <a:p>
            <a:pPr marL="285750" indent="-285750"/>
            <a:r>
              <a:rPr lang="fi-FI" sz="1700" b="1">
                <a:solidFill>
                  <a:srgbClr val="000000"/>
                </a:solidFill>
                <a:latin typeface="+mn-lt"/>
                <a:sym typeface="Wingdings" pitchFamily="2" charset="2"/>
              </a:rPr>
              <a:t>Vuoden 2025 ennuste ulottuu vuoteen 2050.</a:t>
            </a:r>
            <a:endParaRPr lang="fi-FI" sz="1700" b="1">
              <a:solidFill>
                <a:srgbClr val="000000"/>
              </a:solidFill>
              <a:latin typeface="+mj-lt"/>
            </a:endParaRPr>
          </a:p>
        </p:txBody>
      </p:sp>
      <p:graphicFrame>
        <p:nvGraphicFramePr>
          <p:cNvPr id="17" name="Taulukko 16">
            <a:extLst>
              <a:ext uri="{FF2B5EF4-FFF2-40B4-BE49-F238E27FC236}">
                <a16:creationId xmlns:a16="http://schemas.microsoft.com/office/drawing/2014/main" id="{12946CA4-5C24-E4E9-63E9-E19B9AA747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3420676"/>
              </p:ext>
            </p:extLst>
          </p:nvPr>
        </p:nvGraphicFramePr>
        <p:xfrm>
          <a:off x="6528122" y="337225"/>
          <a:ext cx="5359078" cy="6128267"/>
        </p:xfrm>
        <a:graphic>
          <a:graphicData uri="http://schemas.openxmlformats.org/drawingml/2006/table">
            <a:tbl>
              <a:tblPr firstRow="1" firstCol="1"/>
              <a:tblGrid>
                <a:gridCol w="1818709">
                  <a:extLst>
                    <a:ext uri="{9D8B030D-6E8A-4147-A177-3AD203B41FA5}">
                      <a16:colId xmlns:a16="http://schemas.microsoft.com/office/drawing/2014/main" val="1496065467"/>
                    </a:ext>
                  </a:extLst>
                </a:gridCol>
                <a:gridCol w="1908339">
                  <a:extLst>
                    <a:ext uri="{9D8B030D-6E8A-4147-A177-3AD203B41FA5}">
                      <a16:colId xmlns:a16="http://schemas.microsoft.com/office/drawing/2014/main" val="2493284407"/>
                    </a:ext>
                  </a:extLst>
                </a:gridCol>
                <a:gridCol w="1632030">
                  <a:extLst>
                    <a:ext uri="{9D8B030D-6E8A-4147-A177-3AD203B41FA5}">
                      <a16:colId xmlns:a16="http://schemas.microsoft.com/office/drawing/2014/main" val="1335302035"/>
                    </a:ext>
                  </a:extLst>
                </a:gridCol>
              </a:tblGrid>
              <a:tr h="820088">
                <a:tc>
                  <a:txBody>
                    <a:bodyPr/>
                    <a:lstStyle/>
                    <a:p>
                      <a:pPr algn="l" fontAlgn="b"/>
                      <a:r>
                        <a:rPr lang="fi-FI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2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MDI:N ENNUSTE </a:t>
                      </a:r>
                      <a:br>
                        <a:rPr lang="fi-FI" sz="12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12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564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TILASTOKESKUKSEN VÄESTÖENNUSTE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231347"/>
                  </a:ext>
                </a:extLst>
              </a:tr>
              <a:tr h="454119">
                <a:tc>
                  <a:txBody>
                    <a:bodyPr/>
                    <a:lstStyle/>
                    <a:p>
                      <a:pPr marL="84138" indent="0" algn="l" fontAlgn="b"/>
                      <a:r>
                        <a:rPr lang="fi-FI" sz="12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SYNTYVYYS 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2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Perustuu vuosiin 2020—2025. Oletus syntyvyyden dynaamisesta kasvusta.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564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Perustuu vuoteen 2023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4166306"/>
                  </a:ext>
                </a:extLst>
              </a:tr>
              <a:tr h="821956">
                <a:tc>
                  <a:txBody>
                    <a:bodyPr/>
                    <a:lstStyle/>
                    <a:p>
                      <a:pPr marL="84138" indent="0" algn="l" defTabSz="1219170" rtl="0" eaLnBrk="1" fontAlgn="b" latinLnBrk="0" hangingPunct="1"/>
                      <a:r>
                        <a:rPr lang="fi-FI" sz="1200" b="1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KUOLLEISUUS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2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Perustuu vuosien </a:t>
                      </a:r>
                    </a:p>
                    <a:p>
                      <a:pPr algn="ctr" fontAlgn="b"/>
                      <a:r>
                        <a:rPr lang="fi-FI" sz="12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2010—2019 kuolleisuuteen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564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Perustuu vuosien 2010—2019 kuolleisuuteen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2795778"/>
                  </a:ext>
                </a:extLst>
              </a:tr>
              <a:tr h="821956">
                <a:tc>
                  <a:txBody>
                    <a:bodyPr/>
                    <a:lstStyle/>
                    <a:p>
                      <a:pPr marL="84138" indent="0" algn="l" defTabSz="1219170" rtl="0" eaLnBrk="1" fontAlgn="b" latinLnBrk="0" hangingPunct="1"/>
                      <a:r>
                        <a:rPr lang="fi-FI" sz="1200" b="1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MUUTTOLIIKE MAAN SISÄLLÄ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2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Perusura-ennusteessa vuodet 2018</a:t>
                      </a:r>
                      <a:r>
                        <a:rPr lang="fi-FI" sz="1200" b="1" i="0" u="none" strike="noStrike" noProof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—</a:t>
                      </a:r>
                      <a:r>
                        <a:rPr lang="fi-FI" sz="12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564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Perustuu vuosien 2015</a:t>
                      </a:r>
                      <a:r>
                        <a:rPr lang="fi-FI" sz="1100" b="0" i="0" u="none" strike="noStrike" noProof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—</a:t>
                      </a:r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2023 muuttoliikkeeseen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60482"/>
                  </a:ext>
                </a:extLst>
              </a:tr>
              <a:tr h="1119136">
                <a:tc>
                  <a:txBody>
                    <a:bodyPr/>
                    <a:lstStyle/>
                    <a:p>
                      <a:pPr marL="84138" indent="0" algn="l" defTabSz="1219170" rtl="0" eaLnBrk="1" fontAlgn="b" latinLnBrk="0" hangingPunct="1"/>
                      <a:r>
                        <a:rPr lang="fi-FI" sz="1200" b="1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KANSAINVÄLINEN MUUTTOLIIKE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2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Perustuu vuosiin </a:t>
                      </a:r>
                    </a:p>
                    <a:p>
                      <a:pPr algn="ctr" fontAlgn="b"/>
                      <a:r>
                        <a:rPr lang="fi-FI" sz="12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2020</a:t>
                      </a:r>
                      <a:r>
                        <a:rPr lang="fi-FI" sz="1200" b="1" i="0" u="none" strike="noStrike" noProof="0">
                          <a:solidFill>
                            <a:schemeClr val="bg1"/>
                          </a:solidFill>
                          <a:effectLst/>
                          <a:latin typeface="Montserrat"/>
                        </a:rPr>
                        <a:t>—</a:t>
                      </a:r>
                      <a:r>
                        <a:rPr lang="fi-FI" sz="12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2024. Ukrainalaisten pakolaisten vaikutus poistettu.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564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Olettama 45 000 henkilön nettomuuttovoitosta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9814210"/>
                  </a:ext>
                </a:extLst>
              </a:tr>
              <a:tr h="1621206">
                <a:tc>
                  <a:txBody>
                    <a:bodyPr/>
                    <a:lstStyle/>
                    <a:p>
                      <a:pPr marL="84138" indent="0" algn="l" defTabSz="1219170" rtl="0" eaLnBrk="1" fontAlgn="b" latinLnBrk="0" hangingPunct="1"/>
                      <a:r>
                        <a:rPr lang="fi-FI" sz="1200" b="1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HUOMIOIDUT VÄESTÖNKEHITYKSEEN VAIKUTTAVAT DEMOGRAFISET TEKIJÄT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2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Alue, sukupuoli,</a:t>
                      </a:r>
                    </a:p>
                    <a:p>
                      <a:pPr algn="ctr" fontAlgn="b"/>
                      <a:r>
                        <a:rPr lang="fi-FI" sz="12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ikä, kieli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564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Alue, sukupuoli, ikä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0562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5704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5EA27-374B-4824-B67D-D8B74672D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DC7D09-BF5E-1A31-A4F0-9A5478D9C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fi-FI"/>
              <a:t>Koko väestön kehitys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E1F4E7A-CEB7-1F91-2F6B-95ED1BA8B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112000" cy="4847318"/>
          </a:xfrm>
        </p:spPr>
        <p:txBody>
          <a:bodyPr>
            <a:normAutofit fontScale="92500"/>
          </a:bodyPr>
          <a:lstStyle/>
          <a:p>
            <a:pPr marL="71755" indent="0">
              <a:buNone/>
            </a:pPr>
            <a:r>
              <a:rPr lang="fi-FI" sz="1200" i="1"/>
              <a:t>Kuviossa on esitetty Suomen koko väestön toteutunutta ja ennakoitua kehitystä vuosien 2010</a:t>
            </a:r>
            <a:r>
              <a:rPr lang="fi-FI" sz="1200">
                <a:solidFill>
                  <a:schemeClr val="tx1"/>
                </a:solidFill>
              </a:rPr>
              <a:t>—</a:t>
            </a:r>
            <a:r>
              <a:rPr lang="fi-FI" sz="1200" i="1"/>
              <a:t>2050 aikana. </a:t>
            </a:r>
            <a:endParaRPr lang="fi-FI"/>
          </a:p>
          <a:p>
            <a:pPr marL="359410" indent="-287655">
              <a:buFont typeface="Wingdings" panose="05000000000000000000" pitchFamily="2" charset="2"/>
              <a:buChar char="§"/>
            </a:pPr>
            <a:r>
              <a:rPr lang="fi-FI" sz="1200" b="1"/>
              <a:t>Suomen väestönkasvu on täysin riippuvaista maahanmuuton tuottamasta kasvusta. </a:t>
            </a:r>
            <a:r>
              <a:rPr lang="fi-FI" sz="1200"/>
              <a:t>Ilman maahanmuuttoa väestöpohja vähenee koko ennustejakson ajan erittäin nopeasti. </a:t>
            </a:r>
          </a:p>
          <a:p>
            <a:pPr marL="359410" indent="-287655">
              <a:buFont typeface="Wingdings" panose="05000000000000000000" pitchFamily="2" charset="2"/>
              <a:buChar char="§"/>
            </a:pPr>
            <a:r>
              <a:rPr lang="fi-FI" sz="1200" b="1"/>
              <a:t>Perusura–skenaariossa 2020-luvun keskimääräinen maahanmuutto jatkuu</a:t>
            </a:r>
            <a:r>
              <a:rPr lang="fi-FI" sz="1200"/>
              <a:t> (n. 26 500 henkilöä muuttovoittoa vuodessa). Tämä riittää ylläpitämään hillittyä kasvua 2040-luvun alkuun asti, mutta tämän jälkeen väkiluku alkaa vähenemään nopeasti. </a:t>
            </a:r>
            <a:r>
              <a:rPr lang="fi-FI" sz="1200" b="1"/>
              <a:t>Vuonna 2040 Suomessa asuisi noin 5,7 miljoonaa asukasta, vuonna 2050 noin 5,62 miljoonaa asukasta. </a:t>
            </a:r>
          </a:p>
          <a:p>
            <a:pPr marL="359410" indent="-287655">
              <a:buFont typeface="Wingdings" panose="05000000000000000000" pitchFamily="2" charset="2"/>
              <a:buChar char="§"/>
            </a:pPr>
            <a:r>
              <a:rPr lang="fi-FI" sz="1200" b="1"/>
              <a:t>Maahanmuuton jäädessä vuosien 2023</a:t>
            </a:r>
            <a:r>
              <a:rPr lang="fi-FI" sz="1200" b="1">
                <a:solidFill>
                  <a:schemeClr val="tx1"/>
                </a:solidFill>
              </a:rPr>
              <a:t>—</a:t>
            </a:r>
            <a:r>
              <a:rPr lang="fi-FI" sz="1200" b="1"/>
              <a:t>2024 korkeammalle tasolle (kansainvälistyvä Suomi -skenaario)</a:t>
            </a:r>
            <a:r>
              <a:rPr lang="fi-FI" sz="1200"/>
              <a:t> väestönkasvu jatkuu voimakkaana 2020- ja 2030-luvuilla. Kuitenkin myös tässä skenaariossa väkiluku alkaa laskea 2040-luvulla, mutta hitaasti. </a:t>
            </a:r>
          </a:p>
          <a:p>
            <a:pPr marL="359410" indent="-287655">
              <a:buFont typeface="Wingdings" panose="05000000000000000000" pitchFamily="2" charset="2"/>
              <a:buChar char="à"/>
            </a:pPr>
            <a:r>
              <a:rPr lang="fi-FI" sz="1200" b="1">
                <a:sym typeface="Wingdings" panose="05000000000000000000" pitchFamily="2" charset="2"/>
              </a:rPr>
              <a:t>Väestöä vähentää etenkin 2040-luvulla kasvava kuolleiden määrä.</a:t>
            </a:r>
            <a:endParaRPr lang="fi-FI" sz="1200" b="1"/>
          </a:p>
          <a:p>
            <a:pPr marL="359410" indent="-287655">
              <a:buFont typeface="Wingdings" panose="05000000000000000000" pitchFamily="2" charset="2"/>
              <a:buChar char="à"/>
            </a:pPr>
            <a:r>
              <a:rPr lang="fi-FI" sz="1200">
                <a:sym typeface="Wingdings" panose="05000000000000000000" pitchFamily="2" charset="2"/>
              </a:rPr>
              <a:t>Vuoden 2025 väestöennuste on vuoden 2024 väestöennustetta pessimistisempi kasvun näkökulmasta, sillä syntyvyyden ja maahanmuuton taso on laskenut. Edes elinajanodotteen kasvu ei kompensoi syntyvyyden ja maahanmuuton tason laskua. </a:t>
            </a:r>
            <a:endParaRPr lang="fi-FI" sz="120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CE255EA-0C26-4937-A915-278FCE3DFD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3585911"/>
              </p:ext>
            </p:extLst>
          </p:nvPr>
        </p:nvGraphicFramePr>
        <p:xfrm>
          <a:off x="5950800" y="136800"/>
          <a:ext cx="5918400" cy="605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37986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uolivapaa piirto 17">
            <a:extLst>
              <a:ext uri="{FF2B5EF4-FFF2-40B4-BE49-F238E27FC236}">
                <a16:creationId xmlns:a16="http://schemas.microsoft.com/office/drawing/2014/main" id="{908D4879-CD8E-30A5-82E1-721AF2F9F41B}"/>
              </a:ext>
            </a:extLst>
          </p:cNvPr>
          <p:cNvSpPr/>
          <p:nvPr/>
        </p:nvSpPr>
        <p:spPr>
          <a:xfrm>
            <a:off x="6455003" y="4384374"/>
            <a:ext cx="5089533" cy="1083172"/>
          </a:xfrm>
          <a:custGeom>
            <a:avLst/>
            <a:gdLst>
              <a:gd name="connsiteX0" fmla="*/ 0 w 3591339"/>
              <a:gd name="connsiteY0" fmla="*/ 0 h 523461"/>
              <a:gd name="connsiteX1" fmla="*/ 0 w 3591339"/>
              <a:gd name="connsiteY1" fmla="*/ 523461 h 523461"/>
              <a:gd name="connsiteX2" fmla="*/ 3578087 w 3591339"/>
              <a:gd name="connsiteY2" fmla="*/ 483704 h 523461"/>
              <a:gd name="connsiteX3" fmla="*/ 3591339 w 3591339"/>
              <a:gd name="connsiteY3" fmla="*/ 6626 h 523461"/>
              <a:gd name="connsiteX4" fmla="*/ 0 w 3591339"/>
              <a:gd name="connsiteY4" fmla="*/ 0 h 523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1339" h="523461">
                <a:moveTo>
                  <a:pt x="0" y="0"/>
                </a:moveTo>
                <a:lnTo>
                  <a:pt x="0" y="523461"/>
                </a:lnTo>
                <a:lnTo>
                  <a:pt x="3578087" y="483704"/>
                </a:lnTo>
                <a:lnTo>
                  <a:pt x="3591339" y="6626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i-FI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  <a:sym typeface="Arial"/>
            </a:endParaRPr>
          </a:p>
        </p:txBody>
      </p:sp>
      <p:sp>
        <p:nvSpPr>
          <p:cNvPr id="10" name="Puolivapaa piirto 9">
            <a:extLst>
              <a:ext uri="{FF2B5EF4-FFF2-40B4-BE49-F238E27FC236}">
                <a16:creationId xmlns:a16="http://schemas.microsoft.com/office/drawing/2014/main" id="{340D22E6-3614-7D45-137C-ECEE634871D3}"/>
              </a:ext>
            </a:extLst>
          </p:cNvPr>
          <p:cNvSpPr/>
          <p:nvPr/>
        </p:nvSpPr>
        <p:spPr>
          <a:xfrm>
            <a:off x="1197204" y="4177123"/>
            <a:ext cx="4898796" cy="819085"/>
          </a:xfrm>
          <a:custGeom>
            <a:avLst/>
            <a:gdLst>
              <a:gd name="connsiteX0" fmla="*/ 0 w 3591339"/>
              <a:gd name="connsiteY0" fmla="*/ 0 h 523461"/>
              <a:gd name="connsiteX1" fmla="*/ 0 w 3591339"/>
              <a:gd name="connsiteY1" fmla="*/ 523461 h 523461"/>
              <a:gd name="connsiteX2" fmla="*/ 3578087 w 3591339"/>
              <a:gd name="connsiteY2" fmla="*/ 483704 h 523461"/>
              <a:gd name="connsiteX3" fmla="*/ 3591339 w 3591339"/>
              <a:gd name="connsiteY3" fmla="*/ 6626 h 523461"/>
              <a:gd name="connsiteX4" fmla="*/ 0 w 3591339"/>
              <a:gd name="connsiteY4" fmla="*/ 0 h 523461"/>
              <a:gd name="connsiteX0" fmla="*/ 0 w 3607662"/>
              <a:gd name="connsiteY0" fmla="*/ 0 h 530970"/>
              <a:gd name="connsiteX1" fmla="*/ 0 w 3607662"/>
              <a:gd name="connsiteY1" fmla="*/ 523461 h 530970"/>
              <a:gd name="connsiteX2" fmla="*/ 3607662 w 3607662"/>
              <a:gd name="connsiteY2" fmla="*/ 530970 h 530970"/>
              <a:gd name="connsiteX3" fmla="*/ 3591339 w 3607662"/>
              <a:gd name="connsiteY3" fmla="*/ 6626 h 530970"/>
              <a:gd name="connsiteX4" fmla="*/ 0 w 3607662"/>
              <a:gd name="connsiteY4" fmla="*/ 0 h 530970"/>
              <a:gd name="connsiteX0" fmla="*/ 0 w 3591339"/>
              <a:gd name="connsiteY0" fmla="*/ 0 h 523461"/>
              <a:gd name="connsiteX1" fmla="*/ 0 w 3591339"/>
              <a:gd name="connsiteY1" fmla="*/ 523461 h 523461"/>
              <a:gd name="connsiteX2" fmla="*/ 3578088 w 3591339"/>
              <a:gd name="connsiteY2" fmla="*/ 518079 h 523461"/>
              <a:gd name="connsiteX3" fmla="*/ 3591339 w 3591339"/>
              <a:gd name="connsiteY3" fmla="*/ 6626 h 523461"/>
              <a:gd name="connsiteX4" fmla="*/ 0 w 3591339"/>
              <a:gd name="connsiteY4" fmla="*/ 0 h 523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1339" h="523461">
                <a:moveTo>
                  <a:pt x="0" y="0"/>
                </a:moveTo>
                <a:lnTo>
                  <a:pt x="0" y="523461"/>
                </a:lnTo>
                <a:lnTo>
                  <a:pt x="3578088" y="518079"/>
                </a:lnTo>
                <a:lnTo>
                  <a:pt x="3591339" y="6626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i-FI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  <a:sym typeface="Arial"/>
            </a:endParaRPr>
          </a:p>
        </p:txBody>
      </p:sp>
      <p:sp>
        <p:nvSpPr>
          <p:cNvPr id="9" name="Puolivapaa piirto 8">
            <a:extLst>
              <a:ext uri="{FF2B5EF4-FFF2-40B4-BE49-F238E27FC236}">
                <a16:creationId xmlns:a16="http://schemas.microsoft.com/office/drawing/2014/main" id="{9E552D44-1E31-BF2F-4868-AF6D696390AF}"/>
              </a:ext>
            </a:extLst>
          </p:cNvPr>
          <p:cNvSpPr/>
          <p:nvPr/>
        </p:nvSpPr>
        <p:spPr>
          <a:xfrm>
            <a:off x="1341190" y="2122020"/>
            <a:ext cx="3551616" cy="513202"/>
          </a:xfrm>
          <a:custGeom>
            <a:avLst/>
            <a:gdLst>
              <a:gd name="connsiteX0" fmla="*/ 0 w 3591339"/>
              <a:gd name="connsiteY0" fmla="*/ 0 h 523461"/>
              <a:gd name="connsiteX1" fmla="*/ 0 w 3591339"/>
              <a:gd name="connsiteY1" fmla="*/ 523461 h 523461"/>
              <a:gd name="connsiteX2" fmla="*/ 3578087 w 3591339"/>
              <a:gd name="connsiteY2" fmla="*/ 483704 h 523461"/>
              <a:gd name="connsiteX3" fmla="*/ 3591339 w 3591339"/>
              <a:gd name="connsiteY3" fmla="*/ 6626 h 523461"/>
              <a:gd name="connsiteX4" fmla="*/ 0 w 3591339"/>
              <a:gd name="connsiteY4" fmla="*/ 0 h 523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1339" h="523461">
                <a:moveTo>
                  <a:pt x="0" y="0"/>
                </a:moveTo>
                <a:lnTo>
                  <a:pt x="0" y="523461"/>
                </a:lnTo>
                <a:lnTo>
                  <a:pt x="3578087" y="483704"/>
                </a:lnTo>
                <a:lnTo>
                  <a:pt x="3591339" y="6626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i-FI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  <a:sym typeface="Arial"/>
            </a:endParaRPr>
          </a:p>
        </p:txBody>
      </p:sp>
      <p:sp>
        <p:nvSpPr>
          <p:cNvPr id="8" name="Puolivapaa piirto 7">
            <a:extLst>
              <a:ext uri="{FF2B5EF4-FFF2-40B4-BE49-F238E27FC236}">
                <a16:creationId xmlns:a16="http://schemas.microsoft.com/office/drawing/2014/main" id="{E179029A-F1D3-EC88-8BFE-1F887A005B3A}"/>
              </a:ext>
            </a:extLst>
          </p:cNvPr>
          <p:cNvSpPr/>
          <p:nvPr/>
        </p:nvSpPr>
        <p:spPr>
          <a:xfrm>
            <a:off x="1265583" y="1854200"/>
            <a:ext cx="3347981" cy="513202"/>
          </a:xfrm>
          <a:custGeom>
            <a:avLst/>
            <a:gdLst>
              <a:gd name="connsiteX0" fmla="*/ 0 w 3591339"/>
              <a:gd name="connsiteY0" fmla="*/ 0 h 523461"/>
              <a:gd name="connsiteX1" fmla="*/ 0 w 3591339"/>
              <a:gd name="connsiteY1" fmla="*/ 523461 h 523461"/>
              <a:gd name="connsiteX2" fmla="*/ 3578087 w 3591339"/>
              <a:gd name="connsiteY2" fmla="*/ 483704 h 523461"/>
              <a:gd name="connsiteX3" fmla="*/ 3591339 w 3591339"/>
              <a:gd name="connsiteY3" fmla="*/ 6626 h 523461"/>
              <a:gd name="connsiteX4" fmla="*/ 0 w 3591339"/>
              <a:gd name="connsiteY4" fmla="*/ 0 h 523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1339" h="523461">
                <a:moveTo>
                  <a:pt x="0" y="0"/>
                </a:moveTo>
                <a:lnTo>
                  <a:pt x="0" y="523461"/>
                </a:lnTo>
                <a:lnTo>
                  <a:pt x="3578087" y="483704"/>
                </a:lnTo>
                <a:lnTo>
                  <a:pt x="3591339" y="6626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i-FI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  <a:sym typeface="Arial"/>
            </a:endParaRPr>
          </a:p>
        </p:txBody>
      </p:sp>
      <p:sp>
        <p:nvSpPr>
          <p:cNvPr id="5" name="Puolivapaa piirto 4">
            <a:extLst>
              <a:ext uri="{FF2B5EF4-FFF2-40B4-BE49-F238E27FC236}">
                <a16:creationId xmlns:a16="http://schemas.microsoft.com/office/drawing/2014/main" id="{C4269CFB-9765-2F11-3AEF-F189801E3BF9}"/>
              </a:ext>
            </a:extLst>
          </p:cNvPr>
          <p:cNvSpPr/>
          <p:nvPr/>
        </p:nvSpPr>
        <p:spPr>
          <a:xfrm>
            <a:off x="6586808" y="1789608"/>
            <a:ext cx="4768480" cy="594419"/>
          </a:xfrm>
          <a:custGeom>
            <a:avLst/>
            <a:gdLst>
              <a:gd name="connsiteX0" fmla="*/ 17038 w 3657600"/>
              <a:gd name="connsiteY0" fmla="*/ 0 h 624745"/>
              <a:gd name="connsiteX1" fmla="*/ 0 w 3657600"/>
              <a:gd name="connsiteY1" fmla="*/ 624745 h 624745"/>
              <a:gd name="connsiteX2" fmla="*/ 3657600 w 3657600"/>
              <a:gd name="connsiteY2" fmla="*/ 482758 h 624745"/>
              <a:gd name="connsiteX3" fmla="*/ 3606484 w 3657600"/>
              <a:gd name="connsiteY3" fmla="*/ 5679 h 624745"/>
              <a:gd name="connsiteX4" fmla="*/ 17038 w 3657600"/>
              <a:gd name="connsiteY4" fmla="*/ 0 h 624745"/>
              <a:gd name="connsiteX0" fmla="*/ 56748 w 3697310"/>
              <a:gd name="connsiteY0" fmla="*/ 0 h 517478"/>
              <a:gd name="connsiteX1" fmla="*/ 0 w 3697310"/>
              <a:gd name="connsiteY1" fmla="*/ 517478 h 517478"/>
              <a:gd name="connsiteX2" fmla="*/ 3697310 w 3697310"/>
              <a:gd name="connsiteY2" fmla="*/ 482758 h 517478"/>
              <a:gd name="connsiteX3" fmla="*/ 3646194 w 3697310"/>
              <a:gd name="connsiteY3" fmla="*/ 5679 h 517478"/>
              <a:gd name="connsiteX4" fmla="*/ 56748 w 3697310"/>
              <a:gd name="connsiteY4" fmla="*/ 0 h 517478"/>
              <a:gd name="connsiteX0" fmla="*/ 56748 w 3710547"/>
              <a:gd name="connsiteY0" fmla="*/ 0 h 557021"/>
              <a:gd name="connsiteX1" fmla="*/ 0 w 3710547"/>
              <a:gd name="connsiteY1" fmla="*/ 517478 h 557021"/>
              <a:gd name="connsiteX2" fmla="*/ 3710547 w 3710547"/>
              <a:gd name="connsiteY2" fmla="*/ 557021 h 557021"/>
              <a:gd name="connsiteX3" fmla="*/ 3646194 w 3710547"/>
              <a:gd name="connsiteY3" fmla="*/ 5679 h 557021"/>
              <a:gd name="connsiteX4" fmla="*/ 56748 w 3710547"/>
              <a:gd name="connsiteY4" fmla="*/ 0 h 557021"/>
              <a:gd name="connsiteX0" fmla="*/ 36892 w 3690691"/>
              <a:gd name="connsiteY0" fmla="*/ 0 h 557021"/>
              <a:gd name="connsiteX1" fmla="*/ 0 w 3690691"/>
              <a:gd name="connsiteY1" fmla="*/ 459719 h 557021"/>
              <a:gd name="connsiteX2" fmla="*/ 3690691 w 3690691"/>
              <a:gd name="connsiteY2" fmla="*/ 557021 h 557021"/>
              <a:gd name="connsiteX3" fmla="*/ 3626338 w 3690691"/>
              <a:gd name="connsiteY3" fmla="*/ 5679 h 557021"/>
              <a:gd name="connsiteX4" fmla="*/ 36892 w 3690691"/>
              <a:gd name="connsiteY4" fmla="*/ 0 h 557021"/>
              <a:gd name="connsiteX0" fmla="*/ 36892 w 3730401"/>
              <a:gd name="connsiteY0" fmla="*/ 0 h 573524"/>
              <a:gd name="connsiteX1" fmla="*/ 0 w 3730401"/>
              <a:gd name="connsiteY1" fmla="*/ 459719 h 573524"/>
              <a:gd name="connsiteX2" fmla="*/ 3730401 w 3730401"/>
              <a:gd name="connsiteY2" fmla="*/ 573524 h 573524"/>
              <a:gd name="connsiteX3" fmla="*/ 3626338 w 3730401"/>
              <a:gd name="connsiteY3" fmla="*/ 5679 h 573524"/>
              <a:gd name="connsiteX4" fmla="*/ 36892 w 3730401"/>
              <a:gd name="connsiteY4" fmla="*/ 0 h 573524"/>
              <a:gd name="connsiteX0" fmla="*/ 36892 w 3730401"/>
              <a:gd name="connsiteY0" fmla="*/ 0 h 573524"/>
              <a:gd name="connsiteX1" fmla="*/ 0 w 3730401"/>
              <a:gd name="connsiteY1" fmla="*/ 459719 h 573524"/>
              <a:gd name="connsiteX2" fmla="*/ 3730401 w 3730401"/>
              <a:gd name="connsiteY2" fmla="*/ 573524 h 573524"/>
              <a:gd name="connsiteX3" fmla="*/ 3705760 w 3730401"/>
              <a:gd name="connsiteY3" fmla="*/ 13929 h 573524"/>
              <a:gd name="connsiteX4" fmla="*/ 36892 w 3730401"/>
              <a:gd name="connsiteY4" fmla="*/ 0 h 573524"/>
              <a:gd name="connsiteX0" fmla="*/ 36892 w 3796585"/>
              <a:gd name="connsiteY0" fmla="*/ 0 h 590027"/>
              <a:gd name="connsiteX1" fmla="*/ 0 w 3796585"/>
              <a:gd name="connsiteY1" fmla="*/ 459719 h 590027"/>
              <a:gd name="connsiteX2" fmla="*/ 3796585 w 3796585"/>
              <a:gd name="connsiteY2" fmla="*/ 590027 h 590027"/>
              <a:gd name="connsiteX3" fmla="*/ 3705760 w 3796585"/>
              <a:gd name="connsiteY3" fmla="*/ 13929 h 590027"/>
              <a:gd name="connsiteX4" fmla="*/ 36892 w 3796585"/>
              <a:gd name="connsiteY4" fmla="*/ 0 h 590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96585" h="590027">
                <a:moveTo>
                  <a:pt x="36892" y="0"/>
                </a:moveTo>
                <a:lnTo>
                  <a:pt x="0" y="459719"/>
                </a:lnTo>
                <a:lnTo>
                  <a:pt x="3796585" y="590027"/>
                </a:lnTo>
                <a:lnTo>
                  <a:pt x="3705760" y="13929"/>
                </a:lnTo>
                <a:lnTo>
                  <a:pt x="36892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i-FI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  <a:sym typeface="Arial"/>
            </a:endParaRPr>
          </a:p>
        </p:txBody>
      </p:sp>
      <p:sp>
        <p:nvSpPr>
          <p:cNvPr id="7" name="Puolivapaa piirto 6">
            <a:extLst>
              <a:ext uri="{FF2B5EF4-FFF2-40B4-BE49-F238E27FC236}">
                <a16:creationId xmlns:a16="http://schemas.microsoft.com/office/drawing/2014/main" id="{5D0E0DD2-F89A-764B-D823-43BFA00C545A}"/>
              </a:ext>
            </a:extLst>
          </p:cNvPr>
          <p:cNvSpPr/>
          <p:nvPr/>
        </p:nvSpPr>
        <p:spPr>
          <a:xfrm rot="201786">
            <a:off x="6588883" y="2177972"/>
            <a:ext cx="2370159" cy="140425"/>
          </a:xfrm>
          <a:custGeom>
            <a:avLst/>
            <a:gdLst>
              <a:gd name="connsiteX0" fmla="*/ 0 w 3649287"/>
              <a:gd name="connsiteY0" fmla="*/ 216426 h 216426"/>
              <a:gd name="connsiteX1" fmla="*/ 1662545 w 3649287"/>
              <a:gd name="connsiteY1" fmla="*/ 50172 h 216426"/>
              <a:gd name="connsiteX2" fmla="*/ 3649287 w 3649287"/>
              <a:gd name="connsiteY2" fmla="*/ 296 h 216426"/>
              <a:gd name="connsiteX0" fmla="*/ 0 w 3649287"/>
              <a:gd name="connsiteY0" fmla="*/ 216272 h 216272"/>
              <a:gd name="connsiteX1" fmla="*/ 1455709 w 3649287"/>
              <a:gd name="connsiteY1" fmla="*/ 71840 h 216272"/>
              <a:gd name="connsiteX2" fmla="*/ 3649287 w 3649287"/>
              <a:gd name="connsiteY2" fmla="*/ 142 h 216272"/>
              <a:gd name="connsiteX0" fmla="*/ 0 w 3649287"/>
              <a:gd name="connsiteY0" fmla="*/ 216223 h 216223"/>
              <a:gd name="connsiteX1" fmla="*/ 1539098 w 3649287"/>
              <a:gd name="connsiteY1" fmla="*/ 93263 h 216223"/>
              <a:gd name="connsiteX2" fmla="*/ 3649287 w 3649287"/>
              <a:gd name="connsiteY2" fmla="*/ 93 h 216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49287" h="216223">
                <a:moveTo>
                  <a:pt x="0" y="216223"/>
                </a:moveTo>
                <a:cubicBezTo>
                  <a:pt x="527165" y="151107"/>
                  <a:pt x="930884" y="129285"/>
                  <a:pt x="1539098" y="93263"/>
                </a:cubicBezTo>
                <a:cubicBezTo>
                  <a:pt x="2147312" y="57241"/>
                  <a:pt x="3294611" y="-2678"/>
                  <a:pt x="3649287" y="93"/>
                </a:cubicBezTo>
              </a:path>
            </a:pathLst>
          </a:custGeom>
          <a:noFill/>
          <a:ln w="38100" cap="rnd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1AF92E0-8BD1-4F1F-BA7D-6A6B91F5A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i-FI" sz="3600"/>
              <a:t>Neljä keskeisintä nostoa </a:t>
            </a:r>
            <a:r>
              <a:rPr lang="fi-FI" sz="2400"/>
              <a:t>1/2</a:t>
            </a:r>
            <a:endParaRPr lang="en-US" sz="36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348FCA-3A4C-B20D-6E67-1C8F2C2F9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6341" y="1766888"/>
            <a:ext cx="4988497" cy="4506912"/>
          </a:xfrm>
        </p:spPr>
        <p:txBody>
          <a:bodyPr numCol="1"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i-FI" sz="1800" b="1"/>
              <a:t>Maahanmuutto ratkaisee väestönkehityksen suunnan</a:t>
            </a:r>
            <a:r>
              <a:rPr lang="fi-FI" sz="1800"/>
              <a:t>: ilman sen jatkumista työikäinen väestö vähenee nopeasti.</a:t>
            </a:r>
            <a:endParaRPr lang="fi-FI" sz="1800" b="1">
              <a:solidFill>
                <a:srgbClr val="000000"/>
              </a:solidFill>
              <a:latin typeface="+mn-lt"/>
            </a:endParaRPr>
          </a:p>
          <a:p>
            <a:pPr marL="342000" indent="0">
              <a:spcAft>
                <a:spcPts val="600"/>
              </a:spcAft>
              <a:buNone/>
            </a:pPr>
            <a:r>
              <a:rPr lang="fi-FI" sz="1200">
                <a:solidFill>
                  <a:srgbClr val="000000"/>
                </a:solidFill>
                <a:latin typeface="+mn-lt"/>
              </a:rPr>
              <a:t>2020-luvun maahanmuutto nosti työikäisten määrän tilapäisesti kasvuun, mutta 2040-luvulla työikäinen väestö vähenee merkittävästi matalan syntyvyyden ja </a:t>
            </a:r>
            <a:r>
              <a:rPr lang="fi-FI" sz="1200"/>
              <a:t>kuolleiden enemmyyden </a:t>
            </a:r>
            <a:r>
              <a:rPr lang="fi-FI" sz="1200">
                <a:solidFill>
                  <a:srgbClr val="000000"/>
                </a:solidFill>
                <a:latin typeface="+mn-lt"/>
              </a:rPr>
              <a:t>seurauksena.</a:t>
            </a:r>
          </a:p>
          <a:p>
            <a:pPr marL="342000" indent="0">
              <a:spcAft>
                <a:spcPts val="600"/>
              </a:spcAft>
              <a:buNone/>
            </a:pPr>
            <a:r>
              <a:rPr lang="fi-FI" sz="1200">
                <a:solidFill>
                  <a:srgbClr val="000000"/>
                </a:solidFill>
                <a:latin typeface="+mn-lt"/>
              </a:rPr>
              <a:t>Maahanmuuton nykyinen taso riittää pitämään työikäisen väestön kasvavana 2040-luvulle saakka, mutta siitä eteenpäin kasvu kääntyy negatiiviseksi.</a:t>
            </a:r>
          </a:p>
          <a:p>
            <a:pPr marL="342000" indent="0">
              <a:buNone/>
            </a:pPr>
            <a:r>
              <a:rPr lang="fi-FI" sz="1200">
                <a:solidFill>
                  <a:srgbClr val="000000"/>
                </a:solidFill>
                <a:latin typeface="+mn-lt"/>
              </a:rPr>
              <a:t>Tämä heikentää työvoiman tarjontaa ja haastaa </a:t>
            </a:r>
            <a:r>
              <a:rPr lang="fi-FI" sz="1200"/>
              <a:t>etenkin keskipitkän ja pitkän aikavälin kansantalouden ja palvelutuotannon kehitystä.</a:t>
            </a:r>
            <a:endParaRPr lang="fi-FI" sz="1200" b="1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0C785F6-6DDF-F8DA-B37E-137CE6F6AAE0}"/>
              </a:ext>
            </a:extLst>
          </p:cNvPr>
          <p:cNvSpPr txBox="1">
            <a:spLocks/>
          </p:cNvSpPr>
          <p:nvPr/>
        </p:nvSpPr>
        <p:spPr>
          <a:xfrm>
            <a:off x="6217163" y="1766888"/>
            <a:ext cx="5206211" cy="450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1160" algn="l" rtl="0" eaLnBrk="1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60"/>
              <a:buFont typeface="Arial"/>
              <a:buChar char="»"/>
              <a:defRPr sz="3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42900" algn="l" rtl="0" ea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42900" algn="l" rtl="0" ea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342900" lvl="0" indent="-342900">
              <a:buClr>
                <a:srgbClr val="000000"/>
              </a:buClr>
              <a:buFont typeface="+mj-lt"/>
              <a:buAutoNum type="arabicPeriod" startAt="2"/>
              <a:defRPr/>
            </a:pPr>
            <a:r>
              <a:rPr lang="fi-FI" sz="1800" b="1"/>
              <a:t>Syntyvyyden lasku on pysyvä haaste</a:t>
            </a:r>
            <a:r>
              <a:rPr lang="fi-FI" sz="1800"/>
              <a:t>: koululaisten määrän supistuminen jatkuu, vaikka maahanmuutto olisi korkealla tasolla.</a:t>
            </a:r>
            <a:endParaRPr kumimoji="0" lang="fi-FI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sym typeface="Montserrat"/>
            </a:endParaRPr>
          </a:p>
          <a:p>
            <a:pPr marL="342000" indent="0">
              <a:spcAft>
                <a:spcPts val="600"/>
              </a:spcAft>
              <a:buClr>
                <a:srgbClr val="000000"/>
              </a:buClr>
              <a:buNone/>
              <a:defRPr/>
            </a:pPr>
            <a:r>
              <a:rPr lang="fi-FI" sz="1200"/>
              <a:t>Vuotuinen syntyneiden määrä laski noin 60 000 lapsesta (2010-luvun alussa) noin 45 000 lapseen (2023–2024). Tämä tarkoittaa noin 600 peruskoulun vähennystä seuraavan kymmenen vuoden aikana*. Syntyvyys laski käytännössä kaikissa kunnissa, myös kasvukeskuksissa</a:t>
            </a:r>
            <a:r>
              <a:rPr lang="fi-FI" sz="1200" kern="0">
                <a:solidFill>
                  <a:srgbClr val="000000"/>
                </a:solidFill>
              </a:rPr>
              <a:t>.</a:t>
            </a:r>
            <a:endParaRPr kumimoji="0" lang="fi-FI" sz="120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sym typeface="Montserrat"/>
            </a:endParaRPr>
          </a:p>
          <a:p>
            <a:pPr marL="342000" lvl="0" indent="0">
              <a:buClr>
                <a:srgbClr val="000000"/>
              </a:buClr>
              <a:buNone/>
              <a:defRPr/>
            </a:pPr>
            <a:r>
              <a:rPr kumimoji="0" lang="fi-FI" sz="12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Koululaisikäluokat tulevat pienenemään edelleen tulevien 25 vuoden aikana ja </a:t>
            </a:r>
            <a:r>
              <a:rPr lang="fi-FI" sz="1200"/>
              <a:t>pakottaa palveluverkon muutoksiin</a:t>
            </a:r>
            <a:r>
              <a:rPr kumimoji="0" lang="fi-FI" sz="12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. Kasvu lasten ryhmässä vaatisi merkittävää syntyvyyden elpymistä tai maahanmuuton kasvua.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9FF170-1573-AE58-3987-9D3C0B550C42}"/>
              </a:ext>
            </a:extLst>
          </p:cNvPr>
          <p:cNvSpPr txBox="1"/>
          <p:nvPr/>
        </p:nvSpPr>
        <p:spPr>
          <a:xfrm>
            <a:off x="6588098" y="6057612"/>
            <a:ext cx="48352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i-FI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*Oletuksessa on laskettu </a:t>
            </a:r>
            <a:r>
              <a:rPr lang="fi-FI" sz="800"/>
              <a:t>syntyvyyden pudotus siten että se on heijastunut ennustejaksolla kaikkiin peruskouluikäisiin ikäluokkiin ja samalla koulukohtaisen oppilasmäärän kasvun jatkuvan</a:t>
            </a:r>
            <a:r>
              <a:rPr kumimoji="0" lang="fi-FI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. Ks. myös Nyyssölä, K., &amp; Kumpulainen, T. (2020). Perusopetuksen ja kouluverkon tulevaisuudennäkymiä. Raportit ja selvitykset 2020:25. Opetushallitus</a:t>
            </a:r>
            <a:endParaRPr lang="fi-FI" sz="1050"/>
          </a:p>
        </p:txBody>
      </p:sp>
      <p:sp>
        <p:nvSpPr>
          <p:cNvPr id="4" name="Puolivapaa piirto 3">
            <a:extLst>
              <a:ext uri="{FF2B5EF4-FFF2-40B4-BE49-F238E27FC236}">
                <a16:creationId xmlns:a16="http://schemas.microsoft.com/office/drawing/2014/main" id="{21CAEFF1-E25C-1B94-0D25-C9C903721ED7}"/>
              </a:ext>
            </a:extLst>
          </p:cNvPr>
          <p:cNvSpPr/>
          <p:nvPr/>
        </p:nvSpPr>
        <p:spPr>
          <a:xfrm rot="201786">
            <a:off x="1390800" y="2172490"/>
            <a:ext cx="1882910" cy="106584"/>
          </a:xfrm>
          <a:custGeom>
            <a:avLst/>
            <a:gdLst>
              <a:gd name="connsiteX0" fmla="*/ 0 w 3649287"/>
              <a:gd name="connsiteY0" fmla="*/ 216426 h 216426"/>
              <a:gd name="connsiteX1" fmla="*/ 1662545 w 3649287"/>
              <a:gd name="connsiteY1" fmla="*/ 50172 h 216426"/>
              <a:gd name="connsiteX2" fmla="*/ 3649287 w 3649287"/>
              <a:gd name="connsiteY2" fmla="*/ 296 h 216426"/>
              <a:gd name="connsiteX0" fmla="*/ 0 w 3649287"/>
              <a:gd name="connsiteY0" fmla="*/ 216272 h 216272"/>
              <a:gd name="connsiteX1" fmla="*/ 1455709 w 3649287"/>
              <a:gd name="connsiteY1" fmla="*/ 71840 h 216272"/>
              <a:gd name="connsiteX2" fmla="*/ 3649287 w 3649287"/>
              <a:gd name="connsiteY2" fmla="*/ 142 h 216272"/>
              <a:gd name="connsiteX0" fmla="*/ 0 w 3649287"/>
              <a:gd name="connsiteY0" fmla="*/ 216223 h 216223"/>
              <a:gd name="connsiteX1" fmla="*/ 1539098 w 3649287"/>
              <a:gd name="connsiteY1" fmla="*/ 93263 h 216223"/>
              <a:gd name="connsiteX2" fmla="*/ 3649287 w 3649287"/>
              <a:gd name="connsiteY2" fmla="*/ 93 h 216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49287" h="216223">
                <a:moveTo>
                  <a:pt x="0" y="216223"/>
                </a:moveTo>
                <a:cubicBezTo>
                  <a:pt x="527165" y="151107"/>
                  <a:pt x="930884" y="129285"/>
                  <a:pt x="1539098" y="93263"/>
                </a:cubicBezTo>
                <a:cubicBezTo>
                  <a:pt x="2147312" y="57241"/>
                  <a:pt x="3294611" y="-2678"/>
                  <a:pt x="3649287" y="93"/>
                </a:cubicBezTo>
              </a:path>
            </a:pathLst>
          </a:custGeom>
          <a:noFill/>
          <a:ln w="38100" cap="rnd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Puolivapaa piirto 15">
            <a:extLst>
              <a:ext uri="{FF2B5EF4-FFF2-40B4-BE49-F238E27FC236}">
                <a16:creationId xmlns:a16="http://schemas.microsoft.com/office/drawing/2014/main" id="{C9C4031A-F050-DBBF-01E1-D0116430CBE6}"/>
              </a:ext>
            </a:extLst>
          </p:cNvPr>
          <p:cNvSpPr/>
          <p:nvPr/>
        </p:nvSpPr>
        <p:spPr>
          <a:xfrm rot="201786">
            <a:off x="8055532" y="4267422"/>
            <a:ext cx="1827398" cy="95885"/>
          </a:xfrm>
          <a:custGeom>
            <a:avLst/>
            <a:gdLst>
              <a:gd name="connsiteX0" fmla="*/ 0 w 3649287"/>
              <a:gd name="connsiteY0" fmla="*/ 216426 h 216426"/>
              <a:gd name="connsiteX1" fmla="*/ 1662545 w 3649287"/>
              <a:gd name="connsiteY1" fmla="*/ 50172 h 216426"/>
              <a:gd name="connsiteX2" fmla="*/ 3649287 w 3649287"/>
              <a:gd name="connsiteY2" fmla="*/ 296 h 216426"/>
              <a:gd name="connsiteX0" fmla="*/ 0 w 3649287"/>
              <a:gd name="connsiteY0" fmla="*/ 216272 h 216272"/>
              <a:gd name="connsiteX1" fmla="*/ 1455709 w 3649287"/>
              <a:gd name="connsiteY1" fmla="*/ 71840 h 216272"/>
              <a:gd name="connsiteX2" fmla="*/ 3649287 w 3649287"/>
              <a:gd name="connsiteY2" fmla="*/ 142 h 216272"/>
              <a:gd name="connsiteX0" fmla="*/ 0 w 3649287"/>
              <a:gd name="connsiteY0" fmla="*/ 216223 h 216223"/>
              <a:gd name="connsiteX1" fmla="*/ 1539098 w 3649287"/>
              <a:gd name="connsiteY1" fmla="*/ 93263 h 216223"/>
              <a:gd name="connsiteX2" fmla="*/ 3649287 w 3649287"/>
              <a:gd name="connsiteY2" fmla="*/ 93 h 216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49287" h="216223">
                <a:moveTo>
                  <a:pt x="0" y="216223"/>
                </a:moveTo>
                <a:cubicBezTo>
                  <a:pt x="527165" y="151107"/>
                  <a:pt x="930884" y="129285"/>
                  <a:pt x="1539098" y="93263"/>
                </a:cubicBezTo>
                <a:cubicBezTo>
                  <a:pt x="2147312" y="57241"/>
                  <a:pt x="3294611" y="-2678"/>
                  <a:pt x="3649287" y="93"/>
                </a:cubicBezTo>
              </a:path>
            </a:pathLst>
          </a:custGeom>
          <a:noFill/>
          <a:ln w="38100" cap="rnd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55640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27B19-BC92-5696-AD79-92FB5F142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5">
            <a:extLst>
              <a:ext uri="{FF2B5EF4-FFF2-40B4-BE49-F238E27FC236}">
                <a16:creationId xmlns:a16="http://schemas.microsoft.com/office/drawing/2014/main" id="{585E00B5-04EB-A6D4-6EBA-1F7FDAADE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1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i-FI"/>
              <a:t>Tulevaa väestönkehitystä mallinnetaan neljällä skenaariolla</a:t>
            </a:r>
            <a:endParaRPr lang="en-US"/>
          </a:p>
        </p:txBody>
      </p:sp>
      <p:graphicFrame>
        <p:nvGraphicFramePr>
          <p:cNvPr id="12" name="Taulukko 11">
            <a:extLst>
              <a:ext uri="{FF2B5EF4-FFF2-40B4-BE49-F238E27FC236}">
                <a16:creationId xmlns:a16="http://schemas.microsoft.com/office/drawing/2014/main" id="{83504DFA-62F6-CD07-C497-E673091F79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19430"/>
              </p:ext>
            </p:extLst>
          </p:nvPr>
        </p:nvGraphicFramePr>
        <p:xfrm>
          <a:off x="377719" y="1565275"/>
          <a:ext cx="11746548" cy="5268690"/>
        </p:xfrm>
        <a:graphic>
          <a:graphicData uri="http://schemas.openxmlformats.org/drawingml/2006/table">
            <a:tbl>
              <a:tblPr firstRow="1" firstCol="1"/>
              <a:tblGrid>
                <a:gridCol w="2477467">
                  <a:extLst>
                    <a:ext uri="{9D8B030D-6E8A-4147-A177-3AD203B41FA5}">
                      <a16:colId xmlns:a16="http://schemas.microsoft.com/office/drawing/2014/main" val="1496065467"/>
                    </a:ext>
                  </a:extLst>
                </a:gridCol>
                <a:gridCol w="2599562">
                  <a:extLst>
                    <a:ext uri="{9D8B030D-6E8A-4147-A177-3AD203B41FA5}">
                      <a16:colId xmlns:a16="http://schemas.microsoft.com/office/drawing/2014/main" val="2493284407"/>
                    </a:ext>
                  </a:extLst>
                </a:gridCol>
                <a:gridCol w="2223173">
                  <a:extLst>
                    <a:ext uri="{9D8B030D-6E8A-4147-A177-3AD203B41FA5}">
                      <a16:colId xmlns:a16="http://schemas.microsoft.com/office/drawing/2014/main" val="1335302035"/>
                    </a:ext>
                  </a:extLst>
                </a:gridCol>
                <a:gridCol w="2223173">
                  <a:extLst>
                    <a:ext uri="{9D8B030D-6E8A-4147-A177-3AD203B41FA5}">
                      <a16:colId xmlns:a16="http://schemas.microsoft.com/office/drawing/2014/main" val="130910701"/>
                    </a:ext>
                  </a:extLst>
                </a:gridCol>
                <a:gridCol w="2223173">
                  <a:extLst>
                    <a:ext uri="{9D8B030D-6E8A-4147-A177-3AD203B41FA5}">
                      <a16:colId xmlns:a16="http://schemas.microsoft.com/office/drawing/2014/main" val="1441798814"/>
                    </a:ext>
                  </a:extLst>
                </a:gridCol>
              </a:tblGrid>
              <a:tr h="354561">
                <a:tc>
                  <a:txBody>
                    <a:bodyPr/>
                    <a:lstStyle/>
                    <a:p>
                      <a:pPr algn="l" fontAlgn="b"/>
                      <a:endParaRPr lang="fi-FI" sz="105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2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PERUSURA</a:t>
                      </a:r>
                    </a:p>
                  </a:txBody>
                  <a:tcPr marL="45720" marR="4572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050" b="1" i="0" u="none" strike="noStrike" cap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KAUPUNGISTUMINEN</a:t>
                      </a:r>
                    </a:p>
                  </a:txBody>
                  <a:tcPr marL="45720" marR="4572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05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HAJAUTUMINEN</a:t>
                      </a:r>
                    </a:p>
                  </a:txBody>
                  <a:tcPr marL="45720" marR="4572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05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KANSAINVÄLISTYVÄ SUOMI</a:t>
                      </a:r>
                    </a:p>
                  </a:txBody>
                  <a:tcPr marL="45720" marR="4572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231347"/>
                  </a:ext>
                </a:extLst>
              </a:tr>
              <a:tr h="1356535">
                <a:tc>
                  <a:txBody>
                    <a:bodyPr/>
                    <a:lstStyle/>
                    <a:p>
                      <a:pPr marL="83820" indent="0" algn="l" fontAlgn="b"/>
                      <a:r>
                        <a:rPr lang="fi-FI" sz="105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YDINOLETTAMA</a:t>
                      </a:r>
                      <a:r>
                        <a:rPr lang="fi-FI" sz="105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137160" marR="137160" marT="137160" marB="13716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05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Maan sisäinen muuttoliike seuraa tulevaisuudessa pidemmän ajanjakson logiikkaa</a:t>
                      </a:r>
                      <a:r>
                        <a:rPr lang="fi-FI" sz="105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</a:p>
                  </a:txBody>
                  <a:tcPr marL="137160" marR="137160" marT="137160" marB="13716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0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Korona-ajan muuttoliike oli täysin poikkeuksellista aikaa ja korona-vuodet on poistettu mallinnuksesta.</a:t>
                      </a:r>
                      <a:r>
                        <a:rPr lang="fi-FI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Lähimpänä vuosien </a:t>
                      </a:r>
                      <a:br>
                        <a:rPr lang="fi-FI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2023</a:t>
                      </a:r>
                      <a:r>
                        <a:rPr lang="fi-FI" sz="105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—</a:t>
                      </a:r>
                      <a:r>
                        <a:rPr lang="fi-FI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6/2025 maan sisäisen muuttoliikkeen logiikkaa.</a:t>
                      </a:r>
                      <a:endParaRPr lang="fi-FI" sz="105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7160" marR="137160" marT="137160" marB="13716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0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Kuvaa korona-ajan kaltaista alueellisesti tasaisemman muuttoliikkeen jatkumista. </a:t>
                      </a:r>
                      <a:r>
                        <a:rPr lang="fi-FI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Poikkeaa merkittävästi vuosien 2023</a:t>
                      </a:r>
                      <a:r>
                        <a:rPr lang="fi-FI" sz="105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—</a:t>
                      </a:r>
                      <a:r>
                        <a:rPr lang="fi-FI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6/2025 muuttoliikkeestä.</a:t>
                      </a:r>
                      <a:endParaRPr lang="fi-FI" sz="105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7160" marR="137160" marT="137160" marB="13716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Maan sisäisen muuttoliikkeen olettamat vastaavat perusuraa. </a:t>
                      </a:r>
                      <a:endParaRPr lang="fi-FI" sz="105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37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Maahanmuutto tulee tulevaisuudessa olemaan aiempaa suurempaa. </a:t>
                      </a:r>
                      <a:endParaRPr lang="fi-FI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7160" marR="137160" marT="137160" marB="13716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4166306"/>
                  </a:ext>
                </a:extLst>
              </a:tr>
              <a:tr h="912352">
                <a:tc>
                  <a:txBody>
                    <a:bodyPr/>
                    <a:lstStyle/>
                    <a:p>
                      <a:pPr marL="83820" indent="0" algn="l" fontAlgn="b"/>
                      <a:r>
                        <a:rPr lang="fi-FI" sz="105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Syntyvyys </a:t>
                      </a:r>
                    </a:p>
                  </a:txBody>
                  <a:tcPr marL="137160" marR="137160" marT="137160" marB="13716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05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Perustuu vuosiin 2020—6/2025. ilman poikkeusvuotta 2021. Oletus syntyvyyden maltillisesta kasvusta. Kieliryhmittäinen.</a:t>
                      </a:r>
                    </a:p>
                  </a:txBody>
                  <a:tcPr marL="137160" marR="137160" marT="137160" marB="13716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Sama kuin edellä.</a:t>
                      </a:r>
                    </a:p>
                  </a:txBody>
                  <a:tcPr marL="137160" marR="137160" marT="137160" marB="13716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Sama kuin edellä.</a:t>
                      </a:r>
                    </a:p>
                  </a:txBody>
                  <a:tcPr marL="137160" marR="137160" marT="137160" marB="13716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Sama kuin edellä.</a:t>
                      </a:r>
                    </a:p>
                  </a:txBody>
                  <a:tcPr marL="137160" marR="137160" marT="137160" marB="13716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278162"/>
                  </a:ext>
                </a:extLst>
              </a:tr>
              <a:tr h="776469">
                <a:tc>
                  <a:txBody>
                    <a:bodyPr/>
                    <a:lstStyle/>
                    <a:p>
                      <a:pPr marL="83820" indent="0" algn="l" defTabSz="1219170" rtl="0" eaLnBrk="1" fontAlgn="b" latinLnBrk="0" hangingPunct="1"/>
                      <a:r>
                        <a:rPr lang="fi-FI" sz="105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Kuolleisuus</a:t>
                      </a:r>
                    </a:p>
                  </a:txBody>
                  <a:tcPr marL="137160" marR="137160" marT="137160" marB="13716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05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Perustuu vuosien </a:t>
                      </a:r>
                    </a:p>
                    <a:p>
                      <a:pPr algn="ctr" fontAlgn="b"/>
                      <a:r>
                        <a:rPr lang="fi-FI" sz="105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2010—2019 kuolleisuuteen. Oletus eliniän kasvusta. </a:t>
                      </a:r>
                    </a:p>
                  </a:txBody>
                  <a:tcPr marL="137160" marR="137160" marT="137160" marB="13716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Sama kuin edellä.</a:t>
                      </a:r>
                    </a:p>
                  </a:txBody>
                  <a:tcPr marL="137160" marR="137160" marT="137160" marB="13716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Sama kuin edellä.</a:t>
                      </a:r>
                    </a:p>
                  </a:txBody>
                  <a:tcPr marL="137160" marR="137160" marT="137160" marB="13716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Sama kuin edellä.</a:t>
                      </a:r>
                    </a:p>
                  </a:txBody>
                  <a:tcPr marL="137160" marR="137160" marT="137160" marB="13716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2795778"/>
                  </a:ext>
                </a:extLst>
              </a:tr>
              <a:tr h="912352">
                <a:tc>
                  <a:txBody>
                    <a:bodyPr/>
                    <a:lstStyle/>
                    <a:p>
                      <a:pPr marL="83820" indent="0" algn="l" defTabSz="1219170" rtl="0" eaLnBrk="1" fontAlgn="b" latinLnBrk="0" hangingPunct="1"/>
                      <a:r>
                        <a:rPr lang="fi-FI" sz="105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Muuttoliike maan sisällä</a:t>
                      </a:r>
                    </a:p>
                  </a:txBody>
                  <a:tcPr marL="137160" marR="137160" marT="137160" marB="13716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05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Perustuu vuosiin </a:t>
                      </a:r>
                    </a:p>
                    <a:p>
                      <a:pPr algn="ctr" fontAlgn="b"/>
                      <a:r>
                        <a:rPr lang="fi-FI" sz="105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2018—6/2025.</a:t>
                      </a:r>
                    </a:p>
                    <a:p>
                      <a:pPr algn="ctr" fontAlgn="b"/>
                      <a:r>
                        <a:rPr lang="fi-FI" sz="105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Kieliryhmittäinen mallinnus.</a:t>
                      </a:r>
                    </a:p>
                  </a:txBody>
                  <a:tcPr marL="137160" marR="137160" marT="137160" marB="13716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05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Perustuu vuosiin </a:t>
                      </a:r>
                    </a:p>
                    <a:p>
                      <a:pPr algn="ctr" fontAlgn="b"/>
                      <a:r>
                        <a:rPr lang="fi-FI" sz="105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2018</a:t>
                      </a:r>
                      <a:r>
                        <a:rPr lang="fi-FI" sz="1100" b="1" i="0" u="none" strike="noStrike" noProof="0"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  <a:t>—</a:t>
                      </a:r>
                      <a:r>
                        <a:rPr lang="fi-FI" sz="105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2019 &amp; 2023—6/2025.</a:t>
                      </a:r>
                    </a:p>
                    <a:p>
                      <a:pPr algn="ctr" fontAlgn="b"/>
                      <a:r>
                        <a:rPr lang="fi-FI" sz="105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Kieliryhmittäinen mallinnus.</a:t>
                      </a:r>
                      <a:endParaRPr lang="fi-FI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7160" marR="137160" marT="137160" marB="13716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05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Perustuu vuosiin </a:t>
                      </a:r>
                    </a:p>
                    <a:p>
                      <a:pPr algn="ctr" fontAlgn="b"/>
                      <a:r>
                        <a:rPr lang="fi-FI" sz="105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2020—2022.</a:t>
                      </a:r>
                    </a:p>
                    <a:p>
                      <a:pPr algn="ctr" fontAlgn="b"/>
                      <a:r>
                        <a:rPr lang="fi-FI" sz="105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Kieliryhmittäinen mallinnus.</a:t>
                      </a:r>
                      <a:endParaRPr lang="fi-FI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7160" marR="137160" marT="137160" marB="13716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05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Perustuu vuosiin </a:t>
                      </a:r>
                    </a:p>
                    <a:p>
                      <a:pPr algn="ctr" fontAlgn="b"/>
                      <a:r>
                        <a:rPr lang="fi-FI" sz="105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2018—6/2025.</a:t>
                      </a:r>
                    </a:p>
                    <a:p>
                      <a:pPr algn="ctr" fontAlgn="b"/>
                      <a:r>
                        <a:rPr lang="fi-FI" sz="105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Kieliryhmittäinen mallinnus</a:t>
                      </a:r>
                    </a:p>
                    <a:p>
                      <a:pPr algn="ctr" fontAlgn="b"/>
                      <a:r>
                        <a:rPr lang="fi-FI" sz="105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(sama kuin perusura).</a:t>
                      </a:r>
                    </a:p>
                  </a:txBody>
                  <a:tcPr marL="137160" marR="137160" marT="137160" marB="13716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60482"/>
                  </a:ext>
                </a:extLst>
              </a:tr>
              <a:tr h="733863">
                <a:tc>
                  <a:txBody>
                    <a:bodyPr/>
                    <a:lstStyle/>
                    <a:p>
                      <a:pPr marL="83820" indent="0" algn="l" defTabSz="1219170" rtl="0" eaLnBrk="1" fontAlgn="b" latinLnBrk="0" hangingPunct="1"/>
                      <a:r>
                        <a:rPr lang="fi-FI" sz="105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Kansainvälinen muuttoliike</a:t>
                      </a:r>
                    </a:p>
                  </a:txBody>
                  <a:tcPr marL="137160" marR="137160" marT="137160" marB="13716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05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Perustuu vuosiin </a:t>
                      </a:r>
                    </a:p>
                    <a:p>
                      <a:pPr algn="ctr" fontAlgn="b"/>
                      <a:r>
                        <a:rPr lang="fi-FI" sz="105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2020—6/2025, </a:t>
                      </a:r>
                      <a:br>
                        <a:rPr lang="fi-FI" sz="10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105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ilman ukrainalaisten vaikutusta.</a:t>
                      </a:r>
                    </a:p>
                    <a:p>
                      <a:pPr algn="ctr" fontAlgn="b"/>
                      <a:r>
                        <a:rPr lang="fi-FI" sz="105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Kieliryhmittäinen.</a:t>
                      </a:r>
                    </a:p>
                  </a:txBody>
                  <a:tcPr marL="137160" marR="137160" marT="137160" marB="13716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Sama kuin edellä.</a:t>
                      </a:r>
                    </a:p>
                  </a:txBody>
                  <a:tcPr marL="137160" marR="137160" marT="137160" marB="13716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Sama kuin edellä.</a:t>
                      </a:r>
                    </a:p>
                  </a:txBody>
                  <a:tcPr marL="137160" marR="137160" marT="137160" marB="13716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0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Perustuu vuosiin </a:t>
                      </a:r>
                      <a:br>
                        <a:rPr lang="fi-FI" sz="10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i-FI" sz="10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2023</a:t>
                      </a:r>
                      <a:r>
                        <a:rPr lang="fi-FI" sz="105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—</a:t>
                      </a:r>
                      <a:r>
                        <a:rPr lang="fi-FI" sz="10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6/2025.</a:t>
                      </a:r>
                    </a:p>
                    <a:p>
                      <a:pPr algn="ctr" fontAlgn="b"/>
                      <a:r>
                        <a:rPr lang="fi-FI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Ukrainalaisten pakolaisten vaikutus poistettu.</a:t>
                      </a:r>
                    </a:p>
                  </a:txBody>
                  <a:tcPr marL="137160" marR="137160" marT="137160" marB="13716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9814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8335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0EA17-935D-573F-1B52-7F9D580E3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224D4D-0A8D-9031-BE12-3B6B69469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fi-FI"/>
              <a:t>Aluetason kehitys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3968B0C-70EF-AA20-FE04-428579498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825625"/>
            <a:ext cx="6063343" cy="4847318"/>
          </a:xfrm>
        </p:spPr>
        <p:txBody>
          <a:bodyPr>
            <a:normAutofit lnSpcReduction="10000"/>
          </a:bodyPr>
          <a:lstStyle/>
          <a:p>
            <a:pPr marL="71755" indent="0">
              <a:buNone/>
            </a:pPr>
            <a:r>
              <a:rPr lang="fi-FI" sz="1200" i="1"/>
              <a:t>Kartassa on kuvattu perusura –skenaarion mukaista kuntatason väestönmuutosta vuosien 2024</a:t>
            </a:r>
            <a:r>
              <a:rPr lang="fi-FI" sz="1200" i="1">
                <a:solidFill>
                  <a:schemeClr val="tx1"/>
                </a:solidFill>
              </a:rPr>
              <a:t>—</a:t>
            </a:r>
            <a:r>
              <a:rPr lang="fi-FI" sz="1200" i="1"/>
              <a:t>2050 aikana. Muita skenaarioita on tarkasteltu seuraavilla dioilla. </a:t>
            </a:r>
            <a:endParaRPr lang="fi-FI"/>
          </a:p>
          <a:p>
            <a:pPr marL="359410" indent="-287655">
              <a:buFont typeface="Wingdings" panose="05000000000000000000" pitchFamily="2" charset="2"/>
              <a:buChar char="§"/>
            </a:pPr>
            <a:r>
              <a:rPr lang="fi-FI" sz="1200" b="1"/>
              <a:t>Aluetason väestönkehitys on erittäin polarisoitunutta,</a:t>
            </a:r>
            <a:r>
              <a:rPr lang="fi-FI" sz="1200"/>
              <a:t> aiemman kehityksen sekä aiempien väestöennusteiden tavoin. </a:t>
            </a:r>
            <a:r>
              <a:rPr lang="fi-FI" sz="1200" b="1"/>
              <a:t>Väestö kasvaa merkittävästi lähinnä suurilla kaupunkiseuduilla, </a:t>
            </a:r>
            <a:r>
              <a:rPr lang="fi-FI" sz="1200"/>
              <a:t>joskin myös suurten kaupunkien väliset erot korostuvat etenkin 2040-luvulla. </a:t>
            </a:r>
          </a:p>
          <a:p>
            <a:pPr marL="359410" indent="-287655">
              <a:buFont typeface="Wingdings" panose="05000000000000000000" pitchFamily="2" charset="2"/>
              <a:buChar char="§"/>
            </a:pPr>
            <a:r>
              <a:rPr lang="fi-FI" sz="1200"/>
              <a:t>2040-luvun aikana myös suuressa osassa suuria kaupunkiseutuja väestönkehitys alkaa heikentyä kasvavan kuolleiden määrän sekä hyvin pienten nuorten ikäryhmien takia. </a:t>
            </a:r>
          </a:p>
          <a:p>
            <a:pPr marL="71755" indent="0">
              <a:buNone/>
            </a:pPr>
            <a:r>
              <a:rPr lang="fi-FI" sz="1200" b="1"/>
              <a:t>Alueellisen kehityksen suuria eroja selittävät: </a:t>
            </a:r>
          </a:p>
          <a:p>
            <a:pPr marL="359410" indent="-287655">
              <a:spcBef>
                <a:spcPts val="200"/>
              </a:spcBef>
              <a:buFont typeface="Wingdings" panose="05000000000000000000" pitchFamily="2" charset="2"/>
              <a:buChar char="à"/>
            </a:pPr>
            <a:r>
              <a:rPr lang="fi-FI" sz="1200"/>
              <a:t>Luonnollisen väestönlisäyksen erot: suuressa osassa kuntia kuolleiden määrä on yli kaksinkertainen suhteessa syntyneiden määrään. Suurilla kaupunkiseuduilla suhde on hillitympi.</a:t>
            </a:r>
          </a:p>
          <a:p>
            <a:pPr marL="359410" indent="-287655">
              <a:spcBef>
                <a:spcPts val="200"/>
              </a:spcBef>
              <a:buFont typeface="Wingdings" panose="05000000000000000000" pitchFamily="2" charset="2"/>
              <a:buChar char="à"/>
            </a:pPr>
            <a:r>
              <a:rPr lang="fi-FI" sz="1200"/>
              <a:t>Maahanmuuton jakauman erot: ylivoimainen enemmistö maahanmuutosta kohdistuu kaupunkeihin, etenkin suuriin kaupunkeihin. </a:t>
            </a:r>
          </a:p>
          <a:p>
            <a:pPr marL="359410" indent="-287655">
              <a:spcBef>
                <a:spcPts val="200"/>
              </a:spcBef>
              <a:buFont typeface="Wingdings" panose="05000000000000000000" pitchFamily="2" charset="2"/>
              <a:buChar char="à"/>
            </a:pPr>
            <a:r>
              <a:rPr lang="fi-FI" sz="1200"/>
              <a:t>Maan sisäinen muuttoliike keskittää muuttajia suuriin kaupunkeihin, joskin tämän tekijän merkitys vähenee ennustejakson aikana. </a:t>
            </a:r>
          </a:p>
          <a:p>
            <a:pPr marL="359410" indent="-287655">
              <a:spcBef>
                <a:spcPts val="200"/>
              </a:spcBef>
              <a:buFont typeface="Wingdings" panose="05000000000000000000" pitchFamily="2" charset="2"/>
              <a:buChar char="à"/>
            </a:pPr>
            <a:endParaRPr lang="fi-FI" sz="1200"/>
          </a:p>
          <a:p>
            <a:pPr marL="71755" indent="0">
              <a:spcBef>
                <a:spcPts val="200"/>
              </a:spcBef>
              <a:buNone/>
            </a:pPr>
            <a:r>
              <a:rPr lang="fi-FI" sz="1200"/>
              <a:t>Pienten kaupunkien ja maaseutukuntien asema on käytännössä kaikilla muuttujilla suurempia keskuksia haastavampi. </a:t>
            </a:r>
            <a:endParaRPr lang="fi-FI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AFC2D8-129F-7CB1-34D6-1AD9A8C03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4572" y="83622"/>
            <a:ext cx="3823068" cy="615480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CA9D8C9-BAAE-435C-3EC7-C2FD91557913}"/>
              </a:ext>
            </a:extLst>
          </p:cNvPr>
          <p:cNvSpPr txBox="1"/>
          <p:nvPr/>
        </p:nvSpPr>
        <p:spPr>
          <a:xfrm>
            <a:off x="8475504" y="6231235"/>
            <a:ext cx="18206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500" b="1">
                <a:latin typeface="+mn-lt"/>
              </a:rPr>
              <a:t>Perusura</a:t>
            </a:r>
          </a:p>
        </p:txBody>
      </p:sp>
    </p:spTree>
    <p:extLst>
      <p:ext uri="{BB962C8B-B14F-4D97-AF65-F5344CB8AC3E}">
        <p14:creationId xmlns:p14="http://schemas.microsoft.com/office/powerpoint/2010/main" val="3212690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D3A90-938E-6B69-26B5-F050E3B36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6">
            <a:extLst>
              <a:ext uri="{FF2B5EF4-FFF2-40B4-BE49-F238E27FC236}">
                <a16:creationId xmlns:a16="http://schemas.microsoft.com/office/drawing/2014/main" id="{CB95A6BE-E92A-6283-ED9A-E5471BDD8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30" y="220279"/>
            <a:ext cx="11979739" cy="835142"/>
          </a:xfrm>
        </p:spPr>
        <p:txBody>
          <a:bodyPr>
            <a:noAutofit/>
          </a:bodyPr>
          <a:lstStyle/>
          <a:p>
            <a:pPr algn="ctr"/>
            <a:r>
              <a:rPr lang="fi-FI" sz="3200">
                <a:solidFill>
                  <a:srgbClr val="EA564F"/>
                </a:solidFill>
                <a:latin typeface="+mj-lt"/>
              </a:rPr>
              <a:t>Väestönmuutos kunnittain</a:t>
            </a:r>
            <a:br>
              <a:rPr lang="fi-FI" sz="3200">
                <a:solidFill>
                  <a:srgbClr val="EA564F"/>
                </a:solidFill>
                <a:latin typeface="+mj-lt"/>
              </a:rPr>
            </a:br>
            <a:r>
              <a:rPr lang="fi-FI" sz="3200">
                <a:solidFill>
                  <a:srgbClr val="EA564F"/>
                </a:solidFill>
                <a:latin typeface="+mj-lt"/>
              </a:rPr>
              <a:t>eri skenaarioissa 2024—2050</a:t>
            </a:r>
          </a:p>
        </p:txBody>
      </p:sp>
      <p:sp>
        <p:nvSpPr>
          <p:cNvPr id="7" name="Tekstiruutu 8">
            <a:extLst>
              <a:ext uri="{FF2B5EF4-FFF2-40B4-BE49-F238E27FC236}">
                <a16:creationId xmlns:a16="http://schemas.microsoft.com/office/drawing/2014/main" id="{5B146DC0-30F5-CEC6-5310-B1FABC08F56B}"/>
              </a:ext>
            </a:extLst>
          </p:cNvPr>
          <p:cNvSpPr txBox="1"/>
          <p:nvPr/>
        </p:nvSpPr>
        <p:spPr>
          <a:xfrm>
            <a:off x="287570" y="6517177"/>
            <a:ext cx="75051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  <a:sym typeface="Arial"/>
              </a:rPr>
              <a:t>Lähde: </a:t>
            </a:r>
            <a:r>
              <a:rPr lang="fi-FI" sz="1200">
                <a:solidFill>
                  <a:srgbClr val="000000"/>
                </a:solidFill>
                <a:latin typeface="Montserrat" panose="00000500000000000000" pitchFamily="2" charset="0"/>
                <a:cs typeface="Arial"/>
                <a:sym typeface="Arial"/>
              </a:rPr>
              <a:t>MDI:n väestöennuste 2025</a:t>
            </a: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5E1973-26DF-F57D-C8EE-0C5135B465C0}"/>
              </a:ext>
            </a:extLst>
          </p:cNvPr>
          <p:cNvSpPr txBox="1"/>
          <p:nvPr/>
        </p:nvSpPr>
        <p:spPr>
          <a:xfrm>
            <a:off x="1193279" y="6070208"/>
            <a:ext cx="27393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500" b="1"/>
              <a:t>Kaupungistuminen</a:t>
            </a:r>
            <a:endParaRPr lang="fi-FI" sz="1500" b="1"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F35550-06E4-D770-7393-429426000203}"/>
              </a:ext>
            </a:extLst>
          </p:cNvPr>
          <p:cNvSpPr txBox="1"/>
          <p:nvPr/>
        </p:nvSpPr>
        <p:spPr>
          <a:xfrm>
            <a:off x="5053103" y="6141613"/>
            <a:ext cx="20857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500" b="1">
                <a:latin typeface="+mn-lt"/>
              </a:rPr>
              <a:t>Hajautuminen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F1F050-FCDB-BA00-086A-F4F3B8B7D405}"/>
              </a:ext>
            </a:extLst>
          </p:cNvPr>
          <p:cNvSpPr txBox="1"/>
          <p:nvPr/>
        </p:nvSpPr>
        <p:spPr>
          <a:xfrm>
            <a:off x="8419315" y="6141613"/>
            <a:ext cx="2743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500" b="1">
                <a:latin typeface="+mn-lt"/>
              </a:rPr>
              <a:t>Kansainvälistyvä Suomi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54E301-9031-7DAA-1871-49125415E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000" y="1026000"/>
            <a:ext cx="3160115" cy="50712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B2D441-8AB9-565A-7905-B1DE76C6E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2800" y="1033200"/>
            <a:ext cx="3158631" cy="50827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EA57C2-B07E-A980-44DA-1C441C1454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1600" y="1025795"/>
            <a:ext cx="3158631" cy="508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6104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7E75437-D088-5A41-B8F5-2584A01C6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0351"/>
            <a:ext cx="12192000" cy="820208"/>
          </a:xfrm>
        </p:spPr>
        <p:txBody>
          <a:bodyPr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i-FI" sz="3200"/>
              <a:t>Tiivistetty kuva väestönkehityksestä</a:t>
            </a:r>
            <a:br>
              <a:rPr lang="fi-FI" sz="3200"/>
            </a:br>
            <a:r>
              <a:rPr lang="fi-FI" sz="3200"/>
              <a:t>aluetyypeittäin vuosina 2024—2050</a:t>
            </a:r>
            <a:endParaRPr kumimoji="0" lang="fi-FI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ExtraBold"/>
              <a:cs typeface="Arial"/>
              <a:sym typeface="Arial"/>
            </a:endParaRPr>
          </a:p>
        </p:txBody>
      </p:sp>
      <p:sp>
        <p:nvSpPr>
          <p:cNvPr id="3" name="Tekstin paikkamerkki 3">
            <a:extLst>
              <a:ext uri="{FF2B5EF4-FFF2-40B4-BE49-F238E27FC236}">
                <a16:creationId xmlns:a16="http://schemas.microsoft.com/office/drawing/2014/main" id="{B0E70EAF-0B6D-E6FD-9B0D-7D3D63C64514}"/>
              </a:ext>
            </a:extLst>
          </p:cNvPr>
          <p:cNvSpPr txBox="1">
            <a:spLocks/>
          </p:cNvSpPr>
          <p:nvPr/>
        </p:nvSpPr>
        <p:spPr>
          <a:xfrm>
            <a:off x="185493" y="6453107"/>
            <a:ext cx="11125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533400" marR="0" lvl="1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016000" marR="0" lvl="2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485900" marR="0" lvl="3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943100" marR="0" lvl="4" indent="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fi-FI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Lähde: MDI:n väestöennuste 2025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6C4934A-C222-5C93-D3FA-81AB68CA38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6477326"/>
              </p:ext>
            </p:extLst>
          </p:nvPr>
        </p:nvGraphicFramePr>
        <p:xfrm>
          <a:off x="230400" y="1237496"/>
          <a:ext cx="11782800" cy="526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374749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4C68C-C9FB-4E55-D309-D3A847A5E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8A054F5-F3DC-ECF2-2D3E-707045648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>
            <a:noAutofit/>
          </a:bodyPr>
          <a:lstStyle/>
          <a:p>
            <a:r>
              <a:rPr lang="fi-FI" sz="3200"/>
              <a:t>Koululaisikäluokkien kehitys on erittäin negatiivista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4F558A5-3742-B59F-4017-9A21BA94D8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112000" cy="4847318"/>
          </a:xfrm>
        </p:spPr>
        <p:txBody>
          <a:bodyPr>
            <a:normAutofit/>
          </a:bodyPr>
          <a:lstStyle/>
          <a:p>
            <a:pPr marL="71755" indent="0">
              <a:buNone/>
            </a:pPr>
            <a:r>
              <a:rPr lang="fi-FI" sz="1200" i="1"/>
              <a:t>Kuvioissa on tarkasteltu 7—15-vuotiaiden toteutunutta ja ennakoitua kehitystä vuosien 2010</a:t>
            </a:r>
            <a:r>
              <a:rPr lang="fi-FI" sz="1200" i="1">
                <a:solidFill>
                  <a:schemeClr val="tx1"/>
                </a:solidFill>
              </a:rPr>
              <a:t>—</a:t>
            </a:r>
            <a:r>
              <a:rPr lang="fi-FI" sz="1200" i="1"/>
              <a:t>2050 aikana. </a:t>
            </a:r>
            <a:endParaRPr lang="fi-FI"/>
          </a:p>
          <a:p>
            <a:pPr marL="359410" indent="-287655">
              <a:buFont typeface="Wingdings" panose="05000000000000000000" pitchFamily="2" charset="2"/>
              <a:buChar char="§"/>
            </a:pPr>
            <a:r>
              <a:rPr lang="fi-FI" sz="1200" b="1"/>
              <a:t>Koululaisikäluokkien kehitys on sangen varmaa 2030-luvun alkuun asti, </a:t>
            </a:r>
            <a:r>
              <a:rPr lang="fi-FI" sz="1200"/>
              <a:t>sillä kehitys perustuu jo syntyneisiin ikäluokkiin. Tämän jälkeen kehitys on epävarmempaa ja nojaa syntyvyyden kehitykseen. </a:t>
            </a:r>
          </a:p>
          <a:p>
            <a:pPr marL="359410" indent="-287655">
              <a:buFont typeface="Wingdings" panose="05000000000000000000" pitchFamily="2" charset="2"/>
              <a:buChar char="§"/>
            </a:pPr>
            <a:r>
              <a:rPr lang="fi-FI" sz="1200"/>
              <a:t>Vuoteen 2032 mennessä kaikki jo syntyneet ikäkohortit ovat siirtyneet peruskouluun.</a:t>
            </a:r>
            <a:r>
              <a:rPr lang="fi-FI" sz="1200" b="1"/>
              <a:t> Vuosien 2024</a:t>
            </a:r>
            <a:r>
              <a:rPr lang="fi-FI" sz="1200" b="1">
                <a:solidFill>
                  <a:schemeClr val="tx1"/>
                </a:solidFill>
              </a:rPr>
              <a:t>—</a:t>
            </a:r>
            <a:r>
              <a:rPr lang="fi-FI" sz="1200" b="1"/>
              <a:t>2032 aikana peruskouluikäisten määrä vähenee 96 000 henkilöllä eli noin 17 prosentilla. </a:t>
            </a:r>
            <a:r>
              <a:rPr lang="fi-FI" sz="1200"/>
              <a:t>Maahanmuuton tasolla ei juuri ole vaikutusta tähän kehitykseen. </a:t>
            </a:r>
          </a:p>
          <a:p>
            <a:pPr marL="359410" indent="-287655">
              <a:buFont typeface="Wingdings" panose="05000000000000000000" pitchFamily="2" charset="2"/>
              <a:buChar char="§"/>
            </a:pPr>
            <a:r>
              <a:rPr lang="fi-FI" sz="1200"/>
              <a:t>Erityisesti yläkouluikäisten määrä jatkaa laskuaan 2030-luvulla, alakouluikäisten kehitys on sidottu taas syntyvyyteen. </a:t>
            </a:r>
            <a:r>
              <a:rPr lang="fi-FI" sz="1200" b="1"/>
              <a:t>Ilman syntyvyyden kasvua vuonna 2050 peruskouluikäisiä on noin 100 000 henkilöä nykyistä vähemmän </a:t>
            </a:r>
            <a:r>
              <a:rPr lang="fi-FI" sz="1200"/>
              <a:t>2020-luvun keskitason maahanmuutolla. </a:t>
            </a:r>
          </a:p>
          <a:p>
            <a:pPr marL="359410" indent="-287655">
              <a:buFont typeface="Wingdings" panose="05000000000000000000" pitchFamily="2" charset="2"/>
              <a:buChar char="§"/>
            </a:pPr>
            <a:r>
              <a:rPr lang="fi-FI" sz="1200"/>
              <a:t>Edes korkea maahanmuutto ei elvytä ennustejakson aikana peruskouluikäisiä. </a:t>
            </a:r>
            <a:r>
              <a:rPr lang="fi-FI" sz="1200" b="1"/>
              <a:t>Peruskouluikäisten määrä jää pysyvästi merkittävästi nykyistä tasoa matalammaksi, ellei syntyvyys kasva merkittävästi. </a:t>
            </a:r>
            <a:endParaRPr lang="fi-FI" sz="120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BC20E42-BE57-49F0-B773-9C6594F374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930600"/>
              </p:ext>
            </p:extLst>
          </p:nvPr>
        </p:nvGraphicFramePr>
        <p:xfrm>
          <a:off x="5950800" y="363600"/>
          <a:ext cx="6062400" cy="605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532929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39BB0-CCEF-0954-A99C-96778B94B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>
            <a:extLst>
              <a:ext uri="{FF2B5EF4-FFF2-40B4-BE49-F238E27FC236}">
                <a16:creationId xmlns:a16="http://schemas.microsoft.com/office/drawing/2014/main" id="{66591402-D49A-8C4D-C0B3-C247EA32A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257" y="1055914"/>
            <a:ext cx="3289358" cy="5300447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C0271A9E-0718-7BF0-6B85-FC691E48D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1141" y="1058804"/>
            <a:ext cx="3290835" cy="529552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4779875-5376-4A01-01DC-E50B855AA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5921829" cy="1325563"/>
          </a:xfrm>
        </p:spPr>
        <p:txBody>
          <a:bodyPr>
            <a:noAutofit/>
          </a:bodyPr>
          <a:lstStyle/>
          <a:p>
            <a:r>
              <a:rPr lang="fi-FI" sz="3200"/>
              <a:t>Koululaisten määrä vähenee keskipitkällä aikavälillä lähes kaikkialla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485623D-7B9C-0885-80D5-A1B03070B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112000" cy="4847318"/>
          </a:xfrm>
        </p:spPr>
        <p:txBody>
          <a:bodyPr>
            <a:normAutofit lnSpcReduction="10000"/>
          </a:bodyPr>
          <a:lstStyle/>
          <a:p>
            <a:pPr marL="71755" indent="0">
              <a:buNone/>
            </a:pPr>
            <a:r>
              <a:rPr lang="fi-FI" sz="1400" i="1"/>
              <a:t>Kartoissa on tarkasteltu koululaisikäluokkien kehitystä kunnittain vuosien 2024</a:t>
            </a:r>
            <a:r>
              <a:rPr lang="fi-FI" sz="1400" i="1">
                <a:solidFill>
                  <a:schemeClr val="tx1"/>
                </a:solidFill>
              </a:rPr>
              <a:t>—</a:t>
            </a:r>
            <a:r>
              <a:rPr lang="fi-FI" sz="1400" i="1"/>
              <a:t>2031 aikana. Seuraavalla dialla on kuvattu vastaavaa kehitystä vuosien 2024—2050 aikana.</a:t>
            </a:r>
            <a:endParaRPr lang="en-US"/>
          </a:p>
          <a:p>
            <a:pPr marL="359410" indent="-287655">
              <a:buFont typeface="Wingdings" panose="05000000000000000000" pitchFamily="2" charset="2"/>
              <a:buChar char="§"/>
            </a:pPr>
            <a:r>
              <a:rPr lang="fi-FI" sz="1400" b="1"/>
              <a:t>Syntyvyyden voimakkaan laskun takia koululaisten määrä vähenee lähes jokaisessa Suomen kunnassa vuosien 2024</a:t>
            </a:r>
            <a:r>
              <a:rPr lang="fi-FI" sz="1400" b="1">
                <a:solidFill>
                  <a:schemeClr val="tx1"/>
                </a:solidFill>
              </a:rPr>
              <a:t>—</a:t>
            </a:r>
            <a:r>
              <a:rPr lang="fi-FI" sz="1400" b="1"/>
              <a:t>2031 aikana. </a:t>
            </a:r>
            <a:endParaRPr lang="fi-FI" sz="1400"/>
          </a:p>
          <a:p>
            <a:pPr marL="359410" indent="-287655">
              <a:buFont typeface="Wingdings" panose="05000000000000000000" pitchFamily="2" charset="2"/>
              <a:buChar char="§"/>
            </a:pPr>
            <a:r>
              <a:rPr lang="fi-FI" sz="1400"/>
              <a:t>Vain yksittäisissä kunnissa koululaisten määrä kasvaa, </a:t>
            </a:r>
            <a:r>
              <a:rPr lang="fi-FI" sz="1400" b="1"/>
              <a:t>suurimmassa osassa kuntia koululaisten määrä vähenee yli 20 prosentilla, </a:t>
            </a:r>
            <a:r>
              <a:rPr lang="fi-FI" sz="1400"/>
              <a:t>yli kolmanneksessa taas yli 30 prosentilla. Yksittäisissä kunnissa koululaisten määrä lähes puolittuu seuraavan seitsemän vuoden aikana. </a:t>
            </a:r>
          </a:p>
          <a:p>
            <a:pPr marL="359410" indent="-287655">
              <a:buFont typeface="Wingdings" panose="05000000000000000000" pitchFamily="2" charset="2"/>
              <a:buChar char="§"/>
            </a:pPr>
            <a:r>
              <a:rPr lang="fi-FI" sz="1400" b="1"/>
              <a:t>Jos syntyvyys ei ala vahvistua, lasten määrä on lähes kaikissa Suomen kunnissa nykyistä merkittävästi matalampi yhä vuonna 2050. </a:t>
            </a:r>
            <a:r>
              <a:rPr lang="fi-FI" sz="1400"/>
              <a:t>Lasten määrän väheneminen ei olekaan väliaikainen, vaan pysyvä kuntien sivistystoimea haastava murros. </a:t>
            </a:r>
            <a:endParaRPr lang="fi-FI" sz="1400" b="1"/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374A17C0-CAFB-9D68-C522-EDAF423FFA35}"/>
              </a:ext>
            </a:extLst>
          </p:cNvPr>
          <p:cNvSpPr txBox="1"/>
          <p:nvPr/>
        </p:nvSpPr>
        <p:spPr>
          <a:xfrm>
            <a:off x="6951993" y="6377455"/>
            <a:ext cx="1435301" cy="3231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i-FI" sz="1500" b="1"/>
              <a:t>2024</a:t>
            </a:r>
            <a:r>
              <a:rPr lang="fi-FI" sz="1500" b="1">
                <a:ea typeface="+mn-lt"/>
                <a:cs typeface="+mn-lt"/>
              </a:rPr>
              <a:t>—</a:t>
            </a:r>
            <a:r>
              <a:rPr lang="fi-FI" sz="1500" b="1"/>
              <a:t>2031</a:t>
            </a:r>
            <a:endParaRPr lang="fi-FI" sz="1500" b="1">
              <a:latin typeface="+mn-lt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E0DB5316-3DB2-A065-BB63-C4A75BAA5DBA}"/>
              </a:ext>
            </a:extLst>
          </p:cNvPr>
          <p:cNvSpPr txBox="1"/>
          <p:nvPr/>
        </p:nvSpPr>
        <p:spPr>
          <a:xfrm>
            <a:off x="9654100" y="6377455"/>
            <a:ext cx="2305919" cy="3231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i-FI" sz="1500" b="1"/>
              <a:t>2024</a:t>
            </a:r>
            <a:r>
              <a:rPr lang="fi-FI" sz="1500" b="1">
                <a:ea typeface="+mn-lt"/>
                <a:cs typeface="+mn-lt"/>
              </a:rPr>
              <a:t>—</a:t>
            </a:r>
            <a:r>
              <a:rPr lang="fi-FI" sz="1500" b="1"/>
              <a:t>2031</a:t>
            </a:r>
            <a:endParaRPr lang="fi-FI" sz="1500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94415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114BA-F35E-2219-5978-F5CA2DCEF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6">
            <a:extLst>
              <a:ext uri="{FF2B5EF4-FFF2-40B4-BE49-F238E27FC236}">
                <a16:creationId xmlns:a16="http://schemas.microsoft.com/office/drawing/2014/main" id="{981246AB-0CA5-39B2-8639-BA35A4987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30" y="220279"/>
            <a:ext cx="11979739" cy="835142"/>
          </a:xfrm>
        </p:spPr>
        <p:txBody>
          <a:bodyPr>
            <a:noAutofit/>
          </a:bodyPr>
          <a:lstStyle/>
          <a:p>
            <a:pPr algn="ctr"/>
            <a:r>
              <a:rPr lang="fi-FI" sz="3200">
                <a:solidFill>
                  <a:srgbClr val="EA564F"/>
                </a:solidFill>
              </a:rPr>
              <a:t>Kouluikäisten (7—15-vuotiaiden) muutos perusuran skenaariossa kunnittain</a:t>
            </a:r>
            <a:endParaRPr lang="fi-FI" sz="3200">
              <a:solidFill>
                <a:srgbClr val="EA564F"/>
              </a:solidFill>
              <a:latin typeface="+mj-lt"/>
            </a:endParaRPr>
          </a:p>
        </p:txBody>
      </p:sp>
      <p:sp>
        <p:nvSpPr>
          <p:cNvPr id="7" name="Tekstiruutu 8">
            <a:extLst>
              <a:ext uri="{FF2B5EF4-FFF2-40B4-BE49-F238E27FC236}">
                <a16:creationId xmlns:a16="http://schemas.microsoft.com/office/drawing/2014/main" id="{5B3A45C5-A581-B04A-698C-991037B3AB52}"/>
              </a:ext>
            </a:extLst>
          </p:cNvPr>
          <p:cNvSpPr txBox="1"/>
          <p:nvPr/>
        </p:nvSpPr>
        <p:spPr>
          <a:xfrm>
            <a:off x="287570" y="6517177"/>
            <a:ext cx="75051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  <a:sym typeface="Arial"/>
              </a:rPr>
              <a:t>Lähde: </a:t>
            </a:r>
            <a:r>
              <a:rPr lang="fi-FI" sz="1200">
                <a:solidFill>
                  <a:srgbClr val="000000"/>
                </a:solidFill>
                <a:latin typeface="Montserrat" panose="00000500000000000000" pitchFamily="2" charset="0"/>
                <a:cs typeface="Arial"/>
                <a:sym typeface="Arial"/>
              </a:rPr>
              <a:t>MDI:n väestöennuste 2025</a:t>
            </a: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E32A09-DD69-584C-ED23-84484FC6A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715" y="1427610"/>
            <a:ext cx="2714162" cy="43735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7E644E-E34C-6239-0EA4-A247850B8A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600" y="1429639"/>
            <a:ext cx="2715380" cy="43695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48B78A-0469-5FD5-6D7D-FDFF2532A0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121" y="1434612"/>
            <a:ext cx="2709199" cy="43595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31DD1CA-A43C-403A-9633-941F626916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1200" y="1429639"/>
            <a:ext cx="2715380" cy="436952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1838B9E-7602-996B-446C-1FC8FC26D6FD}"/>
              </a:ext>
            </a:extLst>
          </p:cNvPr>
          <p:cNvSpPr txBox="1"/>
          <p:nvPr/>
        </p:nvSpPr>
        <p:spPr>
          <a:xfrm>
            <a:off x="859906" y="5890770"/>
            <a:ext cx="1293779" cy="3231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i-FI" sz="1500" b="1"/>
              <a:t>2024—2031</a:t>
            </a:r>
            <a:endParaRPr lang="fi-FI" sz="1500" b="1"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74FDE3-11DF-7D9F-4C0D-D1F25006F7B7}"/>
              </a:ext>
            </a:extLst>
          </p:cNvPr>
          <p:cNvSpPr txBox="1"/>
          <p:nvPr/>
        </p:nvSpPr>
        <p:spPr>
          <a:xfrm>
            <a:off x="3562013" y="5890770"/>
            <a:ext cx="2078553" cy="3231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i-FI" sz="1500" b="1"/>
              <a:t>2024—2031</a:t>
            </a:r>
            <a:endParaRPr lang="fi-FI" sz="1500" b="1"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3F7A26-B96A-DC9A-A24F-7FFFC2FB40A7}"/>
              </a:ext>
            </a:extLst>
          </p:cNvPr>
          <p:cNvSpPr txBox="1"/>
          <p:nvPr/>
        </p:nvSpPr>
        <p:spPr>
          <a:xfrm>
            <a:off x="6894044" y="5884943"/>
            <a:ext cx="1621352" cy="3231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i-FI" sz="1500" b="1"/>
              <a:t>2024—2050</a:t>
            </a:r>
            <a:endParaRPr lang="fi-FI" sz="1500" b="1"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02923E-3793-7E62-905A-75451367ACCF}"/>
              </a:ext>
            </a:extLst>
          </p:cNvPr>
          <p:cNvSpPr txBox="1"/>
          <p:nvPr/>
        </p:nvSpPr>
        <p:spPr>
          <a:xfrm>
            <a:off x="9983635" y="5884943"/>
            <a:ext cx="1410510" cy="3231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i-FI" sz="1500" b="1"/>
              <a:t>2024—2050</a:t>
            </a:r>
            <a:endParaRPr lang="fi-FI" sz="1500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12996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00F5D-F824-CCDF-D947-A71F0CB3B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88D05D2-6109-0E95-37CD-4D9A955F1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>
            <a:noAutofit/>
          </a:bodyPr>
          <a:lstStyle/>
          <a:p>
            <a:r>
              <a:rPr lang="fi-FI" sz="3200"/>
              <a:t>Työikäisten määrä kääntyy laskuun 2040-luvulla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B380DDA-8561-1EC1-5C31-3AAB15218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112000" cy="4847318"/>
          </a:xfrm>
        </p:spPr>
        <p:txBody>
          <a:bodyPr>
            <a:normAutofit fontScale="92500"/>
          </a:bodyPr>
          <a:lstStyle/>
          <a:p>
            <a:pPr marL="72000" indent="0">
              <a:buNone/>
            </a:pPr>
            <a:r>
              <a:rPr lang="fi-FI" sz="1200" i="1"/>
              <a:t>Kuviossa on tarkasteltu työikäisen väestön kehitystä vuosien 2024-2050 aikana. Kuntatason kehitystä on kuvattu seuraavalla dialla.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i-FI" sz="1200"/>
              <a:t>Suomen työikäinen väestö väheni 2010-luvulla suurten ikäluokkien eläköitymisen myötä, mutta 2020-luvun kasvanut maahanmuutto riitti kääntämään työikäisten kehityksen positiiviseksi.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i-FI" sz="1200"/>
              <a:t>2020-luvun kaltainen maahanmuutto riittää ylläpitämään hillittyä työikäisten kasvua 2020-luvulla ja 2030-luvulla. </a:t>
            </a:r>
            <a:r>
              <a:rPr lang="fi-FI" sz="1200" b="1"/>
              <a:t>2040-luvulla työikäisten määrä alkoi vähentyä voimakkaasti.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i-FI" sz="1200"/>
              <a:t>Korkeamman maahanmuuton jatkuessa työikäinen väestö kasvaa merkittävästi 2040-luvulle asti, mutta tämän jälkeen työikäisten määrä kääntyy myös laskuun.</a:t>
            </a:r>
            <a:endParaRPr lang="fi-FI" sz="1200" b="1"/>
          </a:p>
          <a:p>
            <a:pPr>
              <a:buFont typeface="Wingdings" panose="05000000000000000000" pitchFamily="2" charset="2"/>
              <a:buChar char="§"/>
            </a:pPr>
            <a:r>
              <a:rPr lang="fi-FI" sz="1200" b="1"/>
              <a:t>Työikäisen väestön supistumista selittää 2010- ja 2020-luvun matala syntyvyys: </a:t>
            </a:r>
            <a:r>
              <a:rPr lang="fi-FI" sz="1200"/>
              <a:t>työikään siirtyy merkittävästi aiempia pienempiä ikäkohortteja, kun taas eläkeikään siirtyy aiempaa vastaavan kokoisia ikäkohortteja. Pelkkä 2020-luvun maahanmuuton taso ei riitä torjumaan tätä kehitystä.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i-FI" sz="1200" b="1"/>
              <a:t>Aluetasolla työikäisen väestön kehityksen erot ovat suuret. Työikäinen väestö kasvaa suurilla kaupunkiseuduilla </a:t>
            </a:r>
            <a:r>
              <a:rPr lang="fi-FI" sz="1200"/>
              <a:t>etenkin 2040-luvulle asti. Muussa maassa työikäinen väestö vähenee pääsääntöisesti voimakkaasti. 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E9DEDFC-577F-4062-B65E-7E02060016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1870595"/>
              </p:ext>
            </p:extLst>
          </p:nvPr>
        </p:nvGraphicFramePr>
        <p:xfrm>
          <a:off x="5950800" y="363600"/>
          <a:ext cx="6062400" cy="605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519593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4172C-03BC-B617-8AF2-35ECB77B4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6">
            <a:extLst>
              <a:ext uri="{FF2B5EF4-FFF2-40B4-BE49-F238E27FC236}">
                <a16:creationId xmlns:a16="http://schemas.microsoft.com/office/drawing/2014/main" id="{C94E7327-EEBD-B2AC-16A2-05A73D24C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30" y="220279"/>
            <a:ext cx="11979739" cy="835142"/>
          </a:xfrm>
        </p:spPr>
        <p:txBody>
          <a:bodyPr>
            <a:noAutofit/>
          </a:bodyPr>
          <a:lstStyle/>
          <a:p>
            <a:pPr algn="ctr"/>
            <a:r>
              <a:rPr lang="fi-FI" sz="3200">
                <a:solidFill>
                  <a:srgbClr val="EA564F"/>
                </a:solidFill>
              </a:rPr>
              <a:t>Työikäisten (15—64-vuotiaiden) muutos kunnittain 2024—2050</a:t>
            </a:r>
            <a:endParaRPr lang="fi-FI" sz="3200">
              <a:solidFill>
                <a:srgbClr val="EA564F"/>
              </a:solidFill>
              <a:latin typeface="+mj-lt"/>
            </a:endParaRPr>
          </a:p>
        </p:txBody>
      </p:sp>
      <p:sp>
        <p:nvSpPr>
          <p:cNvPr id="7" name="Tekstiruutu 8">
            <a:extLst>
              <a:ext uri="{FF2B5EF4-FFF2-40B4-BE49-F238E27FC236}">
                <a16:creationId xmlns:a16="http://schemas.microsoft.com/office/drawing/2014/main" id="{7249A537-A2A6-BC31-494D-78B714736DB2}"/>
              </a:ext>
            </a:extLst>
          </p:cNvPr>
          <p:cNvSpPr txBox="1"/>
          <p:nvPr/>
        </p:nvSpPr>
        <p:spPr>
          <a:xfrm>
            <a:off x="287570" y="6517177"/>
            <a:ext cx="75051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  <a:sym typeface="Arial"/>
              </a:rPr>
              <a:t>Lähde: </a:t>
            </a:r>
            <a:r>
              <a:rPr lang="fi-FI" sz="1200">
                <a:solidFill>
                  <a:srgbClr val="000000"/>
                </a:solidFill>
                <a:latin typeface="Montserrat" panose="00000500000000000000" pitchFamily="2" charset="0"/>
                <a:cs typeface="Arial"/>
                <a:sym typeface="Arial"/>
              </a:rPr>
              <a:t>MDI:n väestöennuste 2025</a:t>
            </a: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DBF19C-BFCE-631B-B428-6F82AA43A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468" y="1428613"/>
            <a:ext cx="2716657" cy="43715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EF24E41-2284-E4A5-3706-7ED83730A71B}"/>
              </a:ext>
            </a:extLst>
          </p:cNvPr>
          <p:cNvSpPr txBox="1"/>
          <p:nvPr/>
        </p:nvSpPr>
        <p:spPr>
          <a:xfrm>
            <a:off x="859906" y="5890770"/>
            <a:ext cx="12937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500" b="1">
                <a:latin typeface="+mn-lt"/>
              </a:rPr>
              <a:t>Perusura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CE6AC4-DCB2-D7D8-39AF-632CB16D6E3F}"/>
              </a:ext>
            </a:extLst>
          </p:cNvPr>
          <p:cNvSpPr txBox="1"/>
          <p:nvPr/>
        </p:nvSpPr>
        <p:spPr>
          <a:xfrm>
            <a:off x="3491249" y="5893017"/>
            <a:ext cx="22591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500" b="1">
                <a:latin typeface="+mn-lt"/>
              </a:rPr>
              <a:t>Kaupungistuminen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1FA4CC-FFDF-851A-B914-2590541A538C}"/>
              </a:ext>
            </a:extLst>
          </p:cNvPr>
          <p:cNvSpPr txBox="1"/>
          <p:nvPr/>
        </p:nvSpPr>
        <p:spPr>
          <a:xfrm>
            <a:off x="6576425" y="5890705"/>
            <a:ext cx="24127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500" b="1">
                <a:latin typeface="+mn-lt"/>
              </a:rPr>
              <a:t>Hajautuminen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99A554-5650-DE2E-F58F-648B25A9B408}"/>
              </a:ext>
            </a:extLst>
          </p:cNvPr>
          <p:cNvSpPr txBox="1"/>
          <p:nvPr/>
        </p:nvSpPr>
        <p:spPr>
          <a:xfrm>
            <a:off x="9677213" y="5880809"/>
            <a:ext cx="20233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500" b="1"/>
              <a:t>Kansainvälistyvä</a:t>
            </a:r>
          </a:p>
          <a:p>
            <a:pPr algn="ctr"/>
            <a:r>
              <a:rPr lang="fi-FI" sz="1500" b="1"/>
              <a:t>Suomi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401619-ABE6-695F-B2D6-085D054CCE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600" y="1434612"/>
            <a:ext cx="2716656" cy="4359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DDF058-A613-C28E-F941-BADA584174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6800" y="1429639"/>
            <a:ext cx="2715380" cy="43695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EC3D07-5183-6EC9-A78D-9798FE9E3A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1200" y="1431641"/>
            <a:ext cx="2715381" cy="436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367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290CD-B410-685A-62FC-38DBEBB79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869652E-D052-516E-F247-BEABB3D39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>
            <a:noAutofit/>
          </a:bodyPr>
          <a:lstStyle/>
          <a:p>
            <a:r>
              <a:rPr lang="fi-FI" sz="3200"/>
              <a:t>Eläkeikäisen väestön ennakoitu kehitys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0519DF3-E026-8AF0-85BC-912684523A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112000" cy="4847318"/>
          </a:xfrm>
        </p:spPr>
        <p:txBody>
          <a:bodyPr>
            <a:noAutofit/>
          </a:bodyPr>
          <a:lstStyle/>
          <a:p>
            <a:pPr marL="71755" indent="0">
              <a:buNone/>
            </a:pPr>
            <a:r>
              <a:rPr lang="fi-FI" sz="1150" i="1"/>
              <a:t>Kuviossa on tarkasteltu eläkeikäisen väestön toteutunutta ja ennakoitua kehitystä vuosien 2010</a:t>
            </a:r>
            <a:r>
              <a:rPr lang="fi-FI" sz="1150" i="1">
                <a:solidFill>
                  <a:schemeClr val="tx1"/>
                </a:solidFill>
              </a:rPr>
              <a:t>—</a:t>
            </a:r>
            <a:r>
              <a:rPr lang="fi-FI" sz="1150" i="1"/>
              <a:t>2050 aikana.  </a:t>
            </a:r>
            <a:endParaRPr lang="en-US"/>
          </a:p>
          <a:p>
            <a:pPr marL="359410" indent="-287655">
              <a:buFont typeface="Wingdings" panose="05000000000000000000" pitchFamily="2" charset="2"/>
              <a:buChar char="§"/>
            </a:pPr>
            <a:r>
              <a:rPr lang="fi-FI" sz="1150"/>
              <a:t>Suomen väestörakenne ikääntyi voimakkaasti 2010-luvulla ja tämä prosessi jatkuu myös tulevina vuosikymmeninä. </a:t>
            </a:r>
            <a:r>
              <a:rPr lang="fi-FI" sz="1150" b="1"/>
              <a:t>Ennustejakson aikana eläkeikäisen väestön osuus koko väestöstä kohoaa noin 27 prosenttiin. </a:t>
            </a:r>
            <a:r>
              <a:rPr lang="fi-FI" sz="1150"/>
              <a:t> </a:t>
            </a:r>
          </a:p>
          <a:p>
            <a:pPr marL="359410" indent="-287655">
              <a:buFont typeface="Wingdings" panose="05000000000000000000" pitchFamily="2" charset="2"/>
              <a:buChar char="§"/>
            </a:pPr>
            <a:r>
              <a:rPr lang="fi-FI" sz="1150"/>
              <a:t>Nuorempien eläkeikäisten (65</a:t>
            </a:r>
            <a:r>
              <a:rPr lang="fi-FI" sz="1150">
                <a:solidFill>
                  <a:schemeClr val="tx1"/>
                </a:solidFill>
              </a:rPr>
              <a:t>—</a:t>
            </a:r>
            <a:r>
              <a:rPr lang="fi-FI" sz="1150"/>
              <a:t>74-vuotiaat) määrä vähenee 2040-luvulle asti. Tämän jälkeen ikäryhmä kasvaa jälleen hieman, kun suurten ikäluokkien lapsia alkaa siirtyä eläkeikään. </a:t>
            </a:r>
          </a:p>
          <a:p>
            <a:pPr marL="359410" indent="-287655">
              <a:buFont typeface="Wingdings" panose="05000000000000000000" pitchFamily="2" charset="2"/>
              <a:buChar char="§"/>
            </a:pPr>
            <a:r>
              <a:rPr lang="fi-FI" sz="1150" b="1"/>
              <a:t>75</a:t>
            </a:r>
            <a:r>
              <a:rPr lang="fi-FI" sz="1150" b="1">
                <a:solidFill>
                  <a:schemeClr val="tx1"/>
                </a:solidFill>
              </a:rPr>
              <a:t>—</a:t>
            </a:r>
            <a:r>
              <a:rPr lang="fi-FI" sz="1150" b="1"/>
              <a:t>84-vuotiaiden määrä kasvaa 2020-luvulla nopeasti,</a:t>
            </a:r>
            <a:r>
              <a:rPr lang="fi-FI" sz="1150"/>
              <a:t> tämän jälkeen ikäryhmän kehitys pysyy suhteellisen tasaisena. </a:t>
            </a:r>
          </a:p>
          <a:p>
            <a:pPr marL="359410" indent="-287655">
              <a:buFont typeface="Wingdings" panose="05000000000000000000" pitchFamily="2" charset="2"/>
              <a:buChar char="§"/>
            </a:pPr>
            <a:r>
              <a:rPr lang="fi-FI" sz="1150" b="1"/>
              <a:t>Yli 84-vuotiaiden määrä kasvaa erittäin voimakkaasti ennustejakson aikana. </a:t>
            </a:r>
            <a:r>
              <a:rPr lang="fi-FI" sz="1150"/>
              <a:t>Kasvu on nopeimmillaan 2030-luvulla, mutta merkittävää kasvua tapahtuu sekä 2020- että 2040-luvuilla. </a:t>
            </a:r>
            <a:r>
              <a:rPr lang="fi-FI" sz="1150" b="1"/>
              <a:t>Hyvin iäkkään väestön kasvu ei siis pääty vielä vuoteen 2050 mennessä, </a:t>
            </a:r>
            <a:r>
              <a:rPr lang="fi-FI" sz="1150"/>
              <a:t>millä on merkittävä vaikutus etenkin sote-palveluiden tarpeelle. </a:t>
            </a:r>
          </a:p>
          <a:p>
            <a:pPr marL="359410" indent="-287655">
              <a:buFont typeface="Wingdings" panose="05000000000000000000" pitchFamily="2" charset="2"/>
              <a:buChar char="à"/>
            </a:pPr>
            <a:r>
              <a:rPr lang="fi-FI" sz="1150">
                <a:sym typeface="Wingdings" panose="05000000000000000000" pitchFamily="2" charset="2"/>
              </a:rPr>
              <a:t>Yli 84-vuotiaiden määrä kasvaa noin 142 000 henkilöllä vuoteen 2040 mennessä ja 174 000 henkilöllä vuoteen 2050 mennessä. </a:t>
            </a:r>
            <a:endParaRPr lang="fi-FI" sz="115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1A65F4D-E114-4110-ABF6-B860284D77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4415845"/>
              </p:ext>
            </p:extLst>
          </p:nvPr>
        </p:nvGraphicFramePr>
        <p:xfrm>
          <a:off x="5950800" y="363600"/>
          <a:ext cx="6062400" cy="605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6455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885C1-D349-5A48-5AB6-E4B85EB00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uolivapaa piirto 10">
            <a:extLst>
              <a:ext uri="{FF2B5EF4-FFF2-40B4-BE49-F238E27FC236}">
                <a16:creationId xmlns:a16="http://schemas.microsoft.com/office/drawing/2014/main" id="{67FB77F6-3BFB-EA41-FA7E-DEB43309D9A5}"/>
              </a:ext>
            </a:extLst>
          </p:cNvPr>
          <p:cNvSpPr/>
          <p:nvPr/>
        </p:nvSpPr>
        <p:spPr>
          <a:xfrm>
            <a:off x="6422475" y="4371311"/>
            <a:ext cx="4888987" cy="991994"/>
          </a:xfrm>
          <a:custGeom>
            <a:avLst/>
            <a:gdLst>
              <a:gd name="connsiteX0" fmla="*/ 0 w 3591339"/>
              <a:gd name="connsiteY0" fmla="*/ 0 h 523461"/>
              <a:gd name="connsiteX1" fmla="*/ 0 w 3591339"/>
              <a:gd name="connsiteY1" fmla="*/ 523461 h 523461"/>
              <a:gd name="connsiteX2" fmla="*/ 3578087 w 3591339"/>
              <a:gd name="connsiteY2" fmla="*/ 483704 h 523461"/>
              <a:gd name="connsiteX3" fmla="*/ 3591339 w 3591339"/>
              <a:gd name="connsiteY3" fmla="*/ 6626 h 523461"/>
              <a:gd name="connsiteX4" fmla="*/ 0 w 3591339"/>
              <a:gd name="connsiteY4" fmla="*/ 0 h 523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1339" h="523461">
                <a:moveTo>
                  <a:pt x="0" y="0"/>
                </a:moveTo>
                <a:lnTo>
                  <a:pt x="0" y="523461"/>
                </a:lnTo>
                <a:lnTo>
                  <a:pt x="3578087" y="483704"/>
                </a:lnTo>
                <a:lnTo>
                  <a:pt x="3591339" y="6626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i-FI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  <a:sym typeface="Arial"/>
            </a:endParaRPr>
          </a:p>
        </p:txBody>
      </p:sp>
      <p:sp>
        <p:nvSpPr>
          <p:cNvPr id="12" name="Puolivapaa piirto 11">
            <a:extLst>
              <a:ext uri="{FF2B5EF4-FFF2-40B4-BE49-F238E27FC236}">
                <a16:creationId xmlns:a16="http://schemas.microsoft.com/office/drawing/2014/main" id="{F80DFC3C-531A-F8CC-5CAC-3D8347C0025F}"/>
              </a:ext>
            </a:extLst>
          </p:cNvPr>
          <p:cNvSpPr/>
          <p:nvPr/>
        </p:nvSpPr>
        <p:spPr>
          <a:xfrm>
            <a:off x="1214788" y="4617914"/>
            <a:ext cx="4898796" cy="886071"/>
          </a:xfrm>
          <a:custGeom>
            <a:avLst/>
            <a:gdLst>
              <a:gd name="connsiteX0" fmla="*/ 0 w 3591339"/>
              <a:gd name="connsiteY0" fmla="*/ 0 h 523461"/>
              <a:gd name="connsiteX1" fmla="*/ 0 w 3591339"/>
              <a:gd name="connsiteY1" fmla="*/ 523461 h 523461"/>
              <a:gd name="connsiteX2" fmla="*/ 3578087 w 3591339"/>
              <a:gd name="connsiteY2" fmla="*/ 483704 h 523461"/>
              <a:gd name="connsiteX3" fmla="*/ 3591339 w 3591339"/>
              <a:gd name="connsiteY3" fmla="*/ 6626 h 523461"/>
              <a:gd name="connsiteX4" fmla="*/ 0 w 3591339"/>
              <a:gd name="connsiteY4" fmla="*/ 0 h 523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1339" h="523461">
                <a:moveTo>
                  <a:pt x="0" y="0"/>
                </a:moveTo>
                <a:lnTo>
                  <a:pt x="0" y="523461"/>
                </a:lnTo>
                <a:lnTo>
                  <a:pt x="3578087" y="483704"/>
                </a:lnTo>
                <a:lnTo>
                  <a:pt x="3591339" y="6626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i-FI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  <a:sym typeface="Arial"/>
            </a:endParaRPr>
          </a:p>
        </p:txBody>
      </p:sp>
      <p:sp>
        <p:nvSpPr>
          <p:cNvPr id="9" name="Puolivapaa piirto 8">
            <a:extLst>
              <a:ext uri="{FF2B5EF4-FFF2-40B4-BE49-F238E27FC236}">
                <a16:creationId xmlns:a16="http://schemas.microsoft.com/office/drawing/2014/main" id="{8BFEC946-8DA8-5517-5CA0-427F1BDD2F79}"/>
              </a:ext>
            </a:extLst>
          </p:cNvPr>
          <p:cNvSpPr/>
          <p:nvPr/>
        </p:nvSpPr>
        <p:spPr>
          <a:xfrm>
            <a:off x="6312043" y="2099156"/>
            <a:ext cx="2950490" cy="484247"/>
          </a:xfrm>
          <a:custGeom>
            <a:avLst/>
            <a:gdLst>
              <a:gd name="connsiteX0" fmla="*/ 1371600 w 1371600"/>
              <a:gd name="connsiteY0" fmla="*/ 0 h 393700"/>
              <a:gd name="connsiteX1" fmla="*/ 0 w 1371600"/>
              <a:gd name="connsiteY1" fmla="*/ 12700 h 393700"/>
              <a:gd name="connsiteX2" fmla="*/ 76200 w 1371600"/>
              <a:gd name="connsiteY2" fmla="*/ 393700 h 393700"/>
              <a:gd name="connsiteX3" fmla="*/ 1358900 w 1371600"/>
              <a:gd name="connsiteY3" fmla="*/ 349250 h 393700"/>
              <a:gd name="connsiteX4" fmla="*/ 1371600 w 1371600"/>
              <a:gd name="connsiteY4" fmla="*/ 0 h 393700"/>
              <a:gd name="connsiteX0" fmla="*/ 1311390 w 1311390"/>
              <a:gd name="connsiteY0" fmla="*/ 0 h 393700"/>
              <a:gd name="connsiteX1" fmla="*/ 0 w 1311390"/>
              <a:gd name="connsiteY1" fmla="*/ 33351 h 393700"/>
              <a:gd name="connsiteX2" fmla="*/ 15990 w 1311390"/>
              <a:gd name="connsiteY2" fmla="*/ 393700 h 393700"/>
              <a:gd name="connsiteX3" fmla="*/ 1298690 w 1311390"/>
              <a:gd name="connsiteY3" fmla="*/ 349250 h 393700"/>
              <a:gd name="connsiteX4" fmla="*/ 1311390 w 1311390"/>
              <a:gd name="connsiteY4" fmla="*/ 0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1390" h="393700">
                <a:moveTo>
                  <a:pt x="1311390" y="0"/>
                </a:moveTo>
                <a:lnTo>
                  <a:pt x="0" y="33351"/>
                </a:lnTo>
                <a:lnTo>
                  <a:pt x="15990" y="393700"/>
                </a:lnTo>
                <a:lnTo>
                  <a:pt x="1298690" y="349250"/>
                </a:lnTo>
                <a:lnTo>
                  <a:pt x="1311390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i-FI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  <a:sym typeface="Arial"/>
            </a:endParaRPr>
          </a:p>
        </p:txBody>
      </p:sp>
      <p:sp>
        <p:nvSpPr>
          <p:cNvPr id="8" name="Puolivapaa piirto 7">
            <a:extLst>
              <a:ext uri="{FF2B5EF4-FFF2-40B4-BE49-F238E27FC236}">
                <a16:creationId xmlns:a16="http://schemas.microsoft.com/office/drawing/2014/main" id="{8A7B433B-C262-A5B8-9839-939D925AB5C5}"/>
              </a:ext>
            </a:extLst>
          </p:cNvPr>
          <p:cNvSpPr/>
          <p:nvPr/>
        </p:nvSpPr>
        <p:spPr>
          <a:xfrm>
            <a:off x="1223290" y="2453686"/>
            <a:ext cx="1291309" cy="484247"/>
          </a:xfrm>
          <a:custGeom>
            <a:avLst/>
            <a:gdLst>
              <a:gd name="connsiteX0" fmla="*/ 1371600 w 1371600"/>
              <a:gd name="connsiteY0" fmla="*/ 0 h 393700"/>
              <a:gd name="connsiteX1" fmla="*/ 0 w 1371600"/>
              <a:gd name="connsiteY1" fmla="*/ 12700 h 393700"/>
              <a:gd name="connsiteX2" fmla="*/ 76200 w 1371600"/>
              <a:gd name="connsiteY2" fmla="*/ 393700 h 393700"/>
              <a:gd name="connsiteX3" fmla="*/ 1358900 w 1371600"/>
              <a:gd name="connsiteY3" fmla="*/ 349250 h 393700"/>
              <a:gd name="connsiteX4" fmla="*/ 1371600 w 1371600"/>
              <a:gd name="connsiteY4" fmla="*/ 0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393700">
                <a:moveTo>
                  <a:pt x="1371600" y="0"/>
                </a:moveTo>
                <a:lnTo>
                  <a:pt x="0" y="12700"/>
                </a:lnTo>
                <a:lnTo>
                  <a:pt x="76200" y="393700"/>
                </a:lnTo>
                <a:lnTo>
                  <a:pt x="1358900" y="349250"/>
                </a:lnTo>
                <a:lnTo>
                  <a:pt x="1371600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i-FI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  <a:sym typeface="Arial"/>
            </a:endParaRPr>
          </a:p>
        </p:txBody>
      </p:sp>
      <p:sp>
        <p:nvSpPr>
          <p:cNvPr id="7" name="Puolivapaa piirto 6">
            <a:extLst>
              <a:ext uri="{FF2B5EF4-FFF2-40B4-BE49-F238E27FC236}">
                <a16:creationId xmlns:a16="http://schemas.microsoft.com/office/drawing/2014/main" id="{1933BF22-D59A-87A9-1AE0-35DFCB8B4B92}"/>
              </a:ext>
            </a:extLst>
          </p:cNvPr>
          <p:cNvSpPr/>
          <p:nvPr/>
        </p:nvSpPr>
        <p:spPr>
          <a:xfrm>
            <a:off x="6481089" y="1775356"/>
            <a:ext cx="4500588" cy="532840"/>
          </a:xfrm>
          <a:custGeom>
            <a:avLst/>
            <a:gdLst>
              <a:gd name="connsiteX0" fmla="*/ 0 w 1484244"/>
              <a:gd name="connsiteY0" fmla="*/ 59635 h 470452"/>
              <a:gd name="connsiteX1" fmla="*/ 13253 w 1484244"/>
              <a:gd name="connsiteY1" fmla="*/ 470452 h 470452"/>
              <a:gd name="connsiteX2" fmla="*/ 1484244 w 1484244"/>
              <a:gd name="connsiteY2" fmla="*/ 443948 h 470452"/>
              <a:gd name="connsiteX3" fmla="*/ 1424609 w 1484244"/>
              <a:gd name="connsiteY3" fmla="*/ 0 h 470452"/>
              <a:gd name="connsiteX4" fmla="*/ 0 w 1484244"/>
              <a:gd name="connsiteY4" fmla="*/ 59635 h 470452"/>
              <a:gd name="connsiteX0" fmla="*/ 0 w 1484244"/>
              <a:gd name="connsiteY0" fmla="*/ 52276 h 463093"/>
              <a:gd name="connsiteX1" fmla="*/ 13253 w 1484244"/>
              <a:gd name="connsiteY1" fmla="*/ 463093 h 463093"/>
              <a:gd name="connsiteX2" fmla="*/ 1484244 w 1484244"/>
              <a:gd name="connsiteY2" fmla="*/ 436589 h 463093"/>
              <a:gd name="connsiteX3" fmla="*/ 1472076 w 1484244"/>
              <a:gd name="connsiteY3" fmla="*/ 0 h 463093"/>
              <a:gd name="connsiteX4" fmla="*/ 0 w 1484244"/>
              <a:gd name="connsiteY4" fmla="*/ 52276 h 463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4244" h="463093">
                <a:moveTo>
                  <a:pt x="0" y="52276"/>
                </a:moveTo>
                <a:lnTo>
                  <a:pt x="13253" y="463093"/>
                </a:lnTo>
                <a:lnTo>
                  <a:pt x="1484244" y="436589"/>
                </a:lnTo>
                <a:lnTo>
                  <a:pt x="1472076" y="0"/>
                </a:lnTo>
                <a:lnTo>
                  <a:pt x="0" y="52276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i-FI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  <a:sym typeface="Arial"/>
            </a:endParaRPr>
          </a:p>
        </p:txBody>
      </p:sp>
      <p:sp>
        <p:nvSpPr>
          <p:cNvPr id="5" name="Puolivapaa piirto 4">
            <a:extLst>
              <a:ext uri="{FF2B5EF4-FFF2-40B4-BE49-F238E27FC236}">
                <a16:creationId xmlns:a16="http://schemas.microsoft.com/office/drawing/2014/main" id="{64FB7666-6701-D6C4-0D0C-6B391D9C7208}"/>
              </a:ext>
            </a:extLst>
          </p:cNvPr>
          <p:cNvSpPr/>
          <p:nvPr/>
        </p:nvSpPr>
        <p:spPr>
          <a:xfrm>
            <a:off x="1303868" y="1766888"/>
            <a:ext cx="4792132" cy="816515"/>
          </a:xfrm>
          <a:custGeom>
            <a:avLst/>
            <a:gdLst>
              <a:gd name="connsiteX0" fmla="*/ 0 w 1808922"/>
              <a:gd name="connsiteY0" fmla="*/ 39757 h 457200"/>
              <a:gd name="connsiteX1" fmla="*/ 1808922 w 1808922"/>
              <a:gd name="connsiteY1" fmla="*/ 0 h 457200"/>
              <a:gd name="connsiteX2" fmla="*/ 1755913 w 1808922"/>
              <a:gd name="connsiteY2" fmla="*/ 417444 h 457200"/>
              <a:gd name="connsiteX3" fmla="*/ 6626 w 1808922"/>
              <a:gd name="connsiteY3" fmla="*/ 457200 h 457200"/>
              <a:gd name="connsiteX4" fmla="*/ 0 w 1808922"/>
              <a:gd name="connsiteY4" fmla="*/ 39757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8922" h="457200">
                <a:moveTo>
                  <a:pt x="0" y="39757"/>
                </a:moveTo>
                <a:lnTo>
                  <a:pt x="1808922" y="0"/>
                </a:lnTo>
                <a:lnTo>
                  <a:pt x="1755913" y="417444"/>
                </a:lnTo>
                <a:lnTo>
                  <a:pt x="6626" y="457200"/>
                </a:lnTo>
                <a:lnTo>
                  <a:pt x="0" y="39757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i-FI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  <a:sym typeface="Arial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CD15A34-17EB-A631-DB68-52206D4C1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i-FI" sz="3600"/>
              <a:t>Neljä keskeisintä nostoa </a:t>
            </a:r>
            <a:r>
              <a:rPr lang="fi-FI" sz="2400"/>
              <a:t>2/2</a:t>
            </a:r>
            <a:endParaRPr lang="en-US" sz="36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53176-32B0-C566-A6EE-4DD3EC120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9356" y="1766888"/>
            <a:ext cx="5177221" cy="4923472"/>
          </a:xfrm>
        </p:spPr>
        <p:txBody>
          <a:bodyPr numCol="1">
            <a:no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fi-FI" sz="1800" b="1"/>
              <a:t>Suomen iäkkään väestön kasvu ei ole ohimenevä välivaihe, vaan pysyvä muutos: </a:t>
            </a:r>
            <a:r>
              <a:rPr lang="fi-FI" sz="1800"/>
              <a:t>eläkeikäisen ja etenkin yli 84-vuotiaiden määrä kasvaa merkittävästi myös 2040-luvulla</a:t>
            </a:r>
            <a:endParaRPr lang="fi-FI" sz="1800">
              <a:solidFill>
                <a:srgbClr val="000000"/>
              </a:solidFill>
              <a:latin typeface="+mn-lt"/>
            </a:endParaRPr>
          </a:p>
          <a:p>
            <a:pPr marL="342000" indent="0">
              <a:buNone/>
            </a:pPr>
            <a:r>
              <a:rPr lang="fi-FI" sz="1200">
                <a:solidFill>
                  <a:srgbClr val="000000"/>
                </a:solidFill>
              </a:rPr>
              <a:t>Työikäisen väestön osuus koko väestöstä tulee pienenemään ja eläkeikäisten määrä suhteessa työikäisiin kasvaa.</a:t>
            </a:r>
          </a:p>
          <a:p>
            <a:pPr marL="342000" indent="0">
              <a:spcAft>
                <a:spcPts val="600"/>
              </a:spcAft>
              <a:buNone/>
            </a:pPr>
            <a:r>
              <a:rPr lang="fi-FI" sz="1200">
                <a:solidFill>
                  <a:srgbClr val="000000"/>
                </a:solidFill>
              </a:rPr>
              <a:t>Yli 64-vuotiaiden osuus väestöstä nousee yli neljännekseen vuoteen 2050 mennessä.</a:t>
            </a:r>
          </a:p>
          <a:p>
            <a:pPr marL="342000" indent="0">
              <a:buNone/>
            </a:pPr>
            <a:r>
              <a:rPr lang="fi-FI" sz="1200">
                <a:solidFill>
                  <a:srgbClr val="000000"/>
                </a:solidFill>
              </a:rPr>
              <a:t>V</a:t>
            </a:r>
            <a:r>
              <a:rPr lang="fi-FI" sz="1200">
                <a:solidFill>
                  <a:srgbClr val="000000"/>
                </a:solidFill>
                <a:latin typeface="+mn-lt"/>
              </a:rPr>
              <a:t>uonna 2050 jo joka seitsemäs suomalainen on yli 74-vuotias. Tämä kasvattaa sosiaali- ja terveyspalveluiden tarvetta voimakkaasti.</a:t>
            </a:r>
          </a:p>
          <a:p>
            <a:pPr marL="342000" indent="0">
              <a:buNone/>
            </a:pPr>
            <a:endParaRPr lang="fi-FI" sz="12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54C5C5D-0BFD-C096-AA78-D0A999387801}"/>
              </a:ext>
            </a:extLst>
          </p:cNvPr>
          <p:cNvSpPr txBox="1">
            <a:spLocks/>
          </p:cNvSpPr>
          <p:nvPr/>
        </p:nvSpPr>
        <p:spPr>
          <a:xfrm>
            <a:off x="6176577" y="1766888"/>
            <a:ext cx="4888987" cy="4923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1160" algn="l" rtl="0" eaLnBrk="1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60"/>
              <a:buFont typeface="Arial"/>
              <a:buChar char="»"/>
              <a:defRPr sz="3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42900" algn="l" rtl="0" ea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42900" algn="l" rtl="0" ea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342900" lvl="0" indent="-342900">
              <a:buClr>
                <a:srgbClr val="000000"/>
              </a:buClr>
              <a:buFont typeface="+mj-lt"/>
              <a:buAutoNum type="arabicPeriod" startAt="4"/>
              <a:defRPr/>
            </a:pPr>
            <a:r>
              <a:rPr lang="fi-FI" sz="1800" b="1"/>
              <a:t>Alueellinen keskittyminen jatkuu ja polarisaatio syvenee</a:t>
            </a:r>
            <a:r>
              <a:rPr lang="fi-FI" sz="1800"/>
              <a:t>: suurten kaupunkiseutujen merkitys vahvistuu, mutta nekin kohtaavat ikääntymisen ja pienenevien ikäluokkien haasteen.</a:t>
            </a:r>
            <a:endParaRPr kumimoji="0" lang="fi-FI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sym typeface="Montserrat"/>
            </a:endParaRPr>
          </a:p>
          <a:p>
            <a:pPr marL="34200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rgbClr val="000000"/>
              </a:buClr>
              <a:buSzPts val="2560"/>
              <a:buFont typeface="Arial"/>
              <a:buNone/>
              <a:tabLst/>
              <a:defRPr/>
            </a:pPr>
            <a:r>
              <a:rPr lang="fi-FI" sz="1200">
                <a:solidFill>
                  <a:srgbClr val="000000"/>
                </a:solidFill>
                <a:latin typeface="+mn-lt"/>
              </a:rPr>
              <a:t>Väestökehityksen trendien jatkuminen nykyisellään korostaa sopeutumisen tarvetta.</a:t>
            </a:r>
          </a:p>
          <a:p>
            <a:pPr marL="34200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560"/>
              <a:buFont typeface="Arial"/>
              <a:buNone/>
              <a:tabLst/>
              <a:defRPr/>
            </a:pPr>
            <a:r>
              <a:rPr lang="fi-FI" sz="1200">
                <a:solidFill>
                  <a:srgbClr val="000000"/>
                </a:solidFill>
                <a:latin typeface="+mn-lt"/>
              </a:rPr>
              <a:t>Väestön väheneminen ei itsessään tarkoita elinvoiman katoamista, </a:t>
            </a:r>
            <a:r>
              <a:rPr lang="fi-FI" sz="1200" i="1">
                <a:solidFill>
                  <a:srgbClr val="000000"/>
                </a:solidFill>
                <a:latin typeface="+mn-lt"/>
              </a:rPr>
              <a:t>jos</a:t>
            </a:r>
            <a:r>
              <a:rPr lang="fi-FI" sz="1200">
                <a:solidFill>
                  <a:srgbClr val="000000"/>
                </a:solidFill>
                <a:latin typeface="+mn-lt"/>
              </a:rPr>
              <a:t> alueet onnistuvat sopeuttamaan palvelut ja toimintansa muuttuvaan väestörakenteeseen.</a:t>
            </a:r>
          </a:p>
        </p:txBody>
      </p:sp>
      <p:sp>
        <p:nvSpPr>
          <p:cNvPr id="4" name="Puolivapaa piirto 3">
            <a:extLst>
              <a:ext uri="{FF2B5EF4-FFF2-40B4-BE49-F238E27FC236}">
                <a16:creationId xmlns:a16="http://schemas.microsoft.com/office/drawing/2014/main" id="{28140169-F119-773F-5931-F9A1960AD7BF}"/>
              </a:ext>
            </a:extLst>
          </p:cNvPr>
          <p:cNvSpPr/>
          <p:nvPr/>
        </p:nvSpPr>
        <p:spPr>
          <a:xfrm rot="201786">
            <a:off x="2517850" y="2137339"/>
            <a:ext cx="2693171" cy="189903"/>
          </a:xfrm>
          <a:custGeom>
            <a:avLst/>
            <a:gdLst>
              <a:gd name="connsiteX0" fmla="*/ 0 w 3649287"/>
              <a:gd name="connsiteY0" fmla="*/ 216426 h 216426"/>
              <a:gd name="connsiteX1" fmla="*/ 1662545 w 3649287"/>
              <a:gd name="connsiteY1" fmla="*/ 50172 h 216426"/>
              <a:gd name="connsiteX2" fmla="*/ 3649287 w 3649287"/>
              <a:gd name="connsiteY2" fmla="*/ 296 h 216426"/>
              <a:gd name="connsiteX0" fmla="*/ 0 w 3649287"/>
              <a:gd name="connsiteY0" fmla="*/ 216272 h 216272"/>
              <a:gd name="connsiteX1" fmla="*/ 1455709 w 3649287"/>
              <a:gd name="connsiteY1" fmla="*/ 71840 h 216272"/>
              <a:gd name="connsiteX2" fmla="*/ 3649287 w 3649287"/>
              <a:gd name="connsiteY2" fmla="*/ 142 h 216272"/>
              <a:gd name="connsiteX0" fmla="*/ 0 w 3649287"/>
              <a:gd name="connsiteY0" fmla="*/ 216223 h 216223"/>
              <a:gd name="connsiteX1" fmla="*/ 1539098 w 3649287"/>
              <a:gd name="connsiteY1" fmla="*/ 93263 h 216223"/>
              <a:gd name="connsiteX2" fmla="*/ 3649287 w 3649287"/>
              <a:gd name="connsiteY2" fmla="*/ 93 h 216223"/>
              <a:gd name="connsiteX0" fmla="*/ 0 w 3649287"/>
              <a:gd name="connsiteY0" fmla="*/ 216221 h 216221"/>
              <a:gd name="connsiteX1" fmla="*/ 1694903 w 3649287"/>
              <a:gd name="connsiteY1" fmla="*/ 94577 h 216221"/>
              <a:gd name="connsiteX2" fmla="*/ 3649287 w 3649287"/>
              <a:gd name="connsiteY2" fmla="*/ 91 h 216221"/>
              <a:gd name="connsiteX0" fmla="*/ 0 w 3649287"/>
              <a:gd name="connsiteY0" fmla="*/ 216221 h 216221"/>
              <a:gd name="connsiteX1" fmla="*/ 1694903 w 3649287"/>
              <a:gd name="connsiteY1" fmla="*/ 94577 h 216221"/>
              <a:gd name="connsiteX2" fmla="*/ 3649287 w 3649287"/>
              <a:gd name="connsiteY2" fmla="*/ 91 h 216221"/>
              <a:gd name="connsiteX0" fmla="*/ 0 w 3649287"/>
              <a:gd name="connsiteY0" fmla="*/ 216221 h 216221"/>
              <a:gd name="connsiteX1" fmla="*/ 1694903 w 3649287"/>
              <a:gd name="connsiteY1" fmla="*/ 94577 h 216221"/>
              <a:gd name="connsiteX2" fmla="*/ 3649287 w 3649287"/>
              <a:gd name="connsiteY2" fmla="*/ 91 h 216221"/>
              <a:gd name="connsiteX0" fmla="*/ 0 w 3649287"/>
              <a:gd name="connsiteY0" fmla="*/ 216221 h 216221"/>
              <a:gd name="connsiteX1" fmla="*/ 1694903 w 3649287"/>
              <a:gd name="connsiteY1" fmla="*/ 94577 h 216221"/>
              <a:gd name="connsiteX2" fmla="*/ 3649287 w 3649287"/>
              <a:gd name="connsiteY2" fmla="*/ 91 h 216221"/>
              <a:gd name="connsiteX0" fmla="*/ 0 w 3649287"/>
              <a:gd name="connsiteY0" fmla="*/ 216221 h 216221"/>
              <a:gd name="connsiteX1" fmla="*/ 1694903 w 3649287"/>
              <a:gd name="connsiteY1" fmla="*/ 94577 h 216221"/>
              <a:gd name="connsiteX2" fmla="*/ 3649287 w 3649287"/>
              <a:gd name="connsiteY2" fmla="*/ 91 h 216221"/>
              <a:gd name="connsiteX0" fmla="*/ 0 w 3649287"/>
              <a:gd name="connsiteY0" fmla="*/ 216130 h 216130"/>
              <a:gd name="connsiteX1" fmla="*/ 1694903 w 3649287"/>
              <a:gd name="connsiteY1" fmla="*/ 94486 h 216130"/>
              <a:gd name="connsiteX2" fmla="*/ 3649287 w 3649287"/>
              <a:gd name="connsiteY2" fmla="*/ 0 h 216130"/>
              <a:gd name="connsiteX0" fmla="*/ 0 w 3652543"/>
              <a:gd name="connsiteY0" fmla="*/ 179013 h 179013"/>
              <a:gd name="connsiteX1" fmla="*/ 1698159 w 3652543"/>
              <a:gd name="connsiteY1" fmla="*/ 94486 h 179013"/>
              <a:gd name="connsiteX2" fmla="*/ 3652543 w 3652543"/>
              <a:gd name="connsiteY2" fmla="*/ 0 h 179013"/>
              <a:gd name="connsiteX0" fmla="*/ 0 w 3652543"/>
              <a:gd name="connsiteY0" fmla="*/ 179013 h 179013"/>
              <a:gd name="connsiteX1" fmla="*/ 1698159 w 3652543"/>
              <a:gd name="connsiteY1" fmla="*/ 94486 h 179013"/>
              <a:gd name="connsiteX2" fmla="*/ 3652543 w 3652543"/>
              <a:gd name="connsiteY2" fmla="*/ 0 h 179013"/>
              <a:gd name="connsiteX0" fmla="*/ 0 w 3531290"/>
              <a:gd name="connsiteY0" fmla="*/ 166791 h 166791"/>
              <a:gd name="connsiteX1" fmla="*/ 1698159 w 3531290"/>
              <a:gd name="connsiteY1" fmla="*/ 82264 h 166791"/>
              <a:gd name="connsiteX2" fmla="*/ 3531289 w 3531290"/>
              <a:gd name="connsiteY2" fmla="*/ 0 h 166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31290" h="166791">
                <a:moveTo>
                  <a:pt x="0" y="166791"/>
                </a:moveTo>
                <a:cubicBezTo>
                  <a:pt x="53877" y="157551"/>
                  <a:pt x="1089945" y="118286"/>
                  <a:pt x="1698159" y="82264"/>
                </a:cubicBezTo>
                <a:cubicBezTo>
                  <a:pt x="2306373" y="46242"/>
                  <a:pt x="3422380" y="9903"/>
                  <a:pt x="3531289" y="0"/>
                </a:cubicBezTo>
              </a:path>
            </a:pathLst>
          </a:custGeom>
          <a:noFill/>
          <a:ln w="38100" cap="rnd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Puolivapaa piirto 9">
            <a:extLst>
              <a:ext uri="{FF2B5EF4-FFF2-40B4-BE49-F238E27FC236}">
                <a16:creationId xmlns:a16="http://schemas.microsoft.com/office/drawing/2014/main" id="{6F3D927B-09E9-DD82-79E9-9B356AC61852}"/>
              </a:ext>
            </a:extLst>
          </p:cNvPr>
          <p:cNvSpPr/>
          <p:nvPr/>
        </p:nvSpPr>
        <p:spPr>
          <a:xfrm rot="201786">
            <a:off x="8032953" y="2174805"/>
            <a:ext cx="2544110" cy="135911"/>
          </a:xfrm>
          <a:custGeom>
            <a:avLst/>
            <a:gdLst>
              <a:gd name="connsiteX0" fmla="*/ 0 w 3649287"/>
              <a:gd name="connsiteY0" fmla="*/ 216426 h 216426"/>
              <a:gd name="connsiteX1" fmla="*/ 1662545 w 3649287"/>
              <a:gd name="connsiteY1" fmla="*/ 50172 h 216426"/>
              <a:gd name="connsiteX2" fmla="*/ 3649287 w 3649287"/>
              <a:gd name="connsiteY2" fmla="*/ 296 h 216426"/>
              <a:gd name="connsiteX0" fmla="*/ 0 w 3649287"/>
              <a:gd name="connsiteY0" fmla="*/ 216272 h 216272"/>
              <a:gd name="connsiteX1" fmla="*/ 1455709 w 3649287"/>
              <a:gd name="connsiteY1" fmla="*/ 71840 h 216272"/>
              <a:gd name="connsiteX2" fmla="*/ 3649287 w 3649287"/>
              <a:gd name="connsiteY2" fmla="*/ 142 h 216272"/>
              <a:gd name="connsiteX0" fmla="*/ 0 w 3649287"/>
              <a:gd name="connsiteY0" fmla="*/ 216223 h 216223"/>
              <a:gd name="connsiteX1" fmla="*/ 1539098 w 3649287"/>
              <a:gd name="connsiteY1" fmla="*/ 93263 h 216223"/>
              <a:gd name="connsiteX2" fmla="*/ 3649287 w 3649287"/>
              <a:gd name="connsiteY2" fmla="*/ 93 h 216223"/>
              <a:gd name="connsiteX0" fmla="*/ 0 w 3764036"/>
              <a:gd name="connsiteY0" fmla="*/ 187434 h 187434"/>
              <a:gd name="connsiteX1" fmla="*/ 1653847 w 3764036"/>
              <a:gd name="connsiteY1" fmla="*/ 93263 h 187434"/>
              <a:gd name="connsiteX2" fmla="*/ 3764036 w 3764036"/>
              <a:gd name="connsiteY2" fmla="*/ 93 h 187434"/>
              <a:gd name="connsiteX0" fmla="*/ 0 w 3764036"/>
              <a:gd name="connsiteY0" fmla="*/ 187434 h 187434"/>
              <a:gd name="connsiteX1" fmla="*/ 1653847 w 3764036"/>
              <a:gd name="connsiteY1" fmla="*/ 93263 h 187434"/>
              <a:gd name="connsiteX2" fmla="*/ 3764036 w 3764036"/>
              <a:gd name="connsiteY2" fmla="*/ 93 h 187434"/>
              <a:gd name="connsiteX0" fmla="*/ 0 w 3764036"/>
              <a:gd name="connsiteY0" fmla="*/ 187342 h 187342"/>
              <a:gd name="connsiteX1" fmla="*/ 1653847 w 3764036"/>
              <a:gd name="connsiteY1" fmla="*/ 93171 h 187342"/>
              <a:gd name="connsiteX2" fmla="*/ 3764036 w 3764036"/>
              <a:gd name="connsiteY2" fmla="*/ 1 h 187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64036" h="187342">
                <a:moveTo>
                  <a:pt x="0" y="187342"/>
                </a:moveTo>
                <a:cubicBezTo>
                  <a:pt x="66688" y="182508"/>
                  <a:pt x="1045633" y="129193"/>
                  <a:pt x="1653847" y="93171"/>
                </a:cubicBezTo>
                <a:cubicBezTo>
                  <a:pt x="2262061" y="57149"/>
                  <a:pt x="3674170" y="17804"/>
                  <a:pt x="3764036" y="1"/>
                </a:cubicBezTo>
              </a:path>
            </a:pathLst>
          </a:custGeom>
          <a:noFill/>
          <a:ln w="38100" cap="rnd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488573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D85CE-32BC-DBAE-D119-9A9216ED2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>
            <a:extLst>
              <a:ext uri="{FF2B5EF4-FFF2-40B4-BE49-F238E27FC236}">
                <a16:creationId xmlns:a16="http://schemas.microsoft.com/office/drawing/2014/main" id="{FA05C5FC-606B-F8F5-EA84-37CFB7C2C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3650" y="1140902"/>
            <a:ext cx="3281739" cy="52881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929360F-A9B1-390F-B699-864ECCD3D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>
            <a:noAutofit/>
          </a:bodyPr>
          <a:lstStyle/>
          <a:p>
            <a:r>
              <a:rPr lang="fi-FI" sz="3200"/>
              <a:t>Ikääntyminen koskettaa kaikkia alueita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D5EEB50-9AAF-5C07-8450-1311D133B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4934671" cy="4847318"/>
          </a:xfrm>
        </p:spPr>
        <p:txBody>
          <a:bodyPr>
            <a:noAutofit/>
          </a:bodyPr>
          <a:lstStyle/>
          <a:p>
            <a:pPr marL="71755" indent="0">
              <a:buNone/>
            </a:pPr>
            <a:r>
              <a:rPr lang="fi-FI" sz="1150" i="1"/>
              <a:t>Kartoissa on kuvattu yli 84-vuotiaiden määrän muutosta kunnittain ja hyvinvointialueittain. Seuraavilla dioilla on esitetty kartoissa myös muiden eläkeikäisten ryhmien kehitystä kunnittain ja hyvinvointialueittain.</a:t>
            </a:r>
            <a:endParaRPr lang="en-US"/>
          </a:p>
          <a:p>
            <a:pPr marL="359410" indent="-287655">
              <a:buFont typeface="Wingdings" panose="05000000000000000000" pitchFamily="2" charset="2"/>
              <a:buChar char="§"/>
            </a:pPr>
            <a:r>
              <a:rPr lang="fi-FI" sz="1150"/>
              <a:t>Suurimmassa osassa maata 65</a:t>
            </a:r>
            <a:r>
              <a:rPr lang="fi-FI" sz="1150">
                <a:solidFill>
                  <a:schemeClr val="tx1"/>
                </a:solidFill>
              </a:rPr>
              <a:t>—</a:t>
            </a:r>
            <a:r>
              <a:rPr lang="fi-FI" sz="1150"/>
              <a:t>74-vuotiaiden määrä vähenee ennustejakson aikana ja 75</a:t>
            </a:r>
            <a:r>
              <a:rPr lang="fi-FI" sz="1150">
                <a:solidFill>
                  <a:schemeClr val="tx1"/>
                </a:solidFill>
              </a:rPr>
              <a:t>—</a:t>
            </a:r>
            <a:r>
              <a:rPr lang="fi-FI" sz="1150"/>
              <a:t>84-vuotiaiden määräkin vähenee suurten kaupunkiseutujen ulkopuolella. </a:t>
            </a:r>
          </a:p>
          <a:p>
            <a:pPr marL="359410" indent="-287655">
              <a:buFont typeface="Wingdings" panose="05000000000000000000" pitchFamily="2" charset="2"/>
              <a:buChar char="§"/>
            </a:pPr>
            <a:r>
              <a:rPr lang="fi-FI" sz="1150" b="1"/>
              <a:t>Yli 84-vuotiaiden määrä kasvaa vuosien 2024</a:t>
            </a:r>
            <a:r>
              <a:rPr lang="fi-FI" sz="1150" b="1">
                <a:solidFill>
                  <a:schemeClr val="tx1"/>
                </a:solidFill>
              </a:rPr>
              <a:t>—</a:t>
            </a:r>
            <a:r>
              <a:rPr lang="fi-FI" sz="1150" b="1"/>
              <a:t>2050 aikana </a:t>
            </a:r>
            <a:r>
              <a:rPr lang="fi-FI" sz="1150" b="1" u="sng"/>
              <a:t>jokaisessa Suomen kunnassa.</a:t>
            </a:r>
            <a:r>
              <a:rPr lang="fi-FI" sz="1150" b="1"/>
              <a:t> </a:t>
            </a:r>
            <a:r>
              <a:rPr lang="fi-FI" sz="1150"/>
              <a:t>Jokaisella</a:t>
            </a:r>
            <a:r>
              <a:rPr lang="fi-FI" sz="1150" b="1"/>
              <a:t> </a:t>
            </a:r>
            <a:r>
              <a:rPr lang="fi-FI" sz="1150"/>
              <a:t>hyvinvointialueella kasvu on huomattavaa, vähäisimmilläänkin ikäryhmä kasvaa yli 60 prosentilla. </a:t>
            </a:r>
          </a:p>
          <a:p>
            <a:pPr marL="359410" indent="-287655">
              <a:buFont typeface="Wingdings" panose="05000000000000000000" pitchFamily="2" charset="2"/>
              <a:buChar char="§"/>
            </a:pPr>
            <a:r>
              <a:rPr lang="fi-FI" sz="1150" b="1"/>
              <a:t>Yli 84-vuotiaan väestön kasvu ja ylipäätään iäkkään väestön kasvu on suurinta suurilla kaupunkiseuduilla ja näiden ympärille rakentuneilla hyvinvointialueilla. </a:t>
            </a:r>
            <a:r>
              <a:rPr lang="fi-FI" sz="1150"/>
              <a:t>Näillä alueilla palvelutarve kasvaa erityisen voimakkaasti. </a:t>
            </a:r>
          </a:p>
          <a:p>
            <a:pPr marL="359410" indent="-287655">
              <a:buFont typeface="Wingdings" panose="05000000000000000000" pitchFamily="2" charset="2"/>
              <a:buChar char="§"/>
            </a:pPr>
            <a:r>
              <a:rPr lang="fi-FI" sz="1150"/>
              <a:t>Pienemmissä kunnissa ja pienemmillä hyvinvointialueilla yli 84-vuotiaan väestön kasvutahti on hieman hillitympää (mutta yhä huomattavaa). Näillä alueilla huomionarvoisesti muu väestö uhkaa supistua samaan aikaan voimakkaasti, korostaen iäkkään väestön osuutta ja haastaen etenkin palveluiden tuotantoa. </a:t>
            </a: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70E4E5C3-F0AD-DAD7-DDB0-5B61E1490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2871" y="1209830"/>
            <a:ext cx="3150779" cy="5072480"/>
          </a:xfrm>
          <a:prstGeom prst="rect">
            <a:avLst/>
          </a:prstGeom>
        </p:spPr>
      </p:pic>
      <p:sp>
        <p:nvSpPr>
          <p:cNvPr id="6" name="TextBox 18">
            <a:extLst>
              <a:ext uri="{FF2B5EF4-FFF2-40B4-BE49-F238E27FC236}">
                <a16:creationId xmlns:a16="http://schemas.microsoft.com/office/drawing/2014/main" id="{446C2355-047A-78F1-D69B-76F10C3D10AB}"/>
              </a:ext>
            </a:extLst>
          </p:cNvPr>
          <p:cNvSpPr txBox="1"/>
          <p:nvPr/>
        </p:nvSpPr>
        <p:spPr>
          <a:xfrm>
            <a:off x="6493502" y="6349778"/>
            <a:ext cx="48602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500" b="1">
                <a:latin typeface="+mn-lt"/>
              </a:rPr>
              <a:t>Yli 84-vuotiaiden muutos 2024—2050</a:t>
            </a:r>
          </a:p>
        </p:txBody>
      </p:sp>
    </p:spTree>
    <p:extLst>
      <p:ext uri="{BB962C8B-B14F-4D97-AF65-F5344CB8AC3E}">
        <p14:creationId xmlns:p14="http://schemas.microsoft.com/office/powerpoint/2010/main" val="4056187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92CAF-BC16-7E99-B0AB-72A28C4FF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6">
            <a:extLst>
              <a:ext uri="{FF2B5EF4-FFF2-40B4-BE49-F238E27FC236}">
                <a16:creationId xmlns:a16="http://schemas.microsoft.com/office/drawing/2014/main" id="{69DADD58-1493-961B-27F3-BBEAF95D0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30" y="220279"/>
            <a:ext cx="11979739" cy="835142"/>
          </a:xfrm>
        </p:spPr>
        <p:txBody>
          <a:bodyPr>
            <a:noAutofit/>
          </a:bodyPr>
          <a:lstStyle/>
          <a:p>
            <a:pPr algn="ctr"/>
            <a:r>
              <a:rPr lang="fi-FI" sz="3200">
                <a:solidFill>
                  <a:srgbClr val="EA564F"/>
                </a:solidFill>
              </a:rPr>
              <a:t>Eläkeikäisten (yli 64-vuotiaat) muutos kunnittain perusuran skenaariossa</a:t>
            </a:r>
            <a:endParaRPr lang="fi-FI" sz="3200">
              <a:solidFill>
                <a:srgbClr val="EA564F"/>
              </a:solidFill>
              <a:latin typeface="+mj-lt"/>
            </a:endParaRPr>
          </a:p>
        </p:txBody>
      </p:sp>
      <p:sp>
        <p:nvSpPr>
          <p:cNvPr id="7" name="Tekstiruutu 8">
            <a:extLst>
              <a:ext uri="{FF2B5EF4-FFF2-40B4-BE49-F238E27FC236}">
                <a16:creationId xmlns:a16="http://schemas.microsoft.com/office/drawing/2014/main" id="{879DDE1A-31B0-20EE-B794-471E6D2139DC}"/>
              </a:ext>
            </a:extLst>
          </p:cNvPr>
          <p:cNvSpPr txBox="1"/>
          <p:nvPr/>
        </p:nvSpPr>
        <p:spPr>
          <a:xfrm>
            <a:off x="287570" y="6517177"/>
            <a:ext cx="75051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  <a:sym typeface="Arial"/>
              </a:rPr>
              <a:t>Lähde: </a:t>
            </a:r>
            <a:r>
              <a:rPr lang="fi-FI" sz="1200">
                <a:solidFill>
                  <a:srgbClr val="000000"/>
                </a:solidFill>
                <a:latin typeface="Montserrat" panose="00000500000000000000" pitchFamily="2" charset="0"/>
                <a:cs typeface="Arial"/>
                <a:sym typeface="Arial"/>
              </a:rPr>
              <a:t>MDI:n väestöennuste 2025</a:t>
            </a: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731AF3-C183-7E7A-ADB3-F541106C7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468" y="971413"/>
            <a:ext cx="3109082" cy="50030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510C32-5AA7-A511-1794-6DE9656EB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5914" y="1016571"/>
            <a:ext cx="3107623" cy="49938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6AA0D2-FDC5-C0AE-91F5-D9BD4B337F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19239" y="1013320"/>
            <a:ext cx="3099126" cy="498932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236D543-2698-2170-ACFE-2A7A6848D559}"/>
              </a:ext>
            </a:extLst>
          </p:cNvPr>
          <p:cNvSpPr txBox="1"/>
          <p:nvPr/>
        </p:nvSpPr>
        <p:spPr>
          <a:xfrm>
            <a:off x="608923" y="6089509"/>
            <a:ext cx="20551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500" b="1"/>
              <a:t>65</a:t>
            </a:r>
            <a:r>
              <a:rPr lang="fi-FI" sz="1500" b="1">
                <a:latin typeface="+mn-lt"/>
              </a:rPr>
              <a:t>—74-vuotiaat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8E5052-CDCA-2BE5-2B33-EB26E92478CF}"/>
              </a:ext>
            </a:extLst>
          </p:cNvPr>
          <p:cNvSpPr txBox="1"/>
          <p:nvPr/>
        </p:nvSpPr>
        <p:spPr>
          <a:xfrm>
            <a:off x="4844327" y="6126098"/>
            <a:ext cx="23788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500" b="1"/>
              <a:t>75</a:t>
            </a:r>
            <a:r>
              <a:rPr lang="fi-FI" sz="1500" b="1">
                <a:latin typeface="+mn-lt"/>
              </a:rPr>
              <a:t>—84-vuotiaat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7976F7-C2C1-AD90-FCFC-32028633B622}"/>
              </a:ext>
            </a:extLst>
          </p:cNvPr>
          <p:cNvSpPr txBox="1"/>
          <p:nvPr/>
        </p:nvSpPr>
        <p:spPr>
          <a:xfrm>
            <a:off x="9362541" y="6120876"/>
            <a:ext cx="20551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500" b="1">
                <a:latin typeface="+mn-lt"/>
              </a:rPr>
              <a:t>Yli 84-vuotiaat</a:t>
            </a:r>
          </a:p>
        </p:txBody>
      </p:sp>
    </p:spTree>
    <p:extLst>
      <p:ext uri="{BB962C8B-B14F-4D97-AF65-F5344CB8AC3E}">
        <p14:creationId xmlns:p14="http://schemas.microsoft.com/office/powerpoint/2010/main" val="153058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277D4-142D-85A5-84EC-20023C809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6">
            <a:extLst>
              <a:ext uri="{FF2B5EF4-FFF2-40B4-BE49-F238E27FC236}">
                <a16:creationId xmlns:a16="http://schemas.microsoft.com/office/drawing/2014/main" id="{8B979C97-79B4-8A86-E8A6-803CABCAB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30" y="220279"/>
            <a:ext cx="11979739" cy="835142"/>
          </a:xfrm>
        </p:spPr>
        <p:txBody>
          <a:bodyPr>
            <a:noAutofit/>
          </a:bodyPr>
          <a:lstStyle/>
          <a:p>
            <a:pPr algn="ctr"/>
            <a:r>
              <a:rPr lang="fi-FI" sz="3200">
                <a:solidFill>
                  <a:srgbClr val="EA564F"/>
                </a:solidFill>
              </a:rPr>
              <a:t>Eläkeikäisten (yli 64-vuotiaat) muutos hyvinvointi-alueittain perusuran skenaariossa</a:t>
            </a:r>
            <a:endParaRPr lang="fi-FI" sz="3200">
              <a:solidFill>
                <a:srgbClr val="EA564F"/>
              </a:solidFill>
              <a:latin typeface="+mj-lt"/>
            </a:endParaRPr>
          </a:p>
        </p:txBody>
      </p:sp>
      <p:sp>
        <p:nvSpPr>
          <p:cNvPr id="7" name="Tekstiruutu 8">
            <a:extLst>
              <a:ext uri="{FF2B5EF4-FFF2-40B4-BE49-F238E27FC236}">
                <a16:creationId xmlns:a16="http://schemas.microsoft.com/office/drawing/2014/main" id="{AC92AF83-99A6-6E59-D93C-FDDC4519F883}"/>
              </a:ext>
            </a:extLst>
          </p:cNvPr>
          <p:cNvSpPr txBox="1"/>
          <p:nvPr/>
        </p:nvSpPr>
        <p:spPr>
          <a:xfrm>
            <a:off x="287570" y="6517177"/>
            <a:ext cx="75051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  <a:sym typeface="Arial"/>
              </a:rPr>
              <a:t>Lähde: </a:t>
            </a:r>
            <a:r>
              <a:rPr lang="fi-FI" sz="1200">
                <a:solidFill>
                  <a:srgbClr val="000000"/>
                </a:solidFill>
                <a:latin typeface="Montserrat" panose="00000500000000000000" pitchFamily="2" charset="0"/>
                <a:cs typeface="Arial"/>
                <a:sym typeface="Arial"/>
              </a:rPr>
              <a:t>MDI:n väestöennuste 2025</a:t>
            </a: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EB4A70-6605-4B1D-5C4D-7E689E5D1E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468" y="1114478"/>
            <a:ext cx="3054710" cy="4913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19B5BB-9BC5-ACC2-18D0-2BF1CC89D2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7069" y="1114478"/>
            <a:ext cx="3047681" cy="49065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D8CBAFA-8C0D-2D91-788E-EAF43AD251DC}"/>
              </a:ext>
            </a:extLst>
          </p:cNvPr>
          <p:cNvSpPr txBox="1"/>
          <p:nvPr/>
        </p:nvSpPr>
        <p:spPr>
          <a:xfrm>
            <a:off x="608923" y="6112054"/>
            <a:ext cx="179574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500" b="1"/>
              <a:t>65</a:t>
            </a:r>
            <a:r>
              <a:rPr lang="fi-FI" sz="1500" b="1">
                <a:latin typeface="+mn-lt"/>
              </a:rPr>
              <a:t>—74-vuotiaat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08F11B-7C46-4C0E-A4E4-91EA6B1CC2C1}"/>
              </a:ext>
            </a:extLst>
          </p:cNvPr>
          <p:cNvSpPr txBox="1"/>
          <p:nvPr/>
        </p:nvSpPr>
        <p:spPr>
          <a:xfrm>
            <a:off x="4792994" y="6112054"/>
            <a:ext cx="207855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500" b="1"/>
              <a:t>75</a:t>
            </a:r>
            <a:r>
              <a:rPr lang="fi-FI" sz="1500" b="1">
                <a:latin typeface="+mn-lt"/>
              </a:rPr>
              <a:t>—84-vuotiaat</a:t>
            </a: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6FFA5E5E-2105-C179-821E-33E272704C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1725" y="1114478"/>
            <a:ext cx="3042133" cy="4902070"/>
          </a:xfrm>
          <a:prstGeom prst="rect">
            <a:avLst/>
          </a:prstGeom>
        </p:spPr>
      </p:pic>
      <p:sp>
        <p:nvSpPr>
          <p:cNvPr id="4" name="TextBox 18">
            <a:extLst>
              <a:ext uri="{FF2B5EF4-FFF2-40B4-BE49-F238E27FC236}">
                <a16:creationId xmlns:a16="http://schemas.microsoft.com/office/drawing/2014/main" id="{6D672ACF-0D33-B5B6-B8CF-1DB3CB327EBF}"/>
              </a:ext>
            </a:extLst>
          </p:cNvPr>
          <p:cNvSpPr txBox="1"/>
          <p:nvPr/>
        </p:nvSpPr>
        <p:spPr>
          <a:xfrm>
            <a:off x="9363785" y="6112054"/>
            <a:ext cx="17957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500" b="1">
                <a:latin typeface="+mn-lt"/>
              </a:rPr>
              <a:t>Yli 84-vuotiaat</a:t>
            </a:r>
          </a:p>
        </p:txBody>
      </p:sp>
    </p:spTree>
    <p:extLst>
      <p:ext uri="{BB962C8B-B14F-4D97-AF65-F5344CB8AC3E}">
        <p14:creationId xmlns:p14="http://schemas.microsoft.com/office/powerpoint/2010/main" val="38068910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380430-13AF-F160-3393-AD6972E55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1626413"/>
            <a:ext cx="11360700" cy="3605174"/>
          </a:xfrm>
        </p:spPr>
        <p:txBody>
          <a:bodyPr anchor="ctr" anchorCtr="0"/>
          <a:lstStyle/>
          <a:p>
            <a:r>
              <a:rPr lang="fi-FI">
                <a:solidFill>
                  <a:schemeClr val="bg2"/>
                </a:solidFill>
              </a:rPr>
              <a:t>3. Yhteenvetoa ja johtopäätöksiä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19FB128-007D-7B63-B82E-B5106AB881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71326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uolivapaa piirto 8">
            <a:extLst>
              <a:ext uri="{FF2B5EF4-FFF2-40B4-BE49-F238E27FC236}">
                <a16:creationId xmlns:a16="http://schemas.microsoft.com/office/drawing/2014/main" id="{DBFC9337-966B-C517-AD0A-CD5365A97D58}"/>
              </a:ext>
            </a:extLst>
          </p:cNvPr>
          <p:cNvSpPr/>
          <p:nvPr/>
        </p:nvSpPr>
        <p:spPr>
          <a:xfrm rot="201786">
            <a:off x="9045968" y="2194908"/>
            <a:ext cx="1645430" cy="84935"/>
          </a:xfrm>
          <a:custGeom>
            <a:avLst/>
            <a:gdLst>
              <a:gd name="connsiteX0" fmla="*/ 0 w 3649287"/>
              <a:gd name="connsiteY0" fmla="*/ 216426 h 216426"/>
              <a:gd name="connsiteX1" fmla="*/ 1662545 w 3649287"/>
              <a:gd name="connsiteY1" fmla="*/ 50172 h 216426"/>
              <a:gd name="connsiteX2" fmla="*/ 3649287 w 3649287"/>
              <a:gd name="connsiteY2" fmla="*/ 296 h 216426"/>
              <a:gd name="connsiteX0" fmla="*/ 0 w 3649287"/>
              <a:gd name="connsiteY0" fmla="*/ 216272 h 216272"/>
              <a:gd name="connsiteX1" fmla="*/ 1455709 w 3649287"/>
              <a:gd name="connsiteY1" fmla="*/ 71840 h 216272"/>
              <a:gd name="connsiteX2" fmla="*/ 3649287 w 3649287"/>
              <a:gd name="connsiteY2" fmla="*/ 142 h 216272"/>
              <a:gd name="connsiteX0" fmla="*/ 0 w 3649287"/>
              <a:gd name="connsiteY0" fmla="*/ 216223 h 216223"/>
              <a:gd name="connsiteX1" fmla="*/ 1539098 w 3649287"/>
              <a:gd name="connsiteY1" fmla="*/ 93263 h 216223"/>
              <a:gd name="connsiteX2" fmla="*/ 3649287 w 3649287"/>
              <a:gd name="connsiteY2" fmla="*/ 93 h 216223"/>
              <a:gd name="connsiteX0" fmla="*/ 0 w 3649287"/>
              <a:gd name="connsiteY0" fmla="*/ 216130 h 216130"/>
              <a:gd name="connsiteX1" fmla="*/ 3649287 w 3649287"/>
              <a:gd name="connsiteY1" fmla="*/ 0 h 216130"/>
              <a:gd name="connsiteX0" fmla="*/ 0 w 3649287"/>
              <a:gd name="connsiteY0" fmla="*/ 216130 h 216130"/>
              <a:gd name="connsiteX1" fmla="*/ 3649287 w 3649287"/>
              <a:gd name="connsiteY1" fmla="*/ 0 h 216130"/>
              <a:gd name="connsiteX0" fmla="*/ 0 w 3649287"/>
              <a:gd name="connsiteY0" fmla="*/ 216130 h 216130"/>
              <a:gd name="connsiteX1" fmla="*/ 3649287 w 3649287"/>
              <a:gd name="connsiteY1" fmla="*/ 0 h 216130"/>
              <a:gd name="connsiteX0" fmla="*/ 0 w 3649287"/>
              <a:gd name="connsiteY0" fmla="*/ 218339 h 218339"/>
              <a:gd name="connsiteX1" fmla="*/ 3649287 w 3649287"/>
              <a:gd name="connsiteY1" fmla="*/ 2209 h 218339"/>
              <a:gd name="connsiteX0" fmla="*/ 0 w 3649287"/>
              <a:gd name="connsiteY0" fmla="*/ 216699 h 216699"/>
              <a:gd name="connsiteX1" fmla="*/ 3649287 w 3649287"/>
              <a:gd name="connsiteY1" fmla="*/ 569 h 216699"/>
              <a:gd name="connsiteX0" fmla="*/ 0 w 3649287"/>
              <a:gd name="connsiteY0" fmla="*/ 216693 h 216693"/>
              <a:gd name="connsiteX1" fmla="*/ 3649287 w 3649287"/>
              <a:gd name="connsiteY1" fmla="*/ 563 h 216693"/>
              <a:gd name="connsiteX0" fmla="*/ 0 w 3649287"/>
              <a:gd name="connsiteY0" fmla="*/ 216617 h 216617"/>
              <a:gd name="connsiteX1" fmla="*/ 3649287 w 3649287"/>
              <a:gd name="connsiteY1" fmla="*/ 487 h 216617"/>
              <a:gd name="connsiteX0" fmla="*/ 0 w 3716537"/>
              <a:gd name="connsiteY0" fmla="*/ 220663 h 220663"/>
              <a:gd name="connsiteX1" fmla="*/ 3716537 w 3716537"/>
              <a:gd name="connsiteY1" fmla="*/ 476 h 22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16537" h="220663">
                <a:moveTo>
                  <a:pt x="0" y="220663"/>
                </a:moveTo>
                <a:cubicBezTo>
                  <a:pt x="314718" y="176419"/>
                  <a:pt x="3458476" y="-10650"/>
                  <a:pt x="3716537" y="476"/>
                </a:cubicBezTo>
              </a:path>
            </a:pathLst>
          </a:custGeom>
          <a:noFill/>
          <a:ln w="38100" cap="rnd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50323BA7-C22D-E9A7-57C5-6E526CF2A6B1}"/>
              </a:ext>
            </a:extLst>
          </p:cNvPr>
          <p:cNvSpPr/>
          <p:nvPr/>
        </p:nvSpPr>
        <p:spPr>
          <a:xfrm>
            <a:off x="6567661" y="4540058"/>
            <a:ext cx="5332888" cy="183404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C90454F4-49B7-B16D-BB68-916B6EC12265}"/>
              </a:ext>
            </a:extLst>
          </p:cNvPr>
          <p:cNvSpPr/>
          <p:nvPr/>
        </p:nvSpPr>
        <p:spPr>
          <a:xfrm>
            <a:off x="1036162" y="4789395"/>
            <a:ext cx="4476936" cy="15289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F3B67F4-59E8-D701-AC57-BDE7A4B4E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Johtopäätöksiä </a:t>
            </a:r>
            <a:r>
              <a:rPr lang="fi-FI" sz="1400"/>
              <a:t>1/3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A6624DE-F5C7-6309-8F22-FE8CA1637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04257"/>
            <a:ext cx="5175482" cy="4772706"/>
          </a:xfrm>
        </p:spPr>
        <p:txBody>
          <a:bodyPr/>
          <a:lstStyle/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fi-FI" sz="2400" b="1"/>
              <a:t>Maahanmuuton merkitys Suomen väestönkasvulle on kriittinen.</a:t>
            </a:r>
          </a:p>
          <a:p>
            <a:pPr marL="342000" indent="0">
              <a:spcAft>
                <a:spcPts val="2000"/>
              </a:spcAft>
              <a:buNone/>
            </a:pPr>
            <a:r>
              <a:rPr lang="fi-FI"/>
              <a:t>Suomen väestö ei voi kasvaa seuraavan 25 vuoden aikana (tai todennäköisesti tämän jälkeen) ilman maahanmuuttoa, korkean kuolleiden enemmyyden takia. Ilman noin 20 000 henkilön muuttovoittoja ulkomailta Suomen väestömäärä vähenee.</a:t>
            </a:r>
          </a:p>
          <a:p>
            <a:pPr marL="342000" indent="0">
              <a:buNone/>
            </a:pPr>
            <a:r>
              <a:rPr lang="fi-FI"/>
              <a:t>Ennustejakson aikana etenkin 2040‑luvulla edes 2020-luvun kaltainen maahanmuutto ei enää ylläpidä väestönkasvua. </a:t>
            </a:r>
          </a:p>
        </p:txBody>
      </p:sp>
      <p:sp>
        <p:nvSpPr>
          <p:cNvPr id="4" name="Tekstin paikkamerkki 2">
            <a:extLst>
              <a:ext uri="{FF2B5EF4-FFF2-40B4-BE49-F238E27FC236}">
                <a16:creationId xmlns:a16="http://schemas.microsoft.com/office/drawing/2014/main" id="{B9C8CD52-5059-A752-F15B-E378C2787A8B}"/>
              </a:ext>
            </a:extLst>
          </p:cNvPr>
          <p:cNvSpPr txBox="1">
            <a:spLocks/>
          </p:cNvSpPr>
          <p:nvPr/>
        </p:nvSpPr>
        <p:spPr>
          <a:xfrm>
            <a:off x="6252327" y="1081502"/>
            <a:ext cx="5471417" cy="4772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marR="0" lvl="0" indent="-285750" algn="l" rtl="0" ea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Normaali järjestelmäfontti"/>
              <a:buChar char="»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42900" algn="l" rtl="0" ea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42900" algn="l" rtl="0" ea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342900" indent="-342900">
              <a:lnSpc>
                <a:spcPct val="90000"/>
              </a:lnSpc>
              <a:buFont typeface="+mj-lt"/>
              <a:buAutoNum type="arabicPeriod" startAt="2"/>
            </a:pPr>
            <a:r>
              <a:rPr lang="fi-FI" sz="2400" b="1" kern="0"/>
              <a:t>Ulkomailta saadun muuttovoiton merkitys on erityisen suuri työikäisen väestön kehitykselle.</a:t>
            </a:r>
          </a:p>
          <a:p>
            <a:pPr marL="342000" indent="0">
              <a:spcAft>
                <a:spcPts val="2000"/>
              </a:spcAft>
              <a:buNone/>
            </a:pPr>
            <a:r>
              <a:rPr lang="fi-FI" kern="0"/>
              <a:t>Ilman merkittäviä muuttovoittoja Suomen työikäinen väestö vähenee, minkä seurauksena myös työvoiman tarjonta heikkenee, haastaen etenkin keskipitkän—pitkän aikavälin kansantalouden ja palvelutuotannon kehitystä.</a:t>
            </a:r>
          </a:p>
          <a:p>
            <a:pPr marL="576000" indent="0">
              <a:buNone/>
            </a:pPr>
            <a:r>
              <a:rPr lang="fi-FI" kern="0"/>
              <a:t>2040-luvulla työikäinen väestö alkaa joka tapauksessa pienentyä, kun aiemmin syntyneet pienet ikäkohortit saavuttavat työiän. Maahanmuuton taso kuitenkin säätelee supistumisen nopeutta.</a:t>
            </a:r>
          </a:p>
        </p:txBody>
      </p:sp>
      <p:sp>
        <p:nvSpPr>
          <p:cNvPr id="8" name="Puolivapaa piirto 7">
            <a:extLst>
              <a:ext uri="{FF2B5EF4-FFF2-40B4-BE49-F238E27FC236}">
                <a16:creationId xmlns:a16="http://schemas.microsoft.com/office/drawing/2014/main" id="{0E9A769A-B302-8289-1030-D1DA4BFD7D51}"/>
              </a:ext>
            </a:extLst>
          </p:cNvPr>
          <p:cNvSpPr/>
          <p:nvPr/>
        </p:nvSpPr>
        <p:spPr>
          <a:xfrm rot="201786">
            <a:off x="2719728" y="2152553"/>
            <a:ext cx="2610945" cy="152182"/>
          </a:xfrm>
          <a:custGeom>
            <a:avLst/>
            <a:gdLst>
              <a:gd name="connsiteX0" fmla="*/ 0 w 3649287"/>
              <a:gd name="connsiteY0" fmla="*/ 216426 h 216426"/>
              <a:gd name="connsiteX1" fmla="*/ 1662545 w 3649287"/>
              <a:gd name="connsiteY1" fmla="*/ 50172 h 216426"/>
              <a:gd name="connsiteX2" fmla="*/ 3649287 w 3649287"/>
              <a:gd name="connsiteY2" fmla="*/ 296 h 216426"/>
              <a:gd name="connsiteX0" fmla="*/ 0 w 3649287"/>
              <a:gd name="connsiteY0" fmla="*/ 216272 h 216272"/>
              <a:gd name="connsiteX1" fmla="*/ 1455709 w 3649287"/>
              <a:gd name="connsiteY1" fmla="*/ 71840 h 216272"/>
              <a:gd name="connsiteX2" fmla="*/ 3649287 w 3649287"/>
              <a:gd name="connsiteY2" fmla="*/ 142 h 216272"/>
              <a:gd name="connsiteX0" fmla="*/ 0 w 3649287"/>
              <a:gd name="connsiteY0" fmla="*/ 216223 h 216223"/>
              <a:gd name="connsiteX1" fmla="*/ 1539098 w 3649287"/>
              <a:gd name="connsiteY1" fmla="*/ 93263 h 216223"/>
              <a:gd name="connsiteX2" fmla="*/ 3649287 w 3649287"/>
              <a:gd name="connsiteY2" fmla="*/ 93 h 216223"/>
              <a:gd name="connsiteX0" fmla="*/ 0 w 3649287"/>
              <a:gd name="connsiteY0" fmla="*/ 216130 h 216130"/>
              <a:gd name="connsiteX1" fmla="*/ 3649287 w 3649287"/>
              <a:gd name="connsiteY1" fmla="*/ 0 h 216130"/>
              <a:gd name="connsiteX0" fmla="*/ 0 w 3649287"/>
              <a:gd name="connsiteY0" fmla="*/ 216130 h 216130"/>
              <a:gd name="connsiteX1" fmla="*/ 3649287 w 3649287"/>
              <a:gd name="connsiteY1" fmla="*/ 0 h 216130"/>
              <a:gd name="connsiteX0" fmla="*/ 0 w 3649287"/>
              <a:gd name="connsiteY0" fmla="*/ 216130 h 216130"/>
              <a:gd name="connsiteX1" fmla="*/ 3649287 w 3649287"/>
              <a:gd name="connsiteY1" fmla="*/ 0 h 216130"/>
              <a:gd name="connsiteX0" fmla="*/ 0 w 3649287"/>
              <a:gd name="connsiteY0" fmla="*/ 218339 h 218339"/>
              <a:gd name="connsiteX1" fmla="*/ 3649287 w 3649287"/>
              <a:gd name="connsiteY1" fmla="*/ 2209 h 218339"/>
              <a:gd name="connsiteX0" fmla="*/ 0 w 3649287"/>
              <a:gd name="connsiteY0" fmla="*/ 216699 h 216699"/>
              <a:gd name="connsiteX1" fmla="*/ 3649287 w 3649287"/>
              <a:gd name="connsiteY1" fmla="*/ 569 h 216699"/>
              <a:gd name="connsiteX0" fmla="*/ 0 w 3649287"/>
              <a:gd name="connsiteY0" fmla="*/ 216693 h 216693"/>
              <a:gd name="connsiteX1" fmla="*/ 3649287 w 3649287"/>
              <a:gd name="connsiteY1" fmla="*/ 563 h 216693"/>
              <a:gd name="connsiteX0" fmla="*/ 0 w 3649287"/>
              <a:gd name="connsiteY0" fmla="*/ 216617 h 216617"/>
              <a:gd name="connsiteX1" fmla="*/ 3649287 w 3649287"/>
              <a:gd name="connsiteY1" fmla="*/ 487 h 216617"/>
              <a:gd name="connsiteX0" fmla="*/ 0 w 3716537"/>
              <a:gd name="connsiteY0" fmla="*/ 220663 h 220663"/>
              <a:gd name="connsiteX1" fmla="*/ 3716537 w 3716537"/>
              <a:gd name="connsiteY1" fmla="*/ 476 h 22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16537" h="220663">
                <a:moveTo>
                  <a:pt x="0" y="220663"/>
                </a:moveTo>
                <a:cubicBezTo>
                  <a:pt x="314718" y="176419"/>
                  <a:pt x="3458476" y="-10650"/>
                  <a:pt x="3716537" y="476"/>
                </a:cubicBezTo>
              </a:path>
            </a:pathLst>
          </a:custGeom>
          <a:noFill/>
          <a:ln w="38100" cap="rnd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571954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862BB-FA0C-55F8-E738-3FCDE2190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orakulmio 13">
            <a:extLst>
              <a:ext uri="{FF2B5EF4-FFF2-40B4-BE49-F238E27FC236}">
                <a16:creationId xmlns:a16="http://schemas.microsoft.com/office/drawing/2014/main" id="{0A82D1DB-A412-797D-5EB7-48E5A0E8028F}"/>
              </a:ext>
            </a:extLst>
          </p:cNvPr>
          <p:cNvSpPr/>
          <p:nvPr/>
        </p:nvSpPr>
        <p:spPr>
          <a:xfrm>
            <a:off x="6621051" y="5052836"/>
            <a:ext cx="4694967" cy="13255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73E35B78-840E-B08D-69B1-B0CB95979EF6}"/>
              </a:ext>
            </a:extLst>
          </p:cNvPr>
          <p:cNvSpPr/>
          <p:nvPr/>
        </p:nvSpPr>
        <p:spPr>
          <a:xfrm>
            <a:off x="982766" y="4565326"/>
            <a:ext cx="5113234" cy="159281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Puolivapaa piirto 3">
            <a:extLst>
              <a:ext uri="{FF2B5EF4-FFF2-40B4-BE49-F238E27FC236}">
                <a16:creationId xmlns:a16="http://schemas.microsoft.com/office/drawing/2014/main" id="{48B80BFC-43A0-8BAB-291C-002307CD4F0C}"/>
              </a:ext>
            </a:extLst>
          </p:cNvPr>
          <p:cNvSpPr/>
          <p:nvPr/>
        </p:nvSpPr>
        <p:spPr>
          <a:xfrm rot="201786">
            <a:off x="8024390" y="2463830"/>
            <a:ext cx="2705523" cy="167555"/>
          </a:xfrm>
          <a:custGeom>
            <a:avLst/>
            <a:gdLst>
              <a:gd name="connsiteX0" fmla="*/ 0 w 3649287"/>
              <a:gd name="connsiteY0" fmla="*/ 216426 h 216426"/>
              <a:gd name="connsiteX1" fmla="*/ 1662545 w 3649287"/>
              <a:gd name="connsiteY1" fmla="*/ 50172 h 216426"/>
              <a:gd name="connsiteX2" fmla="*/ 3649287 w 3649287"/>
              <a:gd name="connsiteY2" fmla="*/ 296 h 216426"/>
              <a:gd name="connsiteX0" fmla="*/ 0 w 3649287"/>
              <a:gd name="connsiteY0" fmla="*/ 216272 h 216272"/>
              <a:gd name="connsiteX1" fmla="*/ 1455709 w 3649287"/>
              <a:gd name="connsiteY1" fmla="*/ 71840 h 216272"/>
              <a:gd name="connsiteX2" fmla="*/ 3649287 w 3649287"/>
              <a:gd name="connsiteY2" fmla="*/ 142 h 216272"/>
              <a:gd name="connsiteX0" fmla="*/ 0 w 3649287"/>
              <a:gd name="connsiteY0" fmla="*/ 216223 h 216223"/>
              <a:gd name="connsiteX1" fmla="*/ 1539098 w 3649287"/>
              <a:gd name="connsiteY1" fmla="*/ 93263 h 216223"/>
              <a:gd name="connsiteX2" fmla="*/ 3649287 w 3649287"/>
              <a:gd name="connsiteY2" fmla="*/ 93 h 216223"/>
              <a:gd name="connsiteX0" fmla="*/ 0 w 3649287"/>
              <a:gd name="connsiteY0" fmla="*/ 216130 h 216130"/>
              <a:gd name="connsiteX1" fmla="*/ 3649287 w 3649287"/>
              <a:gd name="connsiteY1" fmla="*/ 0 h 216130"/>
              <a:gd name="connsiteX0" fmla="*/ 0 w 3649287"/>
              <a:gd name="connsiteY0" fmla="*/ 216130 h 216130"/>
              <a:gd name="connsiteX1" fmla="*/ 3649287 w 3649287"/>
              <a:gd name="connsiteY1" fmla="*/ 0 h 216130"/>
              <a:gd name="connsiteX0" fmla="*/ 0 w 3649287"/>
              <a:gd name="connsiteY0" fmla="*/ 216130 h 216130"/>
              <a:gd name="connsiteX1" fmla="*/ 3649287 w 3649287"/>
              <a:gd name="connsiteY1" fmla="*/ 0 h 216130"/>
              <a:gd name="connsiteX0" fmla="*/ 0 w 3649287"/>
              <a:gd name="connsiteY0" fmla="*/ 218339 h 218339"/>
              <a:gd name="connsiteX1" fmla="*/ 3649287 w 3649287"/>
              <a:gd name="connsiteY1" fmla="*/ 2209 h 218339"/>
              <a:gd name="connsiteX0" fmla="*/ 0 w 3649287"/>
              <a:gd name="connsiteY0" fmla="*/ 216699 h 216699"/>
              <a:gd name="connsiteX1" fmla="*/ 3649287 w 3649287"/>
              <a:gd name="connsiteY1" fmla="*/ 569 h 216699"/>
              <a:gd name="connsiteX0" fmla="*/ 0 w 3649287"/>
              <a:gd name="connsiteY0" fmla="*/ 216693 h 216693"/>
              <a:gd name="connsiteX1" fmla="*/ 3649287 w 3649287"/>
              <a:gd name="connsiteY1" fmla="*/ 563 h 216693"/>
              <a:gd name="connsiteX0" fmla="*/ 0 w 3649287"/>
              <a:gd name="connsiteY0" fmla="*/ 216617 h 216617"/>
              <a:gd name="connsiteX1" fmla="*/ 3649287 w 3649287"/>
              <a:gd name="connsiteY1" fmla="*/ 487 h 216617"/>
              <a:gd name="connsiteX0" fmla="*/ 0 w 3716537"/>
              <a:gd name="connsiteY0" fmla="*/ 220663 h 220663"/>
              <a:gd name="connsiteX1" fmla="*/ 3716537 w 3716537"/>
              <a:gd name="connsiteY1" fmla="*/ 476 h 220663"/>
              <a:gd name="connsiteX0" fmla="*/ 0 w 3716537"/>
              <a:gd name="connsiteY0" fmla="*/ 220618 h 220618"/>
              <a:gd name="connsiteX1" fmla="*/ 3716537 w 3716537"/>
              <a:gd name="connsiteY1" fmla="*/ 431 h 220618"/>
              <a:gd name="connsiteX0" fmla="*/ 0 w 3716537"/>
              <a:gd name="connsiteY0" fmla="*/ 220187 h 220187"/>
              <a:gd name="connsiteX1" fmla="*/ 3716537 w 3716537"/>
              <a:gd name="connsiteY1" fmla="*/ 0 h 22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16537" h="220187">
                <a:moveTo>
                  <a:pt x="0" y="220187"/>
                </a:moveTo>
                <a:cubicBezTo>
                  <a:pt x="251725" y="197057"/>
                  <a:pt x="3606534" y="6907"/>
                  <a:pt x="3716537" y="0"/>
                </a:cubicBezTo>
              </a:path>
            </a:pathLst>
          </a:custGeom>
          <a:noFill/>
          <a:ln w="38100" cap="rnd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Puolivapaa piirto 11">
            <a:extLst>
              <a:ext uri="{FF2B5EF4-FFF2-40B4-BE49-F238E27FC236}">
                <a16:creationId xmlns:a16="http://schemas.microsoft.com/office/drawing/2014/main" id="{6D958CE6-B36B-C8FD-EA3F-3EC1D314508B}"/>
              </a:ext>
            </a:extLst>
          </p:cNvPr>
          <p:cNvSpPr/>
          <p:nvPr/>
        </p:nvSpPr>
        <p:spPr>
          <a:xfrm rot="201786">
            <a:off x="6689066" y="2805695"/>
            <a:ext cx="2199138" cy="137861"/>
          </a:xfrm>
          <a:custGeom>
            <a:avLst/>
            <a:gdLst>
              <a:gd name="connsiteX0" fmla="*/ 0 w 3649287"/>
              <a:gd name="connsiteY0" fmla="*/ 216426 h 216426"/>
              <a:gd name="connsiteX1" fmla="*/ 1662545 w 3649287"/>
              <a:gd name="connsiteY1" fmla="*/ 50172 h 216426"/>
              <a:gd name="connsiteX2" fmla="*/ 3649287 w 3649287"/>
              <a:gd name="connsiteY2" fmla="*/ 296 h 216426"/>
              <a:gd name="connsiteX0" fmla="*/ 0 w 3649287"/>
              <a:gd name="connsiteY0" fmla="*/ 216272 h 216272"/>
              <a:gd name="connsiteX1" fmla="*/ 1455709 w 3649287"/>
              <a:gd name="connsiteY1" fmla="*/ 71840 h 216272"/>
              <a:gd name="connsiteX2" fmla="*/ 3649287 w 3649287"/>
              <a:gd name="connsiteY2" fmla="*/ 142 h 216272"/>
              <a:gd name="connsiteX0" fmla="*/ 0 w 3649287"/>
              <a:gd name="connsiteY0" fmla="*/ 216223 h 216223"/>
              <a:gd name="connsiteX1" fmla="*/ 1539098 w 3649287"/>
              <a:gd name="connsiteY1" fmla="*/ 93263 h 216223"/>
              <a:gd name="connsiteX2" fmla="*/ 3649287 w 3649287"/>
              <a:gd name="connsiteY2" fmla="*/ 93 h 216223"/>
              <a:gd name="connsiteX0" fmla="*/ 0 w 3649287"/>
              <a:gd name="connsiteY0" fmla="*/ 216130 h 216130"/>
              <a:gd name="connsiteX1" fmla="*/ 3649287 w 3649287"/>
              <a:gd name="connsiteY1" fmla="*/ 0 h 216130"/>
              <a:gd name="connsiteX0" fmla="*/ 0 w 3649287"/>
              <a:gd name="connsiteY0" fmla="*/ 216130 h 216130"/>
              <a:gd name="connsiteX1" fmla="*/ 3649287 w 3649287"/>
              <a:gd name="connsiteY1" fmla="*/ 0 h 216130"/>
              <a:gd name="connsiteX0" fmla="*/ 0 w 3649287"/>
              <a:gd name="connsiteY0" fmla="*/ 216130 h 216130"/>
              <a:gd name="connsiteX1" fmla="*/ 3649287 w 3649287"/>
              <a:gd name="connsiteY1" fmla="*/ 0 h 216130"/>
              <a:gd name="connsiteX0" fmla="*/ 0 w 3649287"/>
              <a:gd name="connsiteY0" fmla="*/ 218339 h 218339"/>
              <a:gd name="connsiteX1" fmla="*/ 3649287 w 3649287"/>
              <a:gd name="connsiteY1" fmla="*/ 2209 h 218339"/>
              <a:gd name="connsiteX0" fmla="*/ 0 w 3649287"/>
              <a:gd name="connsiteY0" fmla="*/ 216699 h 216699"/>
              <a:gd name="connsiteX1" fmla="*/ 3649287 w 3649287"/>
              <a:gd name="connsiteY1" fmla="*/ 569 h 216699"/>
              <a:gd name="connsiteX0" fmla="*/ 0 w 3649287"/>
              <a:gd name="connsiteY0" fmla="*/ 216693 h 216693"/>
              <a:gd name="connsiteX1" fmla="*/ 3649287 w 3649287"/>
              <a:gd name="connsiteY1" fmla="*/ 563 h 216693"/>
              <a:gd name="connsiteX0" fmla="*/ 0 w 3649287"/>
              <a:gd name="connsiteY0" fmla="*/ 216617 h 216617"/>
              <a:gd name="connsiteX1" fmla="*/ 3649287 w 3649287"/>
              <a:gd name="connsiteY1" fmla="*/ 487 h 216617"/>
              <a:gd name="connsiteX0" fmla="*/ 0 w 3716537"/>
              <a:gd name="connsiteY0" fmla="*/ 220663 h 220663"/>
              <a:gd name="connsiteX1" fmla="*/ 3716537 w 3716537"/>
              <a:gd name="connsiteY1" fmla="*/ 476 h 220663"/>
              <a:gd name="connsiteX0" fmla="*/ 0 w 3716537"/>
              <a:gd name="connsiteY0" fmla="*/ 220187 h 220187"/>
              <a:gd name="connsiteX1" fmla="*/ 3716537 w 3716537"/>
              <a:gd name="connsiteY1" fmla="*/ 0 h 22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16537" h="220187">
                <a:moveTo>
                  <a:pt x="0" y="220187"/>
                </a:moveTo>
                <a:cubicBezTo>
                  <a:pt x="314718" y="175943"/>
                  <a:pt x="3573063" y="14545"/>
                  <a:pt x="3716537" y="0"/>
                </a:cubicBezTo>
              </a:path>
            </a:pathLst>
          </a:custGeom>
          <a:noFill/>
          <a:ln w="38100" cap="rnd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DF8BDDA-18BF-486A-37F6-1BBE0FFFC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Johtopäätöksiä </a:t>
            </a:r>
            <a:r>
              <a:rPr lang="fi-FI" sz="1400"/>
              <a:t>2/3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D7F4D99-3389-C4D5-D089-7B4FAD0F4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04257"/>
            <a:ext cx="5175482" cy="4772706"/>
          </a:xfrm>
        </p:spPr>
        <p:txBody>
          <a:bodyPr/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 startAt="3"/>
            </a:pPr>
            <a:r>
              <a:rPr lang="fi-FI" sz="2400" b="1"/>
              <a:t>Ilman syntyvyyden merkittävää kasvua lasten ja koululaisten määrä jää pysyvästi merkittävästi nykytasoa matalammaksi.</a:t>
            </a:r>
          </a:p>
          <a:p>
            <a:pPr marL="342000" indent="0">
              <a:lnSpc>
                <a:spcPct val="110000"/>
              </a:lnSpc>
              <a:spcAft>
                <a:spcPts val="2000"/>
              </a:spcAft>
              <a:buNone/>
            </a:pPr>
            <a:r>
              <a:rPr lang="fi-FI" sz="1400"/>
              <a:t>Koululaisikäluokkien koko romahtaa 2030-luvun puoliväliin mennessä ja suurikaan maahanmuutto ei elvytä koululaisikäluokkien määrää merkityksellisesti edes vuoteen 2050 mennessä.</a:t>
            </a:r>
          </a:p>
          <a:p>
            <a:pPr marL="342000" indent="0">
              <a:lnSpc>
                <a:spcPct val="110000"/>
              </a:lnSpc>
              <a:buNone/>
            </a:pPr>
            <a:r>
              <a:rPr lang="fi-FI" sz="1400"/>
              <a:t>Jos syntyvyys ei nouse, koululaisten määrä on vain yksittäisissä suurissa kaupungeissa nykyistä suurempi vuonna 2050, suurimmassa osassa kuntia koululaisikäluokkien koko on radikaalisti pienempi vuonna 2050, pakottaen palveluverkon muutoksiin.</a:t>
            </a:r>
            <a:endParaRPr lang="fi-FI" sz="1400" b="1"/>
          </a:p>
        </p:txBody>
      </p:sp>
      <p:sp>
        <p:nvSpPr>
          <p:cNvPr id="5" name="Puolivapaa piirto 4">
            <a:extLst>
              <a:ext uri="{FF2B5EF4-FFF2-40B4-BE49-F238E27FC236}">
                <a16:creationId xmlns:a16="http://schemas.microsoft.com/office/drawing/2014/main" id="{32F37166-70C0-4E05-204D-1255E0D42C0A}"/>
              </a:ext>
            </a:extLst>
          </p:cNvPr>
          <p:cNvSpPr/>
          <p:nvPr/>
        </p:nvSpPr>
        <p:spPr>
          <a:xfrm rot="201786">
            <a:off x="3872612" y="5637903"/>
            <a:ext cx="1886009" cy="104145"/>
          </a:xfrm>
          <a:custGeom>
            <a:avLst/>
            <a:gdLst>
              <a:gd name="connsiteX0" fmla="*/ 0 w 3649287"/>
              <a:gd name="connsiteY0" fmla="*/ 216426 h 216426"/>
              <a:gd name="connsiteX1" fmla="*/ 1662545 w 3649287"/>
              <a:gd name="connsiteY1" fmla="*/ 50172 h 216426"/>
              <a:gd name="connsiteX2" fmla="*/ 3649287 w 3649287"/>
              <a:gd name="connsiteY2" fmla="*/ 296 h 216426"/>
              <a:gd name="connsiteX0" fmla="*/ 0 w 3649287"/>
              <a:gd name="connsiteY0" fmla="*/ 216272 h 216272"/>
              <a:gd name="connsiteX1" fmla="*/ 1455709 w 3649287"/>
              <a:gd name="connsiteY1" fmla="*/ 71840 h 216272"/>
              <a:gd name="connsiteX2" fmla="*/ 3649287 w 3649287"/>
              <a:gd name="connsiteY2" fmla="*/ 142 h 216272"/>
              <a:gd name="connsiteX0" fmla="*/ 0 w 3649287"/>
              <a:gd name="connsiteY0" fmla="*/ 216223 h 216223"/>
              <a:gd name="connsiteX1" fmla="*/ 1539098 w 3649287"/>
              <a:gd name="connsiteY1" fmla="*/ 93263 h 216223"/>
              <a:gd name="connsiteX2" fmla="*/ 3649287 w 3649287"/>
              <a:gd name="connsiteY2" fmla="*/ 93 h 216223"/>
              <a:gd name="connsiteX0" fmla="*/ 0 w 3649287"/>
              <a:gd name="connsiteY0" fmla="*/ 216130 h 216130"/>
              <a:gd name="connsiteX1" fmla="*/ 3649287 w 3649287"/>
              <a:gd name="connsiteY1" fmla="*/ 0 h 216130"/>
              <a:gd name="connsiteX0" fmla="*/ 0 w 3649287"/>
              <a:gd name="connsiteY0" fmla="*/ 216130 h 216130"/>
              <a:gd name="connsiteX1" fmla="*/ 3649287 w 3649287"/>
              <a:gd name="connsiteY1" fmla="*/ 0 h 216130"/>
              <a:gd name="connsiteX0" fmla="*/ 0 w 3649287"/>
              <a:gd name="connsiteY0" fmla="*/ 216130 h 216130"/>
              <a:gd name="connsiteX1" fmla="*/ 3649287 w 3649287"/>
              <a:gd name="connsiteY1" fmla="*/ 0 h 216130"/>
              <a:gd name="connsiteX0" fmla="*/ 0 w 3649287"/>
              <a:gd name="connsiteY0" fmla="*/ 218339 h 218339"/>
              <a:gd name="connsiteX1" fmla="*/ 3649287 w 3649287"/>
              <a:gd name="connsiteY1" fmla="*/ 2209 h 218339"/>
              <a:gd name="connsiteX0" fmla="*/ 0 w 3649287"/>
              <a:gd name="connsiteY0" fmla="*/ 216699 h 216699"/>
              <a:gd name="connsiteX1" fmla="*/ 3649287 w 3649287"/>
              <a:gd name="connsiteY1" fmla="*/ 569 h 216699"/>
              <a:gd name="connsiteX0" fmla="*/ 0 w 3649287"/>
              <a:gd name="connsiteY0" fmla="*/ 216693 h 216693"/>
              <a:gd name="connsiteX1" fmla="*/ 3649287 w 3649287"/>
              <a:gd name="connsiteY1" fmla="*/ 563 h 216693"/>
              <a:gd name="connsiteX0" fmla="*/ 0 w 3649287"/>
              <a:gd name="connsiteY0" fmla="*/ 216617 h 216617"/>
              <a:gd name="connsiteX1" fmla="*/ 3649287 w 3649287"/>
              <a:gd name="connsiteY1" fmla="*/ 487 h 216617"/>
              <a:gd name="connsiteX0" fmla="*/ 0 w 3716537"/>
              <a:gd name="connsiteY0" fmla="*/ 220663 h 220663"/>
              <a:gd name="connsiteX1" fmla="*/ 3716537 w 3716537"/>
              <a:gd name="connsiteY1" fmla="*/ 476 h 22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16537" h="220663">
                <a:moveTo>
                  <a:pt x="0" y="220663"/>
                </a:moveTo>
                <a:cubicBezTo>
                  <a:pt x="314718" y="176419"/>
                  <a:pt x="3458476" y="-10650"/>
                  <a:pt x="3716537" y="476"/>
                </a:cubicBezTo>
              </a:path>
            </a:pathLst>
          </a:custGeom>
          <a:noFill/>
          <a:ln w="38100" cap="rnd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n paikkamerkki 2">
            <a:extLst>
              <a:ext uri="{FF2B5EF4-FFF2-40B4-BE49-F238E27FC236}">
                <a16:creationId xmlns:a16="http://schemas.microsoft.com/office/drawing/2014/main" id="{CC757853-0D86-CFB2-6DE0-AEC5D40A1914}"/>
              </a:ext>
            </a:extLst>
          </p:cNvPr>
          <p:cNvSpPr txBox="1">
            <a:spLocks/>
          </p:cNvSpPr>
          <p:nvPr/>
        </p:nvSpPr>
        <p:spPr>
          <a:xfrm>
            <a:off x="6257855" y="740860"/>
            <a:ext cx="5095945" cy="5496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marR="0" lvl="0" indent="-285750" algn="l" rtl="0" ea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Normaali järjestelmäfontti"/>
              <a:buChar char="»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42900" algn="l" rtl="0" ea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42900" algn="l" rtl="0" ea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 startAt="4"/>
            </a:pPr>
            <a:r>
              <a:rPr lang="fi-FI" sz="2400" b="1" kern="0"/>
              <a:t>Suomen iäkkään väestön kasvu ei ole ohimenevä välivaihe, vaan pysyvä muutos: eläkeikäisen ja etenkin yli 84-vuotiaiden määrä kasvaa merkittävästi myös 2040-luvulla. </a:t>
            </a:r>
          </a:p>
          <a:p>
            <a:pPr marL="342000" indent="0">
              <a:lnSpc>
                <a:spcPct val="110000"/>
              </a:lnSpc>
              <a:spcAft>
                <a:spcPts val="2000"/>
              </a:spcAft>
              <a:buNone/>
            </a:pPr>
            <a:r>
              <a:rPr lang="fi-FI" sz="1400" kern="0"/>
              <a:t>Kaikissa Suomen kunnissa yli 84-vuotiaiden määrä kasvaa vuosien 2024—2050 aikana ja kaikilla hyvinvointialueilla kasvu on voimakasta. Iäkkään väestön nopea ja jatkuva kasvu haastaa etenkin palvelutuotantoa; erityisesti hoivapalveluiden tarve lisääntyy hyvin nopeasti kaikkialla maassa.</a:t>
            </a:r>
            <a:endParaRPr lang="fi-FI" sz="1400" b="1" kern="0"/>
          </a:p>
          <a:p>
            <a:pPr marL="576000" indent="0">
              <a:lnSpc>
                <a:spcPct val="110000"/>
              </a:lnSpc>
              <a:buNone/>
            </a:pPr>
            <a:r>
              <a:rPr lang="fi-FI" sz="1400" kern="0"/>
              <a:t>Suomen väestörakenne ei ole palautumassa edes lähelle nykytasoa seuraavan 25 vuoden aikana, mikä pakottaa sopeutumaan kasvaneeseen palvelutarpeeseen.</a:t>
            </a:r>
          </a:p>
        </p:txBody>
      </p:sp>
    </p:spTree>
    <p:extLst>
      <p:ext uri="{BB962C8B-B14F-4D97-AF65-F5344CB8AC3E}">
        <p14:creationId xmlns:p14="http://schemas.microsoft.com/office/powerpoint/2010/main" val="4867869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8E4E9-BB47-A26C-839A-B9645413F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71D05379-2BB7-7D33-E25A-21857A72F34E}"/>
              </a:ext>
            </a:extLst>
          </p:cNvPr>
          <p:cNvSpPr/>
          <p:nvPr/>
        </p:nvSpPr>
        <p:spPr>
          <a:xfrm>
            <a:off x="1150764" y="4524078"/>
            <a:ext cx="6833018" cy="13255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B67C8EC-5880-76E7-DB46-0DA13ADA7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Johtopäätöksiä </a:t>
            </a:r>
            <a:r>
              <a:rPr lang="fi-FI" sz="1400"/>
              <a:t>3/3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4997892-BB58-B9C3-8839-8327BB7D18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04257"/>
            <a:ext cx="7458146" cy="4772706"/>
          </a:xfrm>
        </p:spPr>
        <p:txBody>
          <a:bodyPr/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 startAt="5"/>
            </a:pPr>
            <a:r>
              <a:rPr lang="fi-FI" sz="2400" b="1"/>
              <a:t>Alueelliset kehityserot ovat jäämässä suuriksi seuraavan 25 vuoden aikana, </a:t>
            </a:r>
            <a:r>
              <a:rPr lang="fi-FI" sz="2400"/>
              <a:t>ja muistuttavat aiempaa väestönkehitystä sekä aiempia väestöennusteita.</a:t>
            </a:r>
          </a:p>
          <a:p>
            <a:pPr marL="342000" indent="0">
              <a:lnSpc>
                <a:spcPct val="110000"/>
              </a:lnSpc>
              <a:spcAft>
                <a:spcPts val="2000"/>
              </a:spcAft>
              <a:buNone/>
            </a:pPr>
            <a:r>
              <a:rPr lang="fi-FI"/>
              <a:t>Väestöpohja kasvaa suurilla kaupunkiseuduilla — joskin 2040-luvulla erot kaupunkien välillä korostuvat — kun taas muussa maassa väestö pääsääntöisesti vähenee voimakkaasti.</a:t>
            </a:r>
          </a:p>
          <a:p>
            <a:pPr marL="576000" indent="0">
              <a:lnSpc>
                <a:spcPct val="110000"/>
              </a:lnSpc>
              <a:buNone/>
            </a:pPr>
            <a:r>
              <a:rPr lang="fi-FI"/>
              <a:t>Etenkin maahanmuuton epätasainen jakauma sekä ikärakenteen erot tuottavat suuria väestönkehityksen eroja.</a:t>
            </a:r>
          </a:p>
        </p:txBody>
      </p:sp>
      <p:sp>
        <p:nvSpPr>
          <p:cNvPr id="5" name="Puolivapaa piirto 4">
            <a:extLst>
              <a:ext uri="{FF2B5EF4-FFF2-40B4-BE49-F238E27FC236}">
                <a16:creationId xmlns:a16="http://schemas.microsoft.com/office/drawing/2014/main" id="{C7D0A267-57D2-A82A-6635-E51AEEE4F619}"/>
              </a:ext>
            </a:extLst>
          </p:cNvPr>
          <p:cNvSpPr/>
          <p:nvPr/>
        </p:nvSpPr>
        <p:spPr>
          <a:xfrm rot="201786">
            <a:off x="4393678" y="4913568"/>
            <a:ext cx="2459095" cy="136623"/>
          </a:xfrm>
          <a:custGeom>
            <a:avLst/>
            <a:gdLst>
              <a:gd name="connsiteX0" fmla="*/ 0 w 3649287"/>
              <a:gd name="connsiteY0" fmla="*/ 216426 h 216426"/>
              <a:gd name="connsiteX1" fmla="*/ 1662545 w 3649287"/>
              <a:gd name="connsiteY1" fmla="*/ 50172 h 216426"/>
              <a:gd name="connsiteX2" fmla="*/ 3649287 w 3649287"/>
              <a:gd name="connsiteY2" fmla="*/ 296 h 216426"/>
              <a:gd name="connsiteX0" fmla="*/ 0 w 3649287"/>
              <a:gd name="connsiteY0" fmla="*/ 216272 h 216272"/>
              <a:gd name="connsiteX1" fmla="*/ 1455709 w 3649287"/>
              <a:gd name="connsiteY1" fmla="*/ 71840 h 216272"/>
              <a:gd name="connsiteX2" fmla="*/ 3649287 w 3649287"/>
              <a:gd name="connsiteY2" fmla="*/ 142 h 216272"/>
              <a:gd name="connsiteX0" fmla="*/ 0 w 3649287"/>
              <a:gd name="connsiteY0" fmla="*/ 216223 h 216223"/>
              <a:gd name="connsiteX1" fmla="*/ 1539098 w 3649287"/>
              <a:gd name="connsiteY1" fmla="*/ 93263 h 216223"/>
              <a:gd name="connsiteX2" fmla="*/ 3649287 w 3649287"/>
              <a:gd name="connsiteY2" fmla="*/ 93 h 216223"/>
              <a:gd name="connsiteX0" fmla="*/ 0 w 3649287"/>
              <a:gd name="connsiteY0" fmla="*/ 216130 h 216130"/>
              <a:gd name="connsiteX1" fmla="*/ 3649287 w 3649287"/>
              <a:gd name="connsiteY1" fmla="*/ 0 h 216130"/>
              <a:gd name="connsiteX0" fmla="*/ 0 w 3649287"/>
              <a:gd name="connsiteY0" fmla="*/ 216130 h 216130"/>
              <a:gd name="connsiteX1" fmla="*/ 3649287 w 3649287"/>
              <a:gd name="connsiteY1" fmla="*/ 0 h 216130"/>
              <a:gd name="connsiteX0" fmla="*/ 0 w 3649287"/>
              <a:gd name="connsiteY0" fmla="*/ 216130 h 216130"/>
              <a:gd name="connsiteX1" fmla="*/ 3649287 w 3649287"/>
              <a:gd name="connsiteY1" fmla="*/ 0 h 216130"/>
              <a:gd name="connsiteX0" fmla="*/ 0 w 3649287"/>
              <a:gd name="connsiteY0" fmla="*/ 218339 h 218339"/>
              <a:gd name="connsiteX1" fmla="*/ 3649287 w 3649287"/>
              <a:gd name="connsiteY1" fmla="*/ 2209 h 218339"/>
              <a:gd name="connsiteX0" fmla="*/ 0 w 3649287"/>
              <a:gd name="connsiteY0" fmla="*/ 216699 h 216699"/>
              <a:gd name="connsiteX1" fmla="*/ 3649287 w 3649287"/>
              <a:gd name="connsiteY1" fmla="*/ 569 h 216699"/>
              <a:gd name="connsiteX0" fmla="*/ 0 w 3649287"/>
              <a:gd name="connsiteY0" fmla="*/ 216693 h 216693"/>
              <a:gd name="connsiteX1" fmla="*/ 3649287 w 3649287"/>
              <a:gd name="connsiteY1" fmla="*/ 563 h 216693"/>
              <a:gd name="connsiteX0" fmla="*/ 0 w 3649287"/>
              <a:gd name="connsiteY0" fmla="*/ 216617 h 216617"/>
              <a:gd name="connsiteX1" fmla="*/ 3649287 w 3649287"/>
              <a:gd name="connsiteY1" fmla="*/ 487 h 216617"/>
              <a:gd name="connsiteX0" fmla="*/ 0 w 3716537"/>
              <a:gd name="connsiteY0" fmla="*/ 220663 h 220663"/>
              <a:gd name="connsiteX1" fmla="*/ 3716537 w 3716537"/>
              <a:gd name="connsiteY1" fmla="*/ 476 h 22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16537" h="220663">
                <a:moveTo>
                  <a:pt x="0" y="220663"/>
                </a:moveTo>
                <a:cubicBezTo>
                  <a:pt x="314718" y="176419"/>
                  <a:pt x="3458476" y="-10650"/>
                  <a:pt x="3716537" y="476"/>
                </a:cubicBezTo>
              </a:path>
            </a:pathLst>
          </a:custGeom>
          <a:noFill/>
          <a:ln w="38100" cap="rnd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700745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uolivapaa piirto 23">
            <a:extLst>
              <a:ext uri="{FF2B5EF4-FFF2-40B4-BE49-F238E27FC236}">
                <a16:creationId xmlns:a16="http://schemas.microsoft.com/office/drawing/2014/main" id="{88543C88-24B7-A444-70C1-92548F47192C}"/>
              </a:ext>
            </a:extLst>
          </p:cNvPr>
          <p:cNvSpPr/>
          <p:nvPr/>
        </p:nvSpPr>
        <p:spPr>
          <a:xfrm>
            <a:off x="-12700" y="-6351"/>
            <a:ext cx="12204700" cy="2029605"/>
          </a:xfrm>
          <a:custGeom>
            <a:avLst/>
            <a:gdLst>
              <a:gd name="connsiteX0" fmla="*/ 6350 w 12204700"/>
              <a:gd name="connsiteY0" fmla="*/ 0 h 1612900"/>
              <a:gd name="connsiteX1" fmla="*/ 0 w 12204700"/>
              <a:gd name="connsiteY1" fmla="*/ 1612900 h 1612900"/>
              <a:gd name="connsiteX2" fmla="*/ 12192000 w 12204700"/>
              <a:gd name="connsiteY2" fmla="*/ 1441450 h 1612900"/>
              <a:gd name="connsiteX3" fmla="*/ 12204700 w 12204700"/>
              <a:gd name="connsiteY3" fmla="*/ 0 h 1612900"/>
              <a:gd name="connsiteX4" fmla="*/ 6350 w 12204700"/>
              <a:gd name="connsiteY4" fmla="*/ 0 h 1612900"/>
              <a:gd name="connsiteX0" fmla="*/ 6350 w 12204700"/>
              <a:gd name="connsiteY0" fmla="*/ 0 h 1612900"/>
              <a:gd name="connsiteX1" fmla="*/ 0 w 12204700"/>
              <a:gd name="connsiteY1" fmla="*/ 1612900 h 1612900"/>
              <a:gd name="connsiteX2" fmla="*/ 12204700 w 12204700"/>
              <a:gd name="connsiteY2" fmla="*/ 1447210 h 1612900"/>
              <a:gd name="connsiteX3" fmla="*/ 12204700 w 12204700"/>
              <a:gd name="connsiteY3" fmla="*/ 0 h 1612900"/>
              <a:gd name="connsiteX4" fmla="*/ 6350 w 12204700"/>
              <a:gd name="connsiteY4" fmla="*/ 0 h 161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700" h="1612900">
                <a:moveTo>
                  <a:pt x="6350" y="0"/>
                </a:moveTo>
                <a:cubicBezTo>
                  <a:pt x="4233" y="537633"/>
                  <a:pt x="2117" y="1075267"/>
                  <a:pt x="0" y="1612900"/>
                </a:cubicBezTo>
                <a:lnTo>
                  <a:pt x="12204700" y="1447210"/>
                </a:lnTo>
                <a:lnTo>
                  <a:pt x="12204700" y="0"/>
                </a:lnTo>
                <a:lnTo>
                  <a:pt x="6350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i-FI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  <a:sym typeface="Arial"/>
            </a:endParaRPr>
          </a:p>
        </p:txBody>
      </p:sp>
      <p:sp>
        <p:nvSpPr>
          <p:cNvPr id="18" name="Suorakulmio 17">
            <a:extLst>
              <a:ext uri="{FF2B5EF4-FFF2-40B4-BE49-F238E27FC236}">
                <a16:creationId xmlns:a16="http://schemas.microsoft.com/office/drawing/2014/main" id="{88065DBD-DA07-BD29-7247-C131B5D97619}"/>
              </a:ext>
            </a:extLst>
          </p:cNvPr>
          <p:cNvSpPr/>
          <p:nvPr/>
        </p:nvSpPr>
        <p:spPr>
          <a:xfrm>
            <a:off x="9037465" y="2221747"/>
            <a:ext cx="1182300" cy="3800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F1398F54-FE02-A6CA-B139-698FF39827C9}"/>
              </a:ext>
            </a:extLst>
          </p:cNvPr>
          <p:cNvSpPr/>
          <p:nvPr/>
        </p:nvSpPr>
        <p:spPr>
          <a:xfrm>
            <a:off x="3284442" y="2245420"/>
            <a:ext cx="1546412" cy="38996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F295831-FA46-2D04-B1AF-ED87E78B4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/>
              <a:t>Mitä pitäisi</a:t>
            </a:r>
            <a:br>
              <a:rPr lang="fi-FI"/>
            </a:br>
            <a:r>
              <a:rPr lang="fi-FI"/>
              <a:t>tehdä?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1BA2371-37FF-FCDB-4669-D6B5A5453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34340"/>
            <a:ext cx="5065059" cy="4217195"/>
          </a:xfrm>
        </p:spPr>
        <p:txBody>
          <a:bodyPr/>
          <a:lstStyle/>
          <a:p>
            <a:r>
              <a:rPr lang="fi-FI" b="1"/>
              <a:t>Jos sen halutaan lisääntyvän, </a:t>
            </a:r>
            <a:r>
              <a:rPr lang="fi-FI"/>
              <a:t>on Suomen oltava maahanmuuton suhteen vielä veto- ja pitovoimaisempi kuin 2020-luvun alkupuoliskolla.</a:t>
            </a:r>
            <a:endParaRPr lang="fi-FI" sz="2000" b="1"/>
          </a:p>
          <a:p>
            <a:pPr marL="284400" indent="0">
              <a:buNone/>
            </a:pPr>
            <a:r>
              <a:rPr lang="fi-FI"/>
              <a:t>Erityistä huomiota kannattaa kiinnittää opiskeluperusteiseen muuttoon ja pitovoimaan valmistumisen jälkeen.</a:t>
            </a:r>
          </a:p>
        </p:txBody>
      </p:sp>
      <p:sp>
        <p:nvSpPr>
          <p:cNvPr id="7" name="Puolivapaa piirto 6">
            <a:extLst>
              <a:ext uri="{FF2B5EF4-FFF2-40B4-BE49-F238E27FC236}">
                <a16:creationId xmlns:a16="http://schemas.microsoft.com/office/drawing/2014/main" id="{2C383319-9948-4E97-1B23-5A66D665B716}"/>
              </a:ext>
            </a:extLst>
          </p:cNvPr>
          <p:cNvSpPr/>
          <p:nvPr/>
        </p:nvSpPr>
        <p:spPr>
          <a:xfrm rot="201786">
            <a:off x="5810619" y="751008"/>
            <a:ext cx="1899778" cy="106584"/>
          </a:xfrm>
          <a:custGeom>
            <a:avLst/>
            <a:gdLst>
              <a:gd name="connsiteX0" fmla="*/ 0 w 3649287"/>
              <a:gd name="connsiteY0" fmla="*/ 216426 h 216426"/>
              <a:gd name="connsiteX1" fmla="*/ 1662545 w 3649287"/>
              <a:gd name="connsiteY1" fmla="*/ 50172 h 216426"/>
              <a:gd name="connsiteX2" fmla="*/ 3649287 w 3649287"/>
              <a:gd name="connsiteY2" fmla="*/ 296 h 216426"/>
              <a:gd name="connsiteX0" fmla="*/ 0 w 3649287"/>
              <a:gd name="connsiteY0" fmla="*/ 216272 h 216272"/>
              <a:gd name="connsiteX1" fmla="*/ 1455709 w 3649287"/>
              <a:gd name="connsiteY1" fmla="*/ 71840 h 216272"/>
              <a:gd name="connsiteX2" fmla="*/ 3649287 w 3649287"/>
              <a:gd name="connsiteY2" fmla="*/ 142 h 216272"/>
              <a:gd name="connsiteX0" fmla="*/ 0 w 3649287"/>
              <a:gd name="connsiteY0" fmla="*/ 216223 h 216223"/>
              <a:gd name="connsiteX1" fmla="*/ 1539098 w 3649287"/>
              <a:gd name="connsiteY1" fmla="*/ 93263 h 216223"/>
              <a:gd name="connsiteX2" fmla="*/ 3649287 w 3649287"/>
              <a:gd name="connsiteY2" fmla="*/ 93 h 216223"/>
              <a:gd name="connsiteX0" fmla="*/ 0 w 3649287"/>
              <a:gd name="connsiteY0" fmla="*/ 216130 h 216130"/>
              <a:gd name="connsiteX1" fmla="*/ 3649287 w 3649287"/>
              <a:gd name="connsiteY1" fmla="*/ 0 h 216130"/>
              <a:gd name="connsiteX0" fmla="*/ 0 w 3649287"/>
              <a:gd name="connsiteY0" fmla="*/ 216130 h 216130"/>
              <a:gd name="connsiteX1" fmla="*/ 3649287 w 3649287"/>
              <a:gd name="connsiteY1" fmla="*/ 0 h 216130"/>
              <a:gd name="connsiteX0" fmla="*/ 0 w 3649287"/>
              <a:gd name="connsiteY0" fmla="*/ 216130 h 216130"/>
              <a:gd name="connsiteX1" fmla="*/ 3649287 w 3649287"/>
              <a:gd name="connsiteY1" fmla="*/ 0 h 216130"/>
              <a:gd name="connsiteX0" fmla="*/ 0 w 3649287"/>
              <a:gd name="connsiteY0" fmla="*/ 218339 h 218339"/>
              <a:gd name="connsiteX1" fmla="*/ 3649287 w 3649287"/>
              <a:gd name="connsiteY1" fmla="*/ 2209 h 218339"/>
              <a:gd name="connsiteX0" fmla="*/ 0 w 3649287"/>
              <a:gd name="connsiteY0" fmla="*/ 216699 h 216699"/>
              <a:gd name="connsiteX1" fmla="*/ 3649287 w 3649287"/>
              <a:gd name="connsiteY1" fmla="*/ 569 h 216699"/>
              <a:gd name="connsiteX0" fmla="*/ 0 w 3649287"/>
              <a:gd name="connsiteY0" fmla="*/ 216693 h 216693"/>
              <a:gd name="connsiteX1" fmla="*/ 3649287 w 3649287"/>
              <a:gd name="connsiteY1" fmla="*/ 563 h 216693"/>
              <a:gd name="connsiteX0" fmla="*/ 0 w 3649287"/>
              <a:gd name="connsiteY0" fmla="*/ 216617 h 216617"/>
              <a:gd name="connsiteX1" fmla="*/ 3649287 w 3649287"/>
              <a:gd name="connsiteY1" fmla="*/ 487 h 216617"/>
              <a:gd name="connsiteX0" fmla="*/ 0 w 3716537"/>
              <a:gd name="connsiteY0" fmla="*/ 220663 h 220663"/>
              <a:gd name="connsiteX1" fmla="*/ 3716537 w 3716537"/>
              <a:gd name="connsiteY1" fmla="*/ 476 h 22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16537" h="220663">
                <a:moveTo>
                  <a:pt x="0" y="220663"/>
                </a:moveTo>
                <a:cubicBezTo>
                  <a:pt x="314718" y="176419"/>
                  <a:pt x="3458476" y="-10650"/>
                  <a:pt x="3716537" y="476"/>
                </a:cubicBezTo>
              </a:path>
            </a:pathLst>
          </a:custGeom>
          <a:noFill/>
          <a:ln w="38100" cap="rnd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8927C560-71C1-5F32-D1BA-61426E28017B}"/>
              </a:ext>
            </a:extLst>
          </p:cNvPr>
          <p:cNvSpPr txBox="1">
            <a:spLocks/>
          </p:cNvSpPr>
          <p:nvPr/>
        </p:nvSpPr>
        <p:spPr>
          <a:xfrm>
            <a:off x="6288743" y="2134338"/>
            <a:ext cx="5733907" cy="4217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marR="0" lvl="0" indent="-285750" algn="l" rtl="0" ea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Normaali järjestelmäfontti"/>
              <a:buChar char="»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42900" algn="l" rtl="0" ea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42900" algn="l" rtl="0" ea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fi-FI" b="1" kern="0"/>
              <a:t>Mikäli väestömäärä</a:t>
            </a:r>
            <a:r>
              <a:rPr lang="fi-FI" b="1"/>
              <a:t> </a:t>
            </a:r>
            <a:r>
              <a:rPr lang="fi-FI" b="1" kern="0"/>
              <a:t>vähenee,</a:t>
            </a:r>
            <a:r>
              <a:rPr lang="fi-FI" b="1"/>
              <a:t> </a:t>
            </a:r>
            <a:r>
              <a:rPr lang="fi-FI" kern="0"/>
              <a:t>on edessä älykkään sopeutumisen polku: palvelujen tasoa ja palveluverkkoa on karsittava yhä kovemmalla kädellä. </a:t>
            </a:r>
          </a:p>
          <a:p>
            <a:pPr marL="284400" indent="0">
              <a:spcAft>
                <a:spcPts val="1200"/>
              </a:spcAft>
              <a:buNone/>
            </a:pPr>
            <a:r>
              <a:rPr lang="fi-FI" kern="0"/>
              <a:t>Kunnat voivat lisätä seudullista yhteistyötä palvelujen järjestämisessä sekä laajemman veto- ja pitovoiman vahvistamisessa.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8F5CB06C-82B8-2C02-096D-C387E4D0F840}"/>
              </a:ext>
            </a:extLst>
          </p:cNvPr>
          <p:cNvSpPr txBox="1"/>
          <p:nvPr/>
        </p:nvSpPr>
        <p:spPr>
          <a:xfrm>
            <a:off x="4837578" y="395387"/>
            <a:ext cx="68748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400" b="1"/>
              <a:t>Sekä kansallisella että paikallisella tasolla tulisi päättää, halutaanko väestömäärän lisääntyvän tai vähenevän. </a:t>
            </a:r>
          </a:p>
        </p:txBody>
      </p:sp>
      <p:sp>
        <p:nvSpPr>
          <p:cNvPr id="10" name="Puolivapaa piirto 9">
            <a:extLst>
              <a:ext uri="{FF2B5EF4-FFF2-40B4-BE49-F238E27FC236}">
                <a16:creationId xmlns:a16="http://schemas.microsoft.com/office/drawing/2014/main" id="{B7F5676E-1A45-2697-CA97-7987FAFDE5BD}"/>
              </a:ext>
            </a:extLst>
          </p:cNvPr>
          <p:cNvSpPr/>
          <p:nvPr/>
        </p:nvSpPr>
        <p:spPr>
          <a:xfrm rot="201786">
            <a:off x="8560543" y="744287"/>
            <a:ext cx="1899778" cy="106584"/>
          </a:xfrm>
          <a:custGeom>
            <a:avLst/>
            <a:gdLst>
              <a:gd name="connsiteX0" fmla="*/ 0 w 3649287"/>
              <a:gd name="connsiteY0" fmla="*/ 216426 h 216426"/>
              <a:gd name="connsiteX1" fmla="*/ 1662545 w 3649287"/>
              <a:gd name="connsiteY1" fmla="*/ 50172 h 216426"/>
              <a:gd name="connsiteX2" fmla="*/ 3649287 w 3649287"/>
              <a:gd name="connsiteY2" fmla="*/ 296 h 216426"/>
              <a:gd name="connsiteX0" fmla="*/ 0 w 3649287"/>
              <a:gd name="connsiteY0" fmla="*/ 216272 h 216272"/>
              <a:gd name="connsiteX1" fmla="*/ 1455709 w 3649287"/>
              <a:gd name="connsiteY1" fmla="*/ 71840 h 216272"/>
              <a:gd name="connsiteX2" fmla="*/ 3649287 w 3649287"/>
              <a:gd name="connsiteY2" fmla="*/ 142 h 216272"/>
              <a:gd name="connsiteX0" fmla="*/ 0 w 3649287"/>
              <a:gd name="connsiteY0" fmla="*/ 216223 h 216223"/>
              <a:gd name="connsiteX1" fmla="*/ 1539098 w 3649287"/>
              <a:gd name="connsiteY1" fmla="*/ 93263 h 216223"/>
              <a:gd name="connsiteX2" fmla="*/ 3649287 w 3649287"/>
              <a:gd name="connsiteY2" fmla="*/ 93 h 216223"/>
              <a:gd name="connsiteX0" fmla="*/ 0 w 3649287"/>
              <a:gd name="connsiteY0" fmla="*/ 216130 h 216130"/>
              <a:gd name="connsiteX1" fmla="*/ 3649287 w 3649287"/>
              <a:gd name="connsiteY1" fmla="*/ 0 h 216130"/>
              <a:gd name="connsiteX0" fmla="*/ 0 w 3649287"/>
              <a:gd name="connsiteY0" fmla="*/ 216130 h 216130"/>
              <a:gd name="connsiteX1" fmla="*/ 3649287 w 3649287"/>
              <a:gd name="connsiteY1" fmla="*/ 0 h 216130"/>
              <a:gd name="connsiteX0" fmla="*/ 0 w 3649287"/>
              <a:gd name="connsiteY0" fmla="*/ 216130 h 216130"/>
              <a:gd name="connsiteX1" fmla="*/ 3649287 w 3649287"/>
              <a:gd name="connsiteY1" fmla="*/ 0 h 216130"/>
              <a:gd name="connsiteX0" fmla="*/ 0 w 3649287"/>
              <a:gd name="connsiteY0" fmla="*/ 218339 h 218339"/>
              <a:gd name="connsiteX1" fmla="*/ 3649287 w 3649287"/>
              <a:gd name="connsiteY1" fmla="*/ 2209 h 218339"/>
              <a:gd name="connsiteX0" fmla="*/ 0 w 3649287"/>
              <a:gd name="connsiteY0" fmla="*/ 216699 h 216699"/>
              <a:gd name="connsiteX1" fmla="*/ 3649287 w 3649287"/>
              <a:gd name="connsiteY1" fmla="*/ 569 h 216699"/>
              <a:gd name="connsiteX0" fmla="*/ 0 w 3649287"/>
              <a:gd name="connsiteY0" fmla="*/ 216693 h 216693"/>
              <a:gd name="connsiteX1" fmla="*/ 3649287 w 3649287"/>
              <a:gd name="connsiteY1" fmla="*/ 563 h 216693"/>
              <a:gd name="connsiteX0" fmla="*/ 0 w 3649287"/>
              <a:gd name="connsiteY0" fmla="*/ 216617 h 216617"/>
              <a:gd name="connsiteX1" fmla="*/ 3649287 w 3649287"/>
              <a:gd name="connsiteY1" fmla="*/ 487 h 216617"/>
              <a:gd name="connsiteX0" fmla="*/ 0 w 3716537"/>
              <a:gd name="connsiteY0" fmla="*/ 220663 h 220663"/>
              <a:gd name="connsiteX1" fmla="*/ 3716537 w 3716537"/>
              <a:gd name="connsiteY1" fmla="*/ 476 h 22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16537" h="220663">
                <a:moveTo>
                  <a:pt x="0" y="220663"/>
                </a:moveTo>
                <a:cubicBezTo>
                  <a:pt x="314718" y="176419"/>
                  <a:pt x="3458476" y="-10650"/>
                  <a:pt x="3716537" y="476"/>
                </a:cubicBezTo>
              </a:path>
            </a:pathLst>
          </a:custGeom>
          <a:noFill/>
          <a:ln w="38100" cap="rnd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7" name="Ryhmä 16">
            <a:extLst>
              <a:ext uri="{FF2B5EF4-FFF2-40B4-BE49-F238E27FC236}">
                <a16:creationId xmlns:a16="http://schemas.microsoft.com/office/drawing/2014/main" id="{00F1AAB9-0BD2-5920-7FDD-89B7EB7F6C3D}"/>
              </a:ext>
            </a:extLst>
          </p:cNvPr>
          <p:cNvGrpSpPr/>
          <p:nvPr/>
        </p:nvGrpSpPr>
        <p:grpSpPr>
          <a:xfrm>
            <a:off x="1154205" y="4718053"/>
            <a:ext cx="9825319" cy="1744560"/>
            <a:chOff x="1456764" y="4861112"/>
            <a:chExt cx="9825319" cy="1744560"/>
          </a:xfrm>
        </p:grpSpPr>
        <p:sp>
          <p:nvSpPr>
            <p:cNvPr id="12" name="Tekstiruutu 11">
              <a:extLst>
                <a:ext uri="{FF2B5EF4-FFF2-40B4-BE49-F238E27FC236}">
                  <a16:creationId xmlns:a16="http://schemas.microsoft.com/office/drawing/2014/main" id="{4D229978-45DF-F6FA-ED50-27ABE5C04A89}"/>
                </a:ext>
              </a:extLst>
            </p:cNvPr>
            <p:cNvSpPr txBox="1"/>
            <p:nvPr/>
          </p:nvSpPr>
          <p:spPr>
            <a:xfrm>
              <a:off x="1456764" y="5128344"/>
              <a:ext cx="9825319" cy="1477328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fi-FI" b="1" kern="0"/>
                <a:t>Syntyvyyden parantaminen</a:t>
              </a:r>
              <a:r>
                <a:rPr lang="fi-FI" kern="0"/>
                <a:t> on yhteiskun­nallisesti monisyinen asiakimppu, johon ei yhtä temppua ole. Rotkirchin (STM/VNK 2024) ehdotuksista keskeisimpiä aluekehityksen kannalta — joihin voidaan jossain määrin vaikuttaa sekä kansallisella että paikallisella tasolla — ovat aikaisen perheellistymisen kannusteet sekä perhemyönteinen arki ja työelämä.</a:t>
              </a:r>
            </a:p>
          </p:txBody>
        </p:sp>
        <p:cxnSp>
          <p:nvCxnSpPr>
            <p:cNvPr id="15" name="Suora yhdysviiva 14">
              <a:extLst>
                <a:ext uri="{FF2B5EF4-FFF2-40B4-BE49-F238E27FC236}">
                  <a16:creationId xmlns:a16="http://schemas.microsoft.com/office/drawing/2014/main" id="{8FB1AB3F-8495-181E-918D-6179EC4E9708}"/>
                </a:ext>
              </a:extLst>
            </p:cNvPr>
            <p:cNvCxnSpPr>
              <a:cxnSpLocks/>
            </p:cNvCxnSpPr>
            <p:nvPr/>
          </p:nvCxnSpPr>
          <p:spPr>
            <a:xfrm>
              <a:off x="1530723" y="4861112"/>
              <a:ext cx="9294159" cy="0"/>
            </a:xfrm>
            <a:prstGeom prst="line">
              <a:avLst/>
            </a:prstGeom>
            <a:ln>
              <a:solidFill>
                <a:schemeClr val="bg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44276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7C10A07-73C4-1252-AC38-A894F2CB2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Lisätiedot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37D0C2D-ACB5-6A87-398B-6E331B5A7E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FD5AF404-061E-FBC1-F090-971A54D3F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926" y="2037527"/>
            <a:ext cx="2068629" cy="2068629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CB97E24C-6790-2FAD-E874-02B864694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300" y="2037526"/>
            <a:ext cx="2068629" cy="2068629"/>
          </a:xfrm>
          <a:prstGeom prst="rect">
            <a:avLst/>
          </a:prstGeom>
        </p:spPr>
      </p:pic>
      <p:sp>
        <p:nvSpPr>
          <p:cNvPr id="7" name="Tekstin paikkamerkki 2">
            <a:extLst>
              <a:ext uri="{FF2B5EF4-FFF2-40B4-BE49-F238E27FC236}">
                <a16:creationId xmlns:a16="http://schemas.microsoft.com/office/drawing/2014/main" id="{F2F6252D-17D2-50A2-F7E5-FB15693D5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1926" y="4576413"/>
            <a:ext cx="2546074" cy="1400318"/>
          </a:xfrm>
        </p:spPr>
        <p:txBody>
          <a:bodyPr/>
          <a:lstStyle/>
          <a:p>
            <a:pPr marL="114300" indent="0">
              <a:spcBef>
                <a:spcPts val="0"/>
              </a:spcBef>
              <a:buNone/>
            </a:pPr>
            <a:r>
              <a:rPr lang="fi-FI" sz="1800">
                <a:latin typeface="+mj-lt"/>
              </a:rPr>
              <a:t>Rasmus Aro</a:t>
            </a:r>
            <a:br>
              <a:rPr lang="fi-FI" sz="1800">
                <a:latin typeface="+mj-lt"/>
              </a:rPr>
            </a:br>
            <a:r>
              <a:rPr lang="fi-FI" sz="1800"/>
              <a:t>Asiantuntija</a:t>
            </a:r>
            <a:br>
              <a:rPr lang="fi-FI" sz="1800"/>
            </a:br>
            <a:r>
              <a:rPr lang="fi-FI" sz="1800"/>
              <a:t>040 187 1027</a:t>
            </a:r>
            <a:br>
              <a:rPr lang="fi-FI" sz="1800"/>
            </a:br>
            <a:r>
              <a:rPr lang="fi-FI" sz="1800"/>
              <a:t>rasmus.aro@mdi.fi</a:t>
            </a:r>
          </a:p>
          <a:p>
            <a:pPr marL="114300" indent="0">
              <a:buNone/>
            </a:pPr>
            <a:endParaRPr lang="fi-FI" sz="2000"/>
          </a:p>
          <a:p>
            <a:pPr marL="114300" indent="0">
              <a:buNone/>
            </a:pPr>
            <a:endParaRPr lang="fi-FI" sz="2000"/>
          </a:p>
        </p:txBody>
      </p:sp>
      <p:sp>
        <p:nvSpPr>
          <p:cNvPr id="8" name="Tekstin paikkamerkki 3">
            <a:extLst>
              <a:ext uri="{FF2B5EF4-FFF2-40B4-BE49-F238E27FC236}">
                <a16:creationId xmlns:a16="http://schemas.microsoft.com/office/drawing/2014/main" id="{FDE91CC1-C4A0-4E9C-C5C4-F36FCC045B93}"/>
              </a:ext>
            </a:extLst>
          </p:cNvPr>
          <p:cNvSpPr txBox="1">
            <a:spLocks/>
          </p:cNvSpPr>
          <p:nvPr/>
        </p:nvSpPr>
        <p:spPr>
          <a:xfrm>
            <a:off x="6845300" y="4576411"/>
            <a:ext cx="3251200" cy="140031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Bold"/>
                <a:cs typeface="Arial"/>
                <a:sym typeface="Arial"/>
              </a:rPr>
              <a:t>Janne Antikainen</a:t>
            </a:r>
            <a:br>
              <a:rPr kumimoji="0" lang="fi-FI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Bold"/>
                <a:cs typeface="Arial"/>
                <a:sym typeface="Arial"/>
              </a:rPr>
            </a:br>
            <a:r>
              <a:rPr kumimoji="0" lang="fi-FI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Kehitysjohtaja</a:t>
            </a:r>
            <a:br>
              <a:rPr kumimoji="0" lang="fi-FI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</a:br>
            <a:r>
              <a:rPr kumimoji="0" lang="fi-FI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040 764 1829</a:t>
            </a:r>
            <a:br>
              <a:rPr kumimoji="0" lang="fi-FI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</a:br>
            <a:r>
              <a:rPr kumimoji="0" lang="fi-FI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janne.antikainen@mdi.fi</a:t>
            </a:r>
          </a:p>
        </p:txBody>
      </p:sp>
    </p:spTree>
    <p:extLst>
      <p:ext uri="{BB962C8B-B14F-4D97-AF65-F5344CB8AC3E}">
        <p14:creationId xmlns:p14="http://schemas.microsoft.com/office/powerpoint/2010/main" val="10798736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7F2D028-2145-1D0C-607A-25589F442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1187450"/>
            <a:ext cx="11360700" cy="2440872"/>
          </a:xfrm>
        </p:spPr>
        <p:txBody>
          <a:bodyPr/>
          <a:lstStyle/>
          <a:p>
            <a:r>
              <a:rPr lang="fi-FI"/>
              <a:t>Oli ilo!</a:t>
            </a:r>
          </a:p>
        </p:txBody>
      </p:sp>
    </p:spTree>
    <p:extLst>
      <p:ext uri="{BB962C8B-B14F-4D97-AF65-F5344CB8AC3E}">
        <p14:creationId xmlns:p14="http://schemas.microsoft.com/office/powerpoint/2010/main" val="3659734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uolivapaa piirto 25">
            <a:extLst>
              <a:ext uri="{FF2B5EF4-FFF2-40B4-BE49-F238E27FC236}">
                <a16:creationId xmlns:a16="http://schemas.microsoft.com/office/drawing/2014/main" id="{986400B1-BD16-06CC-94EF-4A716FAA30D8}"/>
              </a:ext>
            </a:extLst>
          </p:cNvPr>
          <p:cNvSpPr/>
          <p:nvPr/>
        </p:nvSpPr>
        <p:spPr>
          <a:xfrm>
            <a:off x="-12700" y="-6351"/>
            <a:ext cx="12204700" cy="2451101"/>
          </a:xfrm>
          <a:custGeom>
            <a:avLst/>
            <a:gdLst>
              <a:gd name="connsiteX0" fmla="*/ 6350 w 12204700"/>
              <a:gd name="connsiteY0" fmla="*/ 0 h 1612900"/>
              <a:gd name="connsiteX1" fmla="*/ 0 w 12204700"/>
              <a:gd name="connsiteY1" fmla="*/ 1612900 h 1612900"/>
              <a:gd name="connsiteX2" fmla="*/ 12192000 w 12204700"/>
              <a:gd name="connsiteY2" fmla="*/ 1441450 h 1612900"/>
              <a:gd name="connsiteX3" fmla="*/ 12204700 w 12204700"/>
              <a:gd name="connsiteY3" fmla="*/ 0 h 1612900"/>
              <a:gd name="connsiteX4" fmla="*/ 6350 w 12204700"/>
              <a:gd name="connsiteY4" fmla="*/ 0 h 1612900"/>
              <a:gd name="connsiteX0" fmla="*/ 6350 w 12204700"/>
              <a:gd name="connsiteY0" fmla="*/ 0 h 1612900"/>
              <a:gd name="connsiteX1" fmla="*/ 0 w 12204700"/>
              <a:gd name="connsiteY1" fmla="*/ 1612900 h 1612900"/>
              <a:gd name="connsiteX2" fmla="*/ 12204700 w 12204700"/>
              <a:gd name="connsiteY2" fmla="*/ 1447210 h 1612900"/>
              <a:gd name="connsiteX3" fmla="*/ 12204700 w 12204700"/>
              <a:gd name="connsiteY3" fmla="*/ 0 h 1612900"/>
              <a:gd name="connsiteX4" fmla="*/ 6350 w 12204700"/>
              <a:gd name="connsiteY4" fmla="*/ 0 h 161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700" h="1612900">
                <a:moveTo>
                  <a:pt x="6350" y="0"/>
                </a:moveTo>
                <a:cubicBezTo>
                  <a:pt x="4233" y="537633"/>
                  <a:pt x="2117" y="1075267"/>
                  <a:pt x="0" y="1612900"/>
                </a:cubicBezTo>
                <a:lnTo>
                  <a:pt x="12204700" y="1447210"/>
                </a:lnTo>
                <a:lnTo>
                  <a:pt x="12204700" y="0"/>
                </a:lnTo>
                <a:lnTo>
                  <a:pt x="6350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i-FI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  <a:sym typeface="Arial"/>
            </a:endParaRPr>
          </a:p>
        </p:txBody>
      </p:sp>
      <p:sp>
        <p:nvSpPr>
          <p:cNvPr id="22" name="Puolivapaa piirto 21">
            <a:extLst>
              <a:ext uri="{FF2B5EF4-FFF2-40B4-BE49-F238E27FC236}">
                <a16:creationId xmlns:a16="http://schemas.microsoft.com/office/drawing/2014/main" id="{E9D66FD7-0D0C-5681-ACC1-8ED73AE45E67}"/>
              </a:ext>
            </a:extLst>
          </p:cNvPr>
          <p:cNvSpPr/>
          <p:nvPr/>
        </p:nvSpPr>
        <p:spPr>
          <a:xfrm>
            <a:off x="1997075" y="1951038"/>
            <a:ext cx="8197850" cy="2611654"/>
          </a:xfrm>
          <a:custGeom>
            <a:avLst/>
            <a:gdLst>
              <a:gd name="connsiteX0" fmla="*/ 6626 w 7235687"/>
              <a:gd name="connsiteY0" fmla="*/ 450574 h 450574"/>
              <a:gd name="connsiteX1" fmla="*/ 0 w 7235687"/>
              <a:gd name="connsiteY1" fmla="*/ 6626 h 450574"/>
              <a:gd name="connsiteX2" fmla="*/ 7235687 w 7235687"/>
              <a:gd name="connsiteY2" fmla="*/ 0 h 450574"/>
              <a:gd name="connsiteX3" fmla="*/ 7222434 w 7235687"/>
              <a:gd name="connsiteY3" fmla="*/ 443948 h 450574"/>
              <a:gd name="connsiteX4" fmla="*/ 6626 w 7235687"/>
              <a:gd name="connsiteY4" fmla="*/ 450574 h 450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5687" h="450574">
                <a:moveTo>
                  <a:pt x="6626" y="450574"/>
                </a:moveTo>
                <a:lnTo>
                  <a:pt x="0" y="6626"/>
                </a:lnTo>
                <a:lnTo>
                  <a:pt x="7235687" y="0"/>
                </a:lnTo>
                <a:lnTo>
                  <a:pt x="7222434" y="443948"/>
                </a:lnTo>
                <a:lnTo>
                  <a:pt x="6626" y="450574"/>
                </a:lnTo>
                <a:close/>
              </a:path>
            </a:pathLst>
          </a:custGeom>
          <a:solidFill>
            <a:schemeClr val="l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i-FI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  <a:sym typeface="Arial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1AF92E0-8BD1-4F1F-BA7D-6A6B91F5A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sz="3200">
                <a:solidFill>
                  <a:schemeClr val="tx1"/>
                </a:solidFill>
              </a:rPr>
              <a:t>Mitä vuoden 2025 väestöennuste sisältää? </a:t>
            </a:r>
            <a:r>
              <a:rPr lang="fi-FI" sz="2400">
                <a:solidFill>
                  <a:schemeClr val="tx1"/>
                </a:solidFill>
              </a:rPr>
              <a:t>1/2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2D3400-CCAD-4726-AA79-6E8606474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92387" y="4742080"/>
            <a:ext cx="7007225" cy="1530017"/>
          </a:xfrm>
        </p:spPr>
        <p:txBody>
          <a:bodyPr numCol="1" spcCol="216000">
            <a:noAutofit/>
          </a:bodyPr>
          <a:lstStyle/>
          <a:p>
            <a:pPr marL="66040" indent="0">
              <a:buNone/>
            </a:pPr>
            <a:r>
              <a:rPr lang="fi-FI" sz="2000"/>
              <a:t>Väestöennuste päivittää myös edeltävien vuosien ennusteiden olettamat muodostaen ajantasaisen kuvan kuntien väestönkehityksen trendeistä.</a:t>
            </a:r>
          </a:p>
        </p:txBody>
      </p:sp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FE60D535-13D8-D089-74F2-D7ABD2E15B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72EF6F4D-2E71-5E9A-C12E-6C97889F8E65}"/>
              </a:ext>
            </a:extLst>
          </p:cNvPr>
          <p:cNvSpPr txBox="1"/>
          <p:nvPr/>
        </p:nvSpPr>
        <p:spPr>
          <a:xfrm>
            <a:off x="2714625" y="2362421"/>
            <a:ext cx="6997546" cy="179682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>
              <a:spcAft>
                <a:spcPts val="2400"/>
              </a:spcAft>
              <a:buClr>
                <a:srgbClr val="000000"/>
              </a:buClr>
            </a:pPr>
            <a:r>
              <a:rPr kumimoji="0" lang="fi-FI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Bold" pitchFamily="2" charset="77"/>
                <a:cs typeface="Arial"/>
                <a:sym typeface="Arial"/>
              </a:rPr>
              <a:t>Tämä ennuste keskittyy etenkin</a:t>
            </a:r>
            <a:br>
              <a:rPr kumimoji="0" lang="fi-FI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</a:br>
            <a:r>
              <a:rPr lang="fi-FI" sz="2800" kern="0">
                <a:solidFill>
                  <a:srgbClr val="000000"/>
                </a:solidFill>
                <a:latin typeface="Montserrat ExtraBold"/>
                <a:cs typeface="Arial"/>
                <a:sym typeface="Arial"/>
              </a:rPr>
              <a:t>VÄESTÖNKEHITYKSEN TULEVAISUUDEN POLKUJEN PITKÄN AIKAVÄLIN VAIKUTUKSIIN</a:t>
            </a:r>
            <a:r>
              <a:rPr kumimoji="0" lang="fi-FI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itchFamily="2" charset="77"/>
                <a:cs typeface="Arial"/>
                <a:sym typeface="Arial"/>
              </a:rPr>
              <a:t>.</a:t>
            </a:r>
          </a:p>
        </p:txBody>
      </p:sp>
      <p:sp>
        <p:nvSpPr>
          <p:cNvPr id="8" name="Puolivapaa piirto 7">
            <a:extLst>
              <a:ext uri="{FF2B5EF4-FFF2-40B4-BE49-F238E27FC236}">
                <a16:creationId xmlns:a16="http://schemas.microsoft.com/office/drawing/2014/main" id="{CA974FEC-DCD6-D632-518F-631DEBF8239F}"/>
              </a:ext>
            </a:extLst>
          </p:cNvPr>
          <p:cNvSpPr/>
          <p:nvPr/>
        </p:nvSpPr>
        <p:spPr>
          <a:xfrm rot="201786">
            <a:off x="2809696" y="4098042"/>
            <a:ext cx="3649287" cy="216263"/>
          </a:xfrm>
          <a:custGeom>
            <a:avLst/>
            <a:gdLst>
              <a:gd name="connsiteX0" fmla="*/ 0 w 3649287"/>
              <a:gd name="connsiteY0" fmla="*/ 216426 h 216426"/>
              <a:gd name="connsiteX1" fmla="*/ 1662545 w 3649287"/>
              <a:gd name="connsiteY1" fmla="*/ 50172 h 216426"/>
              <a:gd name="connsiteX2" fmla="*/ 3649287 w 3649287"/>
              <a:gd name="connsiteY2" fmla="*/ 296 h 216426"/>
              <a:gd name="connsiteX0" fmla="*/ 0 w 3649287"/>
              <a:gd name="connsiteY0" fmla="*/ 216272 h 216272"/>
              <a:gd name="connsiteX1" fmla="*/ 1455709 w 3649287"/>
              <a:gd name="connsiteY1" fmla="*/ 71840 h 216272"/>
              <a:gd name="connsiteX2" fmla="*/ 3649287 w 3649287"/>
              <a:gd name="connsiteY2" fmla="*/ 142 h 216272"/>
              <a:gd name="connsiteX0" fmla="*/ 0 w 3649287"/>
              <a:gd name="connsiteY0" fmla="*/ 216272 h 216272"/>
              <a:gd name="connsiteX1" fmla="*/ 1455709 w 3649287"/>
              <a:gd name="connsiteY1" fmla="*/ 71840 h 216272"/>
              <a:gd name="connsiteX2" fmla="*/ 3649287 w 3649287"/>
              <a:gd name="connsiteY2" fmla="*/ 142 h 216272"/>
              <a:gd name="connsiteX0" fmla="*/ 0 w 3649287"/>
              <a:gd name="connsiteY0" fmla="*/ 216319 h 216319"/>
              <a:gd name="connsiteX1" fmla="*/ 1455709 w 3649287"/>
              <a:gd name="connsiteY1" fmla="*/ 71887 h 216319"/>
              <a:gd name="connsiteX2" fmla="*/ 3649287 w 3649287"/>
              <a:gd name="connsiteY2" fmla="*/ 189 h 216319"/>
              <a:gd name="connsiteX0" fmla="*/ 0 w 3649287"/>
              <a:gd name="connsiteY0" fmla="*/ 216263 h 216263"/>
              <a:gd name="connsiteX1" fmla="*/ 1573350 w 3649287"/>
              <a:gd name="connsiteY1" fmla="*/ 89899 h 216263"/>
              <a:gd name="connsiteX2" fmla="*/ 3649287 w 3649287"/>
              <a:gd name="connsiteY2" fmla="*/ 133 h 21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49287" h="216263">
                <a:moveTo>
                  <a:pt x="0" y="216263"/>
                </a:moveTo>
                <a:cubicBezTo>
                  <a:pt x="72215" y="202863"/>
                  <a:pt x="965136" y="125921"/>
                  <a:pt x="1573350" y="89899"/>
                </a:cubicBezTo>
                <a:cubicBezTo>
                  <a:pt x="2181564" y="53877"/>
                  <a:pt x="3586031" y="-3108"/>
                  <a:pt x="3649287" y="133"/>
                </a:cubicBezTo>
              </a:path>
            </a:pathLst>
          </a:custGeom>
          <a:noFill/>
          <a:ln w="76200" cap="rnd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3083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8244F-6929-7D76-7EFF-3527F02D7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C43613FD-08AF-E238-90EC-BFA791BDE715}"/>
              </a:ext>
            </a:extLst>
          </p:cNvPr>
          <p:cNvSpPr/>
          <p:nvPr/>
        </p:nvSpPr>
        <p:spPr>
          <a:xfrm>
            <a:off x="5613997" y="3745522"/>
            <a:ext cx="5653454" cy="2057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Puolivapaa piirto 3">
            <a:extLst>
              <a:ext uri="{FF2B5EF4-FFF2-40B4-BE49-F238E27FC236}">
                <a16:creationId xmlns:a16="http://schemas.microsoft.com/office/drawing/2014/main" id="{AD08FA62-3996-024C-F424-5CA82B076A28}"/>
              </a:ext>
            </a:extLst>
          </p:cNvPr>
          <p:cNvSpPr/>
          <p:nvPr/>
        </p:nvSpPr>
        <p:spPr>
          <a:xfrm>
            <a:off x="-12700" y="-6350"/>
            <a:ext cx="12208831" cy="1841500"/>
          </a:xfrm>
          <a:custGeom>
            <a:avLst/>
            <a:gdLst>
              <a:gd name="connsiteX0" fmla="*/ 6350 w 12204700"/>
              <a:gd name="connsiteY0" fmla="*/ 0 h 1612900"/>
              <a:gd name="connsiteX1" fmla="*/ 0 w 12204700"/>
              <a:gd name="connsiteY1" fmla="*/ 1612900 h 1612900"/>
              <a:gd name="connsiteX2" fmla="*/ 12192000 w 12204700"/>
              <a:gd name="connsiteY2" fmla="*/ 1441450 h 1612900"/>
              <a:gd name="connsiteX3" fmla="*/ 12204700 w 12204700"/>
              <a:gd name="connsiteY3" fmla="*/ 0 h 1612900"/>
              <a:gd name="connsiteX4" fmla="*/ 6350 w 12204700"/>
              <a:gd name="connsiteY4" fmla="*/ 0 h 1612900"/>
              <a:gd name="connsiteX0" fmla="*/ 6350 w 12204700"/>
              <a:gd name="connsiteY0" fmla="*/ 0 h 1612900"/>
              <a:gd name="connsiteX1" fmla="*/ 0 w 12204700"/>
              <a:gd name="connsiteY1" fmla="*/ 1612900 h 1612900"/>
              <a:gd name="connsiteX2" fmla="*/ 12200313 w 12204700"/>
              <a:gd name="connsiteY2" fmla="*/ 1456012 h 1612900"/>
              <a:gd name="connsiteX3" fmla="*/ 12204700 w 12204700"/>
              <a:gd name="connsiteY3" fmla="*/ 0 h 1612900"/>
              <a:gd name="connsiteX4" fmla="*/ 6350 w 12204700"/>
              <a:gd name="connsiteY4" fmla="*/ 0 h 1612900"/>
              <a:gd name="connsiteX0" fmla="*/ 6350 w 12204700"/>
              <a:gd name="connsiteY0" fmla="*/ 0 h 1612900"/>
              <a:gd name="connsiteX1" fmla="*/ 0 w 12204700"/>
              <a:gd name="connsiteY1" fmla="*/ 1612900 h 1612900"/>
              <a:gd name="connsiteX2" fmla="*/ 12200313 w 12204700"/>
              <a:gd name="connsiteY2" fmla="*/ 1456012 h 1612900"/>
              <a:gd name="connsiteX3" fmla="*/ 12204700 w 12204700"/>
              <a:gd name="connsiteY3" fmla="*/ 0 h 1612900"/>
              <a:gd name="connsiteX4" fmla="*/ 6350 w 12204700"/>
              <a:gd name="connsiteY4" fmla="*/ 0 h 1612900"/>
              <a:gd name="connsiteX0" fmla="*/ 6350 w 12204700"/>
              <a:gd name="connsiteY0" fmla="*/ 0 h 1612900"/>
              <a:gd name="connsiteX1" fmla="*/ 0 w 12204700"/>
              <a:gd name="connsiteY1" fmla="*/ 1612900 h 1612900"/>
              <a:gd name="connsiteX2" fmla="*/ 12200313 w 12204700"/>
              <a:gd name="connsiteY2" fmla="*/ 1477854 h 1612900"/>
              <a:gd name="connsiteX3" fmla="*/ 12204700 w 12204700"/>
              <a:gd name="connsiteY3" fmla="*/ 0 h 1612900"/>
              <a:gd name="connsiteX4" fmla="*/ 6350 w 12204700"/>
              <a:gd name="connsiteY4" fmla="*/ 0 h 1612900"/>
              <a:gd name="connsiteX0" fmla="*/ 6350 w 12208831"/>
              <a:gd name="connsiteY0" fmla="*/ 0 h 1612900"/>
              <a:gd name="connsiteX1" fmla="*/ 0 w 12208831"/>
              <a:gd name="connsiteY1" fmla="*/ 1612900 h 1612900"/>
              <a:gd name="connsiteX2" fmla="*/ 12208626 w 12208831"/>
              <a:gd name="connsiteY2" fmla="*/ 1477854 h 1612900"/>
              <a:gd name="connsiteX3" fmla="*/ 12204700 w 12208831"/>
              <a:gd name="connsiteY3" fmla="*/ 0 h 1612900"/>
              <a:gd name="connsiteX4" fmla="*/ 6350 w 12208831"/>
              <a:gd name="connsiteY4" fmla="*/ 0 h 161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8831" h="1612900">
                <a:moveTo>
                  <a:pt x="6350" y="0"/>
                </a:moveTo>
                <a:cubicBezTo>
                  <a:pt x="4233" y="537633"/>
                  <a:pt x="2117" y="1075267"/>
                  <a:pt x="0" y="1612900"/>
                </a:cubicBezTo>
                <a:lnTo>
                  <a:pt x="12208626" y="1477854"/>
                </a:lnTo>
                <a:cubicBezTo>
                  <a:pt x="12210088" y="1473050"/>
                  <a:pt x="12203238" y="485337"/>
                  <a:pt x="12204700" y="0"/>
                </a:cubicBezTo>
                <a:lnTo>
                  <a:pt x="6350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i-FI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  <a:sym typeface="Arial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CB1DFC8-177B-843A-F77F-C94EEDE04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sz="3200">
                <a:solidFill>
                  <a:schemeClr val="tx1"/>
                </a:solidFill>
              </a:rPr>
              <a:t>Mitä vuoden 2025 väestöennuste sisältää? </a:t>
            </a:r>
            <a:r>
              <a:rPr lang="fi-FI" sz="2400">
                <a:solidFill>
                  <a:schemeClr val="tx1"/>
                </a:solidFill>
              </a:rPr>
              <a:t>2/2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107FB-8A3D-B294-7C5F-0CF96D325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62163"/>
            <a:ext cx="4375150" cy="4430643"/>
          </a:xfrm>
        </p:spPr>
        <p:txBody>
          <a:bodyPr numCol="1" spcCol="216000">
            <a:noAutofit/>
          </a:bodyPr>
          <a:lstStyle/>
          <a:p>
            <a:pPr marL="0" indent="0">
              <a:spcAft>
                <a:spcPts val="800"/>
              </a:spcAft>
              <a:buSzPct val="100000"/>
              <a:buNone/>
            </a:pPr>
            <a:r>
              <a:rPr lang="fi-FI" sz="2000"/>
              <a:t>Maahanmuuton tasossa ja syntyvyydessä tapahtuneet muutokset ovat olleet erittäin suuria 2020-luvulla, mikä muuttaa kuvaa tulevasta väestönkehityksestä.</a:t>
            </a:r>
          </a:p>
          <a:p>
            <a:pPr marL="0" indent="0">
              <a:spcAft>
                <a:spcPts val="800"/>
              </a:spcAft>
              <a:buSzPct val="100000"/>
              <a:buNone/>
            </a:pPr>
            <a:r>
              <a:rPr lang="fi-FI" sz="2000"/>
              <a:t>Nykyisiä väestönkehityksen trendejä ja niiden vaikutuksia on tarpeen tarkastella ja syventää pidemmälle tulevaisuuteen.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E420E41-4E94-2B9B-F447-684DAA437A24}"/>
              </a:ext>
            </a:extLst>
          </p:cNvPr>
          <p:cNvSpPr txBox="1">
            <a:spLocks/>
          </p:cNvSpPr>
          <p:nvPr/>
        </p:nvSpPr>
        <p:spPr>
          <a:xfrm>
            <a:off x="5791200" y="2062163"/>
            <a:ext cx="5983357" cy="4430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spcCol="216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1160" algn="l" rtl="0" eaLnBrk="1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60"/>
              <a:buFont typeface="Arial"/>
              <a:buChar char="»"/>
              <a:defRPr sz="3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42900" algn="l" rtl="0" ea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42900" algn="l" rtl="0" ea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140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fi-FI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Aiempina vuosina väestönkehityksen perusura on ulottunut vain vuoteen 2040. </a:t>
            </a:r>
            <a:r>
              <a:rPr kumimoji="0" lang="fi-FI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Nyt tarkastelu ulotetaan 25 vuotta eteenpäin eli vuoteen 2050 saakka.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fi-FI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Näin ennuste syventää kuvaa väestönkehityksen pitkän aikavälin vaikutuksista ja avaa näiden muutosten merkittäviä seurauksia Suomelle ja eri alueille.</a:t>
            </a:r>
          </a:p>
        </p:txBody>
      </p:sp>
      <p:sp>
        <p:nvSpPr>
          <p:cNvPr id="7" name="Puolivapaa piirto 6">
            <a:extLst>
              <a:ext uri="{FF2B5EF4-FFF2-40B4-BE49-F238E27FC236}">
                <a16:creationId xmlns:a16="http://schemas.microsoft.com/office/drawing/2014/main" id="{EF174C5D-11B1-24EB-832E-0605BB08D10C}"/>
              </a:ext>
            </a:extLst>
          </p:cNvPr>
          <p:cNvSpPr/>
          <p:nvPr/>
        </p:nvSpPr>
        <p:spPr>
          <a:xfrm rot="201786">
            <a:off x="7679038" y="3502440"/>
            <a:ext cx="2886071" cy="195319"/>
          </a:xfrm>
          <a:custGeom>
            <a:avLst/>
            <a:gdLst>
              <a:gd name="connsiteX0" fmla="*/ 0 w 3649287"/>
              <a:gd name="connsiteY0" fmla="*/ 216426 h 216426"/>
              <a:gd name="connsiteX1" fmla="*/ 1662545 w 3649287"/>
              <a:gd name="connsiteY1" fmla="*/ 50172 h 216426"/>
              <a:gd name="connsiteX2" fmla="*/ 3649287 w 3649287"/>
              <a:gd name="connsiteY2" fmla="*/ 296 h 216426"/>
              <a:gd name="connsiteX0" fmla="*/ 0 w 3649287"/>
              <a:gd name="connsiteY0" fmla="*/ 216272 h 216272"/>
              <a:gd name="connsiteX1" fmla="*/ 1455709 w 3649287"/>
              <a:gd name="connsiteY1" fmla="*/ 71840 h 216272"/>
              <a:gd name="connsiteX2" fmla="*/ 3649287 w 3649287"/>
              <a:gd name="connsiteY2" fmla="*/ 142 h 216272"/>
              <a:gd name="connsiteX0" fmla="*/ 0 w 3649287"/>
              <a:gd name="connsiteY0" fmla="*/ 216223 h 216223"/>
              <a:gd name="connsiteX1" fmla="*/ 1539098 w 3649287"/>
              <a:gd name="connsiteY1" fmla="*/ 93263 h 216223"/>
              <a:gd name="connsiteX2" fmla="*/ 3649287 w 3649287"/>
              <a:gd name="connsiteY2" fmla="*/ 93 h 216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49287" h="216223">
                <a:moveTo>
                  <a:pt x="0" y="216223"/>
                </a:moveTo>
                <a:cubicBezTo>
                  <a:pt x="527165" y="151107"/>
                  <a:pt x="930884" y="129285"/>
                  <a:pt x="1539098" y="93263"/>
                </a:cubicBezTo>
                <a:cubicBezTo>
                  <a:pt x="2147312" y="57241"/>
                  <a:pt x="3294611" y="-2678"/>
                  <a:pt x="3649287" y="93"/>
                </a:cubicBezTo>
              </a:path>
            </a:pathLst>
          </a:custGeom>
          <a:noFill/>
          <a:ln w="38100" cap="rnd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0640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uolivapaa piirto 4">
            <a:extLst>
              <a:ext uri="{FF2B5EF4-FFF2-40B4-BE49-F238E27FC236}">
                <a16:creationId xmlns:a16="http://schemas.microsoft.com/office/drawing/2014/main" id="{ED8B8A1A-30AA-335E-BE08-ACE2B4C22684}"/>
              </a:ext>
            </a:extLst>
          </p:cNvPr>
          <p:cNvSpPr/>
          <p:nvPr/>
        </p:nvSpPr>
        <p:spPr>
          <a:xfrm>
            <a:off x="1041400" y="2114550"/>
            <a:ext cx="4508500" cy="361950"/>
          </a:xfrm>
          <a:custGeom>
            <a:avLst/>
            <a:gdLst>
              <a:gd name="connsiteX0" fmla="*/ 0 w 4508500"/>
              <a:gd name="connsiteY0" fmla="*/ 361950 h 361950"/>
              <a:gd name="connsiteX1" fmla="*/ 4508500 w 4508500"/>
              <a:gd name="connsiteY1" fmla="*/ 330200 h 361950"/>
              <a:gd name="connsiteX2" fmla="*/ 4508500 w 4508500"/>
              <a:gd name="connsiteY2" fmla="*/ 0 h 361950"/>
              <a:gd name="connsiteX3" fmla="*/ 12700 w 4508500"/>
              <a:gd name="connsiteY3" fmla="*/ 38100 h 361950"/>
              <a:gd name="connsiteX4" fmla="*/ 0 w 4508500"/>
              <a:gd name="connsiteY4" fmla="*/ 36195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8500" h="361950">
                <a:moveTo>
                  <a:pt x="0" y="361950"/>
                </a:moveTo>
                <a:lnTo>
                  <a:pt x="4508500" y="330200"/>
                </a:lnTo>
                <a:lnTo>
                  <a:pt x="4508500" y="0"/>
                </a:lnTo>
                <a:lnTo>
                  <a:pt x="12700" y="38100"/>
                </a:lnTo>
                <a:lnTo>
                  <a:pt x="0" y="36195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i-FI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  <a:sym typeface="Arial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1AF92E0-8BD1-4F1F-BA7D-6A6B91F5A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/>
              <a:t>Lukuohje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2D3400-CCAD-4726-AA79-6E8606474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5588" y="1538288"/>
            <a:ext cx="5137062" cy="4486275"/>
          </a:xfrm>
        </p:spPr>
        <p:txBody>
          <a:bodyPr>
            <a:noAutofit/>
          </a:bodyPr>
          <a:lstStyle/>
          <a:p>
            <a:pPr marL="285750" indent="-285750">
              <a:buSzPct val="100000"/>
            </a:pPr>
            <a:r>
              <a:rPr lang="fi-FI" sz="1400"/>
              <a:t>Tässä esityksessä on koottu yhteen laaja aineisto vuoden 2025 väestöennusteen avaintuloksista. </a:t>
            </a:r>
            <a:r>
              <a:rPr lang="fi-FI" sz="1400" b="1"/>
              <a:t>Keskeisimmät tulokset löytyvät dioilta 2—3. </a:t>
            </a:r>
          </a:p>
          <a:p>
            <a:pPr marL="285750" indent="-285750">
              <a:buSzPct val="100000"/>
            </a:pPr>
            <a:r>
              <a:rPr lang="fi-FI" sz="1400"/>
              <a:t>Avainsisältöä ovat myös dioilla 17—32 esitetyt asiat, jotka käsittelevät tämän julkaisun ensisijaista aihetta, väestökehityksen trendien pitkän aikavälin vaikutuksia.</a:t>
            </a:r>
          </a:p>
          <a:p>
            <a:pPr marL="285750" indent="-285750">
              <a:buSzPct val="100000"/>
            </a:pPr>
            <a:r>
              <a:rPr lang="fi-FI" sz="1400"/>
              <a:t>Muu sisältö taustoittaa ennusteen tuloksia </a:t>
            </a:r>
            <a:r>
              <a:rPr lang="fi-FI" sz="1400" err="1"/>
              <a:t>kontekstoimalla</a:t>
            </a:r>
            <a:r>
              <a:rPr lang="fi-FI" sz="1400"/>
              <a:t> ne osaksi laajempaa väestönke­hi­</a:t>
            </a:r>
            <a:r>
              <a:rPr lang="fi-FI" sz="1400" spc="-20"/>
              <a:t>tyksen kokonaisuutta sekä esittelee ennusteen koko</a:t>
            </a:r>
            <a:r>
              <a:rPr lang="fi-FI" sz="1400"/>
              <a:t> väestönkehityksen tuloksia kunta- ja aluetasolla. </a:t>
            </a:r>
          </a:p>
          <a:p>
            <a:pPr marL="285750" indent="-285750">
              <a:buSzPct val="100000"/>
            </a:pPr>
            <a:r>
              <a:rPr lang="fi-FI" sz="1400"/>
              <a:t>Ohessa on myös avaintermien selitteitä lukijalle. Väestöennusteen olemusta on avattu seuraavalla kahdella dialla tarkemmin.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873F982-6825-7960-29DF-2482B1F07815}"/>
              </a:ext>
            </a:extLst>
          </p:cNvPr>
          <p:cNvSpPr txBox="1">
            <a:spLocks/>
          </p:cNvSpPr>
          <p:nvPr/>
        </p:nvSpPr>
        <p:spPr>
          <a:xfrm>
            <a:off x="6348920" y="0"/>
            <a:ext cx="5843080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720000" tIns="360000" rIns="576000" bIns="180000" num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56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42900" algn="l" rtl="0" ea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42900" algn="l" rtl="0" ea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560"/>
              <a:buFont typeface="Arial"/>
              <a:buNone/>
              <a:tabLst/>
              <a:defRPr/>
            </a:pPr>
            <a:r>
              <a:rPr kumimoji="0" lang="fi-FI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AVAINTERMEJÄ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SzPts val="2560"/>
              <a:buFont typeface="Arial"/>
              <a:buNone/>
              <a:tabLst/>
              <a:defRPr/>
            </a:pPr>
            <a:r>
              <a:rPr kumimoji="0" lang="fi-FI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Luonnollinen väestönlisäys</a:t>
            </a:r>
            <a:r>
              <a:rPr kumimoji="0" lang="fi-FI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 = syntyneiden ja kuolleiden erotus.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SzPts val="2560"/>
              <a:buFont typeface="Arial"/>
              <a:buNone/>
              <a:tabLst/>
              <a:defRPr/>
            </a:pPr>
            <a:r>
              <a:rPr kumimoji="0" lang="fi-FI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Kuntien välinen nettomuutto </a:t>
            </a:r>
            <a:r>
              <a:rPr kumimoji="0" lang="fi-FI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= kuntaan K muuttaneiden ja kunnasta K muuttaneiden erotus.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SzPts val="2560"/>
              <a:buFont typeface="Arial"/>
              <a:buNone/>
              <a:tabLst/>
              <a:defRPr/>
            </a:pPr>
            <a:r>
              <a:rPr kumimoji="0" lang="fi-FI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Nettomaahanmuutto/nettosiirtolaisuus </a:t>
            </a:r>
            <a:r>
              <a:rPr kumimoji="0" lang="fi-FI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= kuntaan K ulkomailta muuttaneiden ja kunnasta K ulkomaille muuttaneiden erotus.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SzPts val="2560"/>
              <a:buFont typeface="Arial"/>
              <a:buNone/>
              <a:tabLst/>
              <a:defRPr/>
            </a:pPr>
            <a:r>
              <a:rPr kumimoji="0" lang="fi-FI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Vieraskielinen</a:t>
            </a:r>
            <a:r>
              <a:rPr kumimoji="0" lang="fi-FI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 = Henkilö, jonka äidinkieli on jokin muu kuin suomi, ruotsi tai jokin saamenkielistä.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SzPts val="2560"/>
              <a:buFont typeface="Arial"/>
              <a:buNone/>
              <a:tabLst/>
              <a:defRPr/>
            </a:pPr>
            <a:r>
              <a:rPr kumimoji="0" lang="fi-FI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Kokonaishedelmällisyysluku</a:t>
            </a:r>
            <a:r>
              <a:rPr kumimoji="0" lang="fi-FI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 = Kuinka monta lasta yksittäiselle hedelmällisessä iässä olevalle naiselle syntyisi koko hedelmällisen kauden aikana, jos kyseisen vuoden syntyvyys säilyisi muuttumattomana. Voidaan käyttää väestönkehityksestä riippumattoman syntyvyyden tarkasteluun.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SzPts val="2560"/>
              <a:buFont typeface="Arial"/>
              <a:buNone/>
              <a:tabLst/>
              <a:defRPr/>
            </a:pPr>
            <a:r>
              <a:rPr kumimoji="0" lang="fi-FI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Pääkaupunkiseutu </a:t>
            </a:r>
            <a:r>
              <a:rPr kumimoji="0" lang="fi-FI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= Helsinki, Espoo, Vantaa ja Kauniainen.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SzPts val="2560"/>
              <a:buFont typeface="Arial"/>
              <a:buNone/>
              <a:tabLst/>
              <a:defRPr/>
            </a:pPr>
            <a:r>
              <a:rPr kumimoji="0" lang="fi-FI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Suuri kaupunki </a:t>
            </a:r>
            <a:r>
              <a:rPr kumimoji="0" lang="fi-FI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= yli 100 000 asukkaan kaupunki.</a:t>
            </a:r>
          </a:p>
          <a:p>
            <a:pPr>
              <a:spcAft>
                <a:spcPts val="900"/>
              </a:spcAft>
              <a:buClr>
                <a:srgbClr val="000000"/>
              </a:buClr>
              <a:defRPr/>
            </a:pPr>
            <a:r>
              <a:rPr kumimoji="0" lang="fi-FI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Keskuskaupunki </a:t>
            </a:r>
            <a:r>
              <a:rPr kumimoji="0" lang="fi-FI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= alle 100 000 asukkaan kaupunki, joka on maakunnan suurin </a:t>
            </a:r>
            <a:r>
              <a:rPr lang="fi-FI" sz="1100" kern="0">
                <a:solidFill>
                  <a:srgbClr val="000000"/>
                </a:solidFill>
              </a:rPr>
              <a:t>(lisäksi mukaan lasketaan Kotka ja Porvoo).</a:t>
            </a:r>
            <a:endParaRPr lang="fi-FI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</a:endParaRPr>
          </a:p>
          <a:p>
            <a:pPr>
              <a:spcAft>
                <a:spcPts val="900"/>
              </a:spcAft>
              <a:buClr>
                <a:srgbClr val="000000"/>
              </a:buClr>
              <a:defRPr/>
            </a:pPr>
            <a:r>
              <a:rPr kumimoji="0" lang="fi-FI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Kehyskunta </a:t>
            </a:r>
            <a:r>
              <a:rPr kumimoji="0" lang="fi-FI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=</a:t>
            </a:r>
            <a:r>
              <a:rPr kumimoji="0" lang="fi-FI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 </a:t>
            </a:r>
            <a:r>
              <a:rPr kumimoji="0" lang="fi-FI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kunta, joka ei ole edeltävissä ryhmissä ja jonka työllisestä väestöstä yli 25 % käy töissä yhdessä edeltäviin ryhmiin kuuluvista kunnista </a:t>
            </a:r>
            <a:r>
              <a:rPr lang="fi-FI" sz="1100" kern="0">
                <a:solidFill>
                  <a:srgbClr val="000000"/>
                </a:solidFill>
              </a:rPr>
              <a:t>(myös Hyvinkää lasketaan kehyskunnaksi</a:t>
            </a:r>
            <a:r>
              <a:rPr kumimoji="0" lang="fi-FI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). </a:t>
            </a:r>
            <a:endParaRPr lang="fi-FI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</a:endParaRPr>
          </a:p>
          <a:p>
            <a:pPr>
              <a:spcAft>
                <a:spcPts val="900"/>
              </a:spcAft>
              <a:buClr>
                <a:srgbClr val="000000"/>
              </a:buClr>
              <a:defRPr/>
            </a:pPr>
            <a:r>
              <a:rPr kumimoji="0" lang="fi-FI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Suuri kaupunkiseutu </a:t>
            </a:r>
            <a:r>
              <a:rPr kumimoji="0" lang="fi-FI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=</a:t>
            </a:r>
            <a:r>
              <a:rPr kumimoji="0" lang="fi-FI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 </a:t>
            </a:r>
            <a:r>
              <a:rPr kumimoji="0" lang="fi-FI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suuri </a:t>
            </a:r>
            <a:r>
              <a:rPr lang="fi-FI" sz="1100" kern="0">
                <a:solidFill>
                  <a:srgbClr val="000000"/>
                </a:solidFill>
              </a:rPr>
              <a:t>kaupunki</a:t>
            </a:r>
            <a:r>
              <a:rPr kumimoji="0" lang="fi-FI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 </a:t>
            </a:r>
            <a:r>
              <a:rPr lang="fi-FI" sz="1100" kern="0">
                <a:solidFill>
                  <a:srgbClr val="000000"/>
                </a:solidFill>
              </a:rPr>
              <a:t>ja sen</a:t>
            </a:r>
            <a:r>
              <a:rPr kumimoji="0" lang="fi-FI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 kehyskunnat. </a:t>
            </a:r>
          </a:p>
          <a:p>
            <a:pPr>
              <a:spcAft>
                <a:spcPts val="900"/>
              </a:spcAft>
              <a:buClr>
                <a:srgbClr val="000000"/>
              </a:buClr>
              <a:defRPr/>
            </a:pPr>
            <a:r>
              <a:rPr kumimoji="0" lang="fi-FI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Seutukaupungit </a:t>
            </a:r>
            <a:r>
              <a:rPr kumimoji="0" lang="fi-FI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=</a:t>
            </a:r>
            <a:r>
              <a:rPr kumimoji="0" lang="fi-FI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 </a:t>
            </a:r>
            <a:r>
              <a:rPr kumimoji="0" lang="fi-FI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seudulliset paikalliskeskukset (eivätkä sijoitu edeltäviin ryhmiin), pääosin pieniä-keskikokoisia </a:t>
            </a:r>
            <a:r>
              <a:rPr lang="fi-FI" sz="1100" kern="0">
                <a:solidFill>
                  <a:srgbClr val="000000"/>
                </a:solidFill>
              </a:rPr>
              <a:t>kaupunkeja ja kuntia </a:t>
            </a:r>
            <a:r>
              <a:rPr kumimoji="0" lang="fi-FI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(5 000 </a:t>
            </a:r>
            <a:r>
              <a:rPr lang="fi-FI" sz="1100" kern="0">
                <a:solidFill>
                  <a:srgbClr val="000000"/>
                </a:solidFill>
              </a:rPr>
              <a:t>— </a:t>
            </a:r>
            <a:r>
              <a:rPr kumimoji="0" lang="fi-FI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50 000 as.). </a:t>
            </a:r>
            <a:endParaRPr lang="fi-FI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SzPts val="2560"/>
              <a:buFont typeface="Arial"/>
              <a:buNone/>
              <a:tabLst/>
              <a:defRPr/>
            </a:pPr>
            <a:r>
              <a:rPr kumimoji="0" lang="fi-FI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Maaseutu </a:t>
            </a:r>
            <a:r>
              <a:rPr kumimoji="0" lang="fi-FI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= edeltäviin ryhmiin kuulumattomat kunnat, sis. myös pieniä alle 10 000 as. kaupunkeja. </a:t>
            </a:r>
            <a:endParaRPr kumimoji="0" lang="fi-FI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sp>
        <p:nvSpPr>
          <p:cNvPr id="2" name="Puolivapaa piirto 1">
            <a:extLst>
              <a:ext uri="{FF2B5EF4-FFF2-40B4-BE49-F238E27FC236}">
                <a16:creationId xmlns:a16="http://schemas.microsoft.com/office/drawing/2014/main" id="{5F3BF508-8188-7B53-67B4-90C1ED26460B}"/>
              </a:ext>
            </a:extLst>
          </p:cNvPr>
          <p:cNvSpPr/>
          <p:nvPr/>
        </p:nvSpPr>
        <p:spPr>
          <a:xfrm rot="201786">
            <a:off x="3875031" y="2725337"/>
            <a:ext cx="1427281" cy="96732"/>
          </a:xfrm>
          <a:custGeom>
            <a:avLst/>
            <a:gdLst>
              <a:gd name="connsiteX0" fmla="*/ 0 w 3649287"/>
              <a:gd name="connsiteY0" fmla="*/ 216426 h 216426"/>
              <a:gd name="connsiteX1" fmla="*/ 1662545 w 3649287"/>
              <a:gd name="connsiteY1" fmla="*/ 50172 h 216426"/>
              <a:gd name="connsiteX2" fmla="*/ 3649287 w 3649287"/>
              <a:gd name="connsiteY2" fmla="*/ 296 h 216426"/>
              <a:gd name="connsiteX0" fmla="*/ 0 w 3649287"/>
              <a:gd name="connsiteY0" fmla="*/ 216272 h 216272"/>
              <a:gd name="connsiteX1" fmla="*/ 1455709 w 3649287"/>
              <a:gd name="connsiteY1" fmla="*/ 71840 h 216272"/>
              <a:gd name="connsiteX2" fmla="*/ 3649287 w 3649287"/>
              <a:gd name="connsiteY2" fmla="*/ 142 h 216272"/>
              <a:gd name="connsiteX0" fmla="*/ 0 w 3649287"/>
              <a:gd name="connsiteY0" fmla="*/ 216223 h 216223"/>
              <a:gd name="connsiteX1" fmla="*/ 1539098 w 3649287"/>
              <a:gd name="connsiteY1" fmla="*/ 93263 h 216223"/>
              <a:gd name="connsiteX2" fmla="*/ 3649287 w 3649287"/>
              <a:gd name="connsiteY2" fmla="*/ 93 h 216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49287" h="216223">
                <a:moveTo>
                  <a:pt x="0" y="216223"/>
                </a:moveTo>
                <a:cubicBezTo>
                  <a:pt x="527165" y="151107"/>
                  <a:pt x="930884" y="129285"/>
                  <a:pt x="1539098" y="93263"/>
                </a:cubicBezTo>
                <a:cubicBezTo>
                  <a:pt x="2147312" y="57241"/>
                  <a:pt x="3294611" y="-2678"/>
                  <a:pt x="3649287" y="93"/>
                </a:cubicBezTo>
              </a:path>
            </a:pathLst>
          </a:custGeom>
          <a:noFill/>
          <a:ln w="38100" cap="rnd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8644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>
            <a:extLst>
              <a:ext uri="{FF2B5EF4-FFF2-40B4-BE49-F238E27FC236}">
                <a16:creationId xmlns:a16="http://schemas.microsoft.com/office/drawing/2014/main" id="{5E74DDEE-BA67-DA8E-E9B4-BB180CAE0AD5}"/>
              </a:ext>
            </a:extLst>
          </p:cNvPr>
          <p:cNvSpPr/>
          <p:nvPr/>
        </p:nvSpPr>
        <p:spPr>
          <a:xfrm>
            <a:off x="1239715" y="5298141"/>
            <a:ext cx="4334608" cy="48432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Puolivapaa piirto 10">
            <a:extLst>
              <a:ext uri="{FF2B5EF4-FFF2-40B4-BE49-F238E27FC236}">
                <a16:creationId xmlns:a16="http://schemas.microsoft.com/office/drawing/2014/main" id="{3556B606-68D1-98EF-077B-A4FB06FE4CAF}"/>
              </a:ext>
            </a:extLst>
          </p:cNvPr>
          <p:cNvSpPr/>
          <p:nvPr/>
        </p:nvSpPr>
        <p:spPr>
          <a:xfrm>
            <a:off x="2232991" y="503583"/>
            <a:ext cx="1740494" cy="1000539"/>
          </a:xfrm>
          <a:custGeom>
            <a:avLst/>
            <a:gdLst>
              <a:gd name="connsiteX0" fmla="*/ 0 w 2299252"/>
              <a:gd name="connsiteY0" fmla="*/ 0 h 1000539"/>
              <a:gd name="connsiteX1" fmla="*/ 92765 w 2299252"/>
              <a:gd name="connsiteY1" fmla="*/ 1000539 h 1000539"/>
              <a:gd name="connsiteX2" fmla="*/ 2206487 w 2299252"/>
              <a:gd name="connsiteY2" fmla="*/ 960782 h 1000539"/>
              <a:gd name="connsiteX3" fmla="*/ 2299252 w 2299252"/>
              <a:gd name="connsiteY3" fmla="*/ 66260 h 1000539"/>
              <a:gd name="connsiteX4" fmla="*/ 0 w 2299252"/>
              <a:gd name="connsiteY4" fmla="*/ 0 h 100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9252" h="1000539">
                <a:moveTo>
                  <a:pt x="0" y="0"/>
                </a:moveTo>
                <a:lnTo>
                  <a:pt x="92765" y="1000539"/>
                </a:lnTo>
                <a:lnTo>
                  <a:pt x="2206487" y="960782"/>
                </a:lnTo>
                <a:lnTo>
                  <a:pt x="2299252" y="6626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i-FI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  <a:sym typeface="Arial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BB84B9D-51A4-FEC9-7EB3-840C039E6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Mitä MDI:n väestöennuste on?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313226D-9C8A-1D4B-8F50-2B148D52C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06284"/>
            <a:ext cx="5139202" cy="591597"/>
          </a:xfrm>
        </p:spPr>
        <p:txBody>
          <a:bodyPr/>
          <a:lstStyle/>
          <a:p>
            <a:r>
              <a:rPr lang="fi-FI"/>
              <a:t>MDI:n väestöennuste ON: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AD9F945-7A13-E595-E521-E7A3487940F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39788" y="2097881"/>
            <a:ext cx="5157787" cy="368458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i-FI" sz="1800"/>
              <a:t>Laskelma tietyistä </a:t>
            </a:r>
            <a:r>
              <a:rPr lang="fi-FI" sz="1800" b="1"/>
              <a:t>toteutuneeseen kehitykseen perustuvista olettamista. </a:t>
            </a:r>
          </a:p>
          <a:p>
            <a:pPr>
              <a:lnSpc>
                <a:spcPct val="100000"/>
              </a:lnSpc>
            </a:pPr>
            <a:r>
              <a:rPr lang="fi-FI" sz="1800"/>
              <a:t>Olettamat perustuvat demografiaan, muuttoliikkeeseen, syntyvyyteen ja kuolleisuuteen.</a:t>
            </a:r>
            <a:endParaRPr lang="fi-FI" sz="1800" b="1"/>
          </a:p>
          <a:p>
            <a:pPr>
              <a:lnSpc>
                <a:spcPct val="100000"/>
              </a:lnSpc>
            </a:pPr>
            <a:r>
              <a:rPr lang="fi-FI" sz="1800"/>
              <a:t>Useimmat olettamat ovat vakioita ennustejakson ajan.</a:t>
            </a:r>
          </a:p>
          <a:p>
            <a:pPr>
              <a:lnSpc>
                <a:spcPct val="100000"/>
              </a:lnSpc>
            </a:pPr>
            <a:r>
              <a:rPr lang="fi-FI" sz="1800">
                <a:sym typeface="Wingdings" pitchFamily="2" charset="2"/>
              </a:rPr>
              <a:t>Kuvaa kehitystä tilanteessa, jossa ”nykytila” jatkuu tulevaisuudessa, eli ”mihin mennään nykyisillä korteilla”.</a:t>
            </a:r>
            <a:endParaRPr lang="fi-FI" sz="180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2E785324-D405-2F06-089E-740EE2FD3822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172200" y="1426515"/>
            <a:ext cx="5183188" cy="671366"/>
          </a:xfrm>
        </p:spPr>
        <p:txBody>
          <a:bodyPr/>
          <a:lstStyle/>
          <a:p>
            <a:r>
              <a:rPr lang="fi-FI"/>
              <a:t>MDI:n väestöennuste EI ole: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495422AF-85C9-53B6-3C85-E13BF1B5DEA9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6172200" y="2097881"/>
            <a:ext cx="5183188" cy="3684588"/>
          </a:xfrm>
        </p:spPr>
        <p:txBody>
          <a:bodyPr>
            <a:noAutofit/>
          </a:bodyPr>
          <a:lstStyle/>
          <a:p>
            <a:r>
              <a:rPr lang="fi-FI" sz="1800"/>
              <a:t>Toteuma, eikä sitä tule tulkita toteumana.</a:t>
            </a:r>
          </a:p>
          <a:p>
            <a:r>
              <a:rPr lang="fi-FI" sz="1800"/>
              <a:t>Suunnite, eli ennuste ei sisällä tavoitteellisuutta yksittäisillä alueilla.</a:t>
            </a:r>
          </a:p>
          <a:p>
            <a:r>
              <a:rPr lang="fi-FI" sz="1800"/>
              <a:t>Laskelma asuntomarkkinoiden ja investointien vaikutuksista.</a:t>
            </a:r>
          </a:p>
          <a:p>
            <a:r>
              <a:rPr lang="fi-FI" sz="1800"/>
              <a:t>Laskelma monipaikkaisesta väestöstä.</a:t>
            </a:r>
          </a:p>
          <a:p>
            <a:pPr marL="114300" indent="0">
              <a:buNone/>
            </a:pPr>
            <a:endParaRPr lang="fi-FI" sz="2000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AFFA13F8-3995-8548-E6F2-9CDC97FF6D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/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A8256B3E-BC99-DACD-A390-B27646B7B424}"/>
              </a:ext>
            </a:extLst>
          </p:cNvPr>
          <p:cNvCxnSpPr>
            <a:cxnSpLocks/>
          </p:cNvCxnSpPr>
          <p:nvPr/>
        </p:nvCxnSpPr>
        <p:spPr>
          <a:xfrm>
            <a:off x="6028441" y="1919591"/>
            <a:ext cx="0" cy="3910520"/>
          </a:xfrm>
          <a:prstGeom prst="line">
            <a:avLst/>
          </a:prstGeom>
          <a:ln w="25400" cap="rnd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uolivapaa piirto 7">
            <a:extLst>
              <a:ext uri="{FF2B5EF4-FFF2-40B4-BE49-F238E27FC236}">
                <a16:creationId xmlns:a16="http://schemas.microsoft.com/office/drawing/2014/main" id="{96E994DE-BA90-EFF5-F20A-C969A2A15D13}"/>
              </a:ext>
            </a:extLst>
          </p:cNvPr>
          <p:cNvSpPr/>
          <p:nvPr/>
        </p:nvSpPr>
        <p:spPr>
          <a:xfrm rot="201786">
            <a:off x="9918902" y="2071372"/>
            <a:ext cx="936772" cy="53017"/>
          </a:xfrm>
          <a:custGeom>
            <a:avLst/>
            <a:gdLst>
              <a:gd name="connsiteX0" fmla="*/ 0 w 3649287"/>
              <a:gd name="connsiteY0" fmla="*/ 216426 h 216426"/>
              <a:gd name="connsiteX1" fmla="*/ 1662545 w 3649287"/>
              <a:gd name="connsiteY1" fmla="*/ 50172 h 216426"/>
              <a:gd name="connsiteX2" fmla="*/ 3649287 w 3649287"/>
              <a:gd name="connsiteY2" fmla="*/ 296 h 216426"/>
              <a:gd name="connsiteX0" fmla="*/ 0 w 3649287"/>
              <a:gd name="connsiteY0" fmla="*/ 216272 h 216272"/>
              <a:gd name="connsiteX1" fmla="*/ 1455709 w 3649287"/>
              <a:gd name="connsiteY1" fmla="*/ 71840 h 216272"/>
              <a:gd name="connsiteX2" fmla="*/ 3649287 w 3649287"/>
              <a:gd name="connsiteY2" fmla="*/ 142 h 216272"/>
              <a:gd name="connsiteX0" fmla="*/ 0 w 3649287"/>
              <a:gd name="connsiteY0" fmla="*/ 216223 h 216223"/>
              <a:gd name="connsiteX1" fmla="*/ 1539098 w 3649287"/>
              <a:gd name="connsiteY1" fmla="*/ 93263 h 216223"/>
              <a:gd name="connsiteX2" fmla="*/ 3649287 w 3649287"/>
              <a:gd name="connsiteY2" fmla="*/ 93 h 216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49287" h="216223">
                <a:moveTo>
                  <a:pt x="0" y="216223"/>
                </a:moveTo>
                <a:cubicBezTo>
                  <a:pt x="527165" y="151107"/>
                  <a:pt x="930884" y="129285"/>
                  <a:pt x="1539098" y="93263"/>
                </a:cubicBezTo>
                <a:cubicBezTo>
                  <a:pt x="2147312" y="57241"/>
                  <a:pt x="3294611" y="-2678"/>
                  <a:pt x="3649287" y="93"/>
                </a:cubicBezTo>
              </a:path>
            </a:pathLst>
          </a:custGeom>
          <a:noFill/>
          <a:ln w="38100" cap="rnd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7843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uolivapaa piirto 10">
            <a:extLst>
              <a:ext uri="{FF2B5EF4-FFF2-40B4-BE49-F238E27FC236}">
                <a16:creationId xmlns:a16="http://schemas.microsoft.com/office/drawing/2014/main" id="{CB4782E4-59C7-FE48-5252-097D43D8C58B}"/>
              </a:ext>
            </a:extLst>
          </p:cNvPr>
          <p:cNvSpPr/>
          <p:nvPr/>
        </p:nvSpPr>
        <p:spPr>
          <a:xfrm>
            <a:off x="606828" y="365125"/>
            <a:ext cx="2277687" cy="1247544"/>
          </a:xfrm>
          <a:custGeom>
            <a:avLst/>
            <a:gdLst>
              <a:gd name="connsiteX0" fmla="*/ 0 w 2107096"/>
              <a:gd name="connsiteY0" fmla="*/ 99391 h 947530"/>
              <a:gd name="connsiteX1" fmla="*/ 33130 w 2107096"/>
              <a:gd name="connsiteY1" fmla="*/ 947530 h 947530"/>
              <a:gd name="connsiteX2" fmla="*/ 2047461 w 2107096"/>
              <a:gd name="connsiteY2" fmla="*/ 868017 h 947530"/>
              <a:gd name="connsiteX3" fmla="*/ 2107096 w 2107096"/>
              <a:gd name="connsiteY3" fmla="*/ 0 h 947530"/>
              <a:gd name="connsiteX4" fmla="*/ 0 w 2107096"/>
              <a:gd name="connsiteY4" fmla="*/ 99391 h 94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7096" h="947530">
                <a:moveTo>
                  <a:pt x="0" y="99391"/>
                </a:moveTo>
                <a:lnTo>
                  <a:pt x="33130" y="947530"/>
                </a:lnTo>
                <a:lnTo>
                  <a:pt x="2047461" y="868017"/>
                </a:lnTo>
                <a:lnTo>
                  <a:pt x="2107096" y="0"/>
                </a:lnTo>
                <a:lnTo>
                  <a:pt x="0" y="99391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i-FI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  <a:sym typeface="Arial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BB84B9D-51A4-FEC9-7EB3-840C039E6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Uutta vuoden 2025 ennusteessa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313226D-9C8A-1D4B-8F50-2B148D52C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90455"/>
            <a:ext cx="5139202" cy="665938"/>
          </a:xfrm>
        </p:spPr>
        <p:txBody>
          <a:bodyPr/>
          <a:lstStyle/>
          <a:p>
            <a:r>
              <a:rPr lang="fi-FI"/>
              <a:t>Vuoden 2025 ennuste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AD9F945-7A13-E595-E521-E7A3487940F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39789" y="2505075"/>
            <a:ext cx="4898399" cy="368458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i-FI" sz="1800"/>
              <a:t>Uusimmat pohjatiedot</a:t>
            </a:r>
            <a:br>
              <a:rPr lang="fi-FI" sz="1800"/>
            </a:br>
            <a:r>
              <a:rPr lang="fi-FI" sz="1800"/>
              <a:t>vuosilta 2024/25.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i-FI" sz="1800"/>
              <a:t>Ennuste ulottuu</a:t>
            </a:r>
            <a:br>
              <a:rPr lang="fi-FI" sz="1800"/>
            </a:br>
            <a:r>
              <a:rPr lang="fi-FI" sz="1800"/>
              <a:t>vuoteen 2050 saakka.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i-FI" sz="1800"/>
              <a:t>Edelleen neljä eri skenaariota. Skenaarioissa on eroja maan sisäisen muuttoliikkeen ja maahanmuuton laskennassa.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i-FI" sz="1800"/>
              <a:t>Skenaarioiden tarkoituksena on monipuolistaa ja syventää kuvaa tulevasta kehityksestä.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2E785324-D405-2F06-089E-740EE2FD3822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172200" y="1690455"/>
            <a:ext cx="5183188" cy="665938"/>
          </a:xfrm>
        </p:spPr>
        <p:txBody>
          <a:bodyPr/>
          <a:lstStyle/>
          <a:p>
            <a:r>
              <a:rPr lang="fi-FI">
                <a:solidFill>
                  <a:schemeClr val="tx1">
                    <a:lumMod val="50000"/>
                    <a:lumOff val="50000"/>
                  </a:schemeClr>
                </a:solidFill>
              </a:rPr>
              <a:t>Vuoden 2024 ennuste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495422AF-85C9-53B6-3C85-E13BF1B5DEA9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6394132" y="2505075"/>
            <a:ext cx="5019237" cy="368458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i-FI" sz="1600">
                <a:solidFill>
                  <a:schemeClr val="tx1">
                    <a:lumMod val="65000"/>
                    <a:lumOff val="35000"/>
                  </a:schemeClr>
                </a:solidFill>
              </a:rPr>
              <a:t>Uusimmat pohjatiedot</a:t>
            </a:r>
            <a:br>
              <a:rPr lang="fi-FI" sz="160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i-FI" sz="1600">
                <a:solidFill>
                  <a:schemeClr val="tx1">
                    <a:lumMod val="65000"/>
                    <a:lumOff val="35000"/>
                  </a:schemeClr>
                </a:solidFill>
              </a:rPr>
              <a:t>vuodelta 2023/2024.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i-FI" sz="1600">
                <a:solidFill>
                  <a:schemeClr val="tx1">
                    <a:lumMod val="65000"/>
                    <a:lumOff val="35000"/>
                  </a:schemeClr>
                </a:solidFill>
              </a:rPr>
              <a:t>Ennuste ulottui vuoteen 2040 asti.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i-FI" sz="1600">
                <a:solidFill>
                  <a:schemeClr val="tx1">
                    <a:lumMod val="65000"/>
                    <a:lumOff val="35000"/>
                  </a:schemeClr>
                </a:solidFill>
              </a:rPr>
              <a:t>Keskityttiin etenkin maahanmuuton suoriin ja välillisiin demografisiin vaikutuksiin ja maahanmuuton merkitykseen osana väestön­kehitystä. Maahanmuuton olettamia monipuolis­tet­tiin ja mallia tarkennettiin. Tarkennettiin maastamuuton mallinnusta.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i-FI" sz="1600">
                <a:solidFill>
                  <a:schemeClr val="tx1">
                    <a:lumMod val="65000"/>
                    <a:lumOff val="35000"/>
                  </a:schemeClr>
                </a:solidFill>
              </a:rPr>
              <a:t>Neljä eri skenaarioita maahanmuuton eroavasta tasosta.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AFFA13F8-3995-8548-E6F2-9CDC97FF6D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/>
          </a:p>
        </p:txBody>
      </p:sp>
      <p:cxnSp>
        <p:nvCxnSpPr>
          <p:cNvPr id="20" name="Suora yhdysviiva 19">
            <a:extLst>
              <a:ext uri="{FF2B5EF4-FFF2-40B4-BE49-F238E27FC236}">
                <a16:creationId xmlns:a16="http://schemas.microsoft.com/office/drawing/2014/main" id="{94C71C93-7AF6-B7CA-921C-B35379C831A8}"/>
              </a:ext>
            </a:extLst>
          </p:cNvPr>
          <p:cNvCxnSpPr>
            <a:cxnSpLocks/>
          </p:cNvCxnSpPr>
          <p:nvPr/>
        </p:nvCxnSpPr>
        <p:spPr>
          <a:xfrm>
            <a:off x="6028441" y="1919591"/>
            <a:ext cx="0" cy="3910520"/>
          </a:xfrm>
          <a:prstGeom prst="line">
            <a:avLst/>
          </a:prstGeom>
          <a:ln w="25400" cap="rnd">
            <a:solidFill>
              <a:schemeClr val="bg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uolivapaa piirto 14">
            <a:extLst>
              <a:ext uri="{FF2B5EF4-FFF2-40B4-BE49-F238E27FC236}">
                <a16:creationId xmlns:a16="http://schemas.microsoft.com/office/drawing/2014/main" id="{CBB2CA3E-57B3-A843-3728-D37FA96E107C}"/>
              </a:ext>
            </a:extLst>
          </p:cNvPr>
          <p:cNvSpPr/>
          <p:nvPr/>
        </p:nvSpPr>
        <p:spPr>
          <a:xfrm rot="201786">
            <a:off x="1342121" y="3751549"/>
            <a:ext cx="2471157" cy="160614"/>
          </a:xfrm>
          <a:custGeom>
            <a:avLst/>
            <a:gdLst>
              <a:gd name="connsiteX0" fmla="*/ 0 w 3649287"/>
              <a:gd name="connsiteY0" fmla="*/ 216426 h 216426"/>
              <a:gd name="connsiteX1" fmla="*/ 1662545 w 3649287"/>
              <a:gd name="connsiteY1" fmla="*/ 50172 h 216426"/>
              <a:gd name="connsiteX2" fmla="*/ 3649287 w 3649287"/>
              <a:gd name="connsiteY2" fmla="*/ 296 h 216426"/>
              <a:gd name="connsiteX0" fmla="*/ 0 w 3649287"/>
              <a:gd name="connsiteY0" fmla="*/ 216272 h 216272"/>
              <a:gd name="connsiteX1" fmla="*/ 1455709 w 3649287"/>
              <a:gd name="connsiteY1" fmla="*/ 71840 h 216272"/>
              <a:gd name="connsiteX2" fmla="*/ 3649287 w 3649287"/>
              <a:gd name="connsiteY2" fmla="*/ 142 h 216272"/>
              <a:gd name="connsiteX0" fmla="*/ 0 w 3649287"/>
              <a:gd name="connsiteY0" fmla="*/ 216223 h 216223"/>
              <a:gd name="connsiteX1" fmla="*/ 1539098 w 3649287"/>
              <a:gd name="connsiteY1" fmla="*/ 93263 h 216223"/>
              <a:gd name="connsiteX2" fmla="*/ 3649287 w 3649287"/>
              <a:gd name="connsiteY2" fmla="*/ 93 h 216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49287" h="216223">
                <a:moveTo>
                  <a:pt x="0" y="216223"/>
                </a:moveTo>
                <a:cubicBezTo>
                  <a:pt x="527165" y="151107"/>
                  <a:pt x="930884" y="129285"/>
                  <a:pt x="1539098" y="93263"/>
                </a:cubicBezTo>
                <a:cubicBezTo>
                  <a:pt x="2147312" y="57241"/>
                  <a:pt x="3294611" y="-2678"/>
                  <a:pt x="3649287" y="93"/>
                </a:cubicBezTo>
              </a:path>
            </a:pathLst>
          </a:custGeom>
          <a:noFill/>
          <a:ln w="38100" cap="rnd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30992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EEC8AA-CBF6-5372-B16F-F728F39E5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98A81A1-A2BC-4325-9080-B63B88F69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1424006"/>
            <a:ext cx="11360700" cy="4009987"/>
          </a:xfrm>
        </p:spPr>
        <p:txBody>
          <a:bodyPr anchor="ctr" anchorCtr="0"/>
          <a:lstStyle/>
          <a:p>
            <a:r>
              <a:rPr lang="fi-FI">
                <a:solidFill>
                  <a:schemeClr val="bg2"/>
                </a:solidFill>
              </a:rPr>
              <a:t>1. Näkökulmia</a:t>
            </a:r>
            <a:br>
              <a:rPr lang="fi-FI">
                <a:solidFill>
                  <a:schemeClr val="bg2"/>
                </a:solidFill>
              </a:rPr>
            </a:br>
            <a:r>
              <a:rPr lang="fi-FI">
                <a:solidFill>
                  <a:schemeClr val="bg2"/>
                </a:solidFill>
              </a:rPr>
              <a:t>aiempaan</a:t>
            </a:r>
            <a:br>
              <a:rPr lang="fi-FI">
                <a:solidFill>
                  <a:schemeClr val="bg2"/>
                </a:solidFill>
              </a:rPr>
            </a:br>
            <a:r>
              <a:rPr lang="fi-FI">
                <a:solidFill>
                  <a:schemeClr val="bg2"/>
                </a:solidFill>
              </a:rPr>
              <a:t>kehitykseen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E0C72CE-A3B8-758E-DA6A-56CB6F5C91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4160246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MDI PPT-esityspohjan värit 210612">
      <a:dk1>
        <a:srgbClr val="000000"/>
      </a:dk1>
      <a:lt1>
        <a:srgbClr val="FFFFFF"/>
      </a:lt1>
      <a:dk2>
        <a:srgbClr val="EA564F"/>
      </a:dk2>
      <a:lt2>
        <a:srgbClr val="E7E6E6"/>
      </a:lt2>
      <a:accent1>
        <a:srgbClr val="502F46"/>
      </a:accent1>
      <a:accent2>
        <a:srgbClr val="853B55"/>
      </a:accent2>
      <a:accent3>
        <a:srgbClr val="E4C289"/>
      </a:accent3>
      <a:accent4>
        <a:srgbClr val="FFC000"/>
      </a:accent4>
      <a:accent5>
        <a:srgbClr val="C66848"/>
      </a:accent5>
      <a:accent6>
        <a:srgbClr val="899AA6"/>
      </a:accent6>
      <a:hlink>
        <a:srgbClr val="EA564F"/>
      </a:hlink>
      <a:folHlink>
        <a:srgbClr val="B33353"/>
      </a:folHlink>
    </a:clrScheme>
    <a:fontScheme name="MDI Montserrat ExtraBold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bg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21D08966-4D80-4C19-AC34-EC043D3ACCE7}" vid="{FF03ED6C-18B9-43AD-92EF-DDA874D99B51}"/>
    </a:ext>
  </a:extLst>
</a:theme>
</file>

<file path=ppt/theme/theme2.xml><?xml version="1.0" encoding="utf-8"?>
<a:theme xmlns:a="http://schemas.openxmlformats.org/drawingml/2006/main" name="Office-teema">
  <a:themeElements>
    <a:clrScheme name="MDI PPT-esityspohjan värit 210612">
      <a:dk1>
        <a:srgbClr val="000000"/>
      </a:dk1>
      <a:lt1>
        <a:srgbClr val="FFFFFF"/>
      </a:lt1>
      <a:dk2>
        <a:srgbClr val="EA564F"/>
      </a:dk2>
      <a:lt2>
        <a:srgbClr val="E7E6E6"/>
      </a:lt2>
      <a:accent1>
        <a:srgbClr val="502F46"/>
      </a:accent1>
      <a:accent2>
        <a:srgbClr val="853B55"/>
      </a:accent2>
      <a:accent3>
        <a:srgbClr val="E4C289"/>
      </a:accent3>
      <a:accent4>
        <a:srgbClr val="FFC000"/>
      </a:accent4>
      <a:accent5>
        <a:srgbClr val="C66848"/>
      </a:accent5>
      <a:accent6>
        <a:srgbClr val="899AA6"/>
      </a:accent6>
      <a:hlink>
        <a:srgbClr val="EA564F"/>
      </a:hlink>
      <a:folHlink>
        <a:srgbClr val="B33353"/>
      </a:folHlink>
    </a:clrScheme>
    <a:fontScheme name="MDI Montserrat ExtraBold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>
            <a:lumMod val="20000"/>
            <a:lumOff val="8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-pohja-mdi-v2.05 hahmot kaikki poistettu" id="{B0EF8407-2BE2-FB41-BE61-F4D9B43A26DA}" vid="{DEEDA978-76FA-F044-9C62-E9C7C6282D8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E3A7412197C3469A16E1271B24A40F" ma:contentTypeVersion="19" ma:contentTypeDescription="Create a new document." ma:contentTypeScope="" ma:versionID="60e00ba5ecb8c46b4470ff4e4277815b">
  <xsd:schema xmlns:xsd="http://www.w3.org/2001/XMLSchema" xmlns:xs="http://www.w3.org/2001/XMLSchema" xmlns:p="http://schemas.microsoft.com/office/2006/metadata/properties" xmlns:ns2="e0b64b38-100d-4889-9a51-e189df0006c2" xmlns:ns3="85550260-4a02-4fe9-802b-aba553bc785e" targetNamespace="http://schemas.microsoft.com/office/2006/metadata/properties" ma:root="true" ma:fieldsID="d74e2c629713ca33e376956f8b155bfe" ns2:_="" ns3:_="">
    <xsd:import namespace="e0b64b38-100d-4889-9a51-e189df0006c2"/>
    <xsd:import namespace="85550260-4a02-4fe9-802b-aba553bc78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TaxCatchAll" minOccurs="0"/>
                <xsd:element ref="ns2:MediaServiceOCR" minOccurs="0"/>
                <xsd:element ref="ns2:lcf76f155ced4ddcb4097134ff3c332f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Kuvial_x00e4_hetettymerkitt_x00e4_v_x00e4_ksi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b64b38-100d-4889-9a51-e189df0006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9a6a9047-7622-4e6d-83e1-5b7b4f4e65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Kuvial_x00e4_hetettymerkitt_x00e4_v_x00e4_ksi" ma:index="23" nillable="true" ma:displayName="Kuvia lähetetty merkittäväksi" ma:description="Valitse 1 jos olet lisännyt kuvia ja tarvitset apua vesileiman kuvaajatiedon ja kuvan metatiedon merkitsemisen kanssa. Valitse 2 jos olet lisännyt kuvia olet lisännyt kuvaaja ja metatiedot" ma:format="Dropdown" ma:internalName="Kuvial_x00e4_hetettymerkitt_x00e4_v_x00e4_ksi">
      <xsd:simpleType>
        <xsd:restriction base="dms:Choice">
          <xsd:enumeration value="1 Apua metatietoihin"/>
          <xsd:enumeration value="2 Metatiedot ok"/>
        </xsd:restriction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550260-4a02-4fe9-802b-aba553bc785e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9fd1ec38-a69d-4e6e-bb92-efe628aa2de8}" ma:internalName="TaxCatchAll" ma:showField="CatchAllData" ma:web="85550260-4a02-4fe9-802b-aba553bc78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5550260-4a02-4fe9-802b-aba553bc785e" xsi:nil="true"/>
    <lcf76f155ced4ddcb4097134ff3c332f xmlns="e0b64b38-100d-4889-9a51-e189df0006c2">
      <Terms xmlns="http://schemas.microsoft.com/office/infopath/2007/PartnerControls"/>
    </lcf76f155ced4ddcb4097134ff3c332f>
    <Kuvial_x00e4_hetettymerkitt_x00e4_v_x00e4_ksi xmlns="e0b64b38-100d-4889-9a51-e189df0006c2" xsi:nil="true"/>
  </documentManagement>
</p:properties>
</file>

<file path=customXml/itemProps1.xml><?xml version="1.0" encoding="utf-8"?>
<ds:datastoreItem xmlns:ds="http://schemas.openxmlformats.org/officeDocument/2006/customXml" ds:itemID="{C51A928D-EAB9-46C4-9642-E07075A8433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96BA52-D2AC-45BA-B550-AF3365801EF9}">
  <ds:schemaRefs>
    <ds:schemaRef ds:uri="85550260-4a02-4fe9-802b-aba553bc785e"/>
    <ds:schemaRef ds:uri="e0b64b38-100d-4889-9a51-e189df0006c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F326FE8-797D-4A8E-B4F2-ADD2805B9DA8}">
  <ds:schemaRefs>
    <ds:schemaRef ds:uri="85550260-4a02-4fe9-802b-aba553bc785e"/>
    <ds:schemaRef ds:uri="e0b64b38-100d-4889-9a51-e189df0006c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3549</Words>
  <Application>Microsoft Office PowerPoint</Application>
  <PresentationFormat>Widescreen</PresentationFormat>
  <Paragraphs>312</Paragraphs>
  <Slides>39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Aptos</vt:lpstr>
      <vt:lpstr>Arial</vt:lpstr>
      <vt:lpstr>Montserrat</vt:lpstr>
      <vt:lpstr>Montserrat (Body)</vt:lpstr>
      <vt:lpstr>Montserrat ExtraBold</vt:lpstr>
      <vt:lpstr>Montserrat Medium</vt:lpstr>
      <vt:lpstr>Montserrat SemiBold</vt:lpstr>
      <vt:lpstr>Normaali järjestelmäfontti</vt:lpstr>
      <vt:lpstr>Wingdings</vt:lpstr>
      <vt:lpstr>1_Office Theme</vt:lpstr>
      <vt:lpstr>Office-teema</vt:lpstr>
      <vt:lpstr>PowerPoint Presentation</vt:lpstr>
      <vt:lpstr>Neljä keskeisintä nostoa 1/2</vt:lpstr>
      <vt:lpstr>Neljä keskeisintä nostoa 2/2</vt:lpstr>
      <vt:lpstr>Mitä vuoden 2025 väestöennuste sisältää? 1/2</vt:lpstr>
      <vt:lpstr>Mitä vuoden 2025 väestöennuste sisältää? 2/2</vt:lpstr>
      <vt:lpstr>Lukuohje</vt:lpstr>
      <vt:lpstr>Mitä MDI:n väestöennuste on?</vt:lpstr>
      <vt:lpstr>Uutta vuoden 2025 ennusteessa</vt:lpstr>
      <vt:lpstr>1. Näkökulmia aiempaan kehitykseen</vt:lpstr>
      <vt:lpstr>Kansainvälinen muuttoliike väestönkasvun ajurina</vt:lpstr>
      <vt:lpstr>PowerPoint Presentation</vt:lpstr>
      <vt:lpstr>Syntyvyyden romahdus ja lasten määrän kehitys</vt:lpstr>
      <vt:lpstr>Syntyvyyteen perustuvan kasvun päättyminen</vt:lpstr>
      <vt:lpstr>PowerPoint Presentation</vt:lpstr>
      <vt:lpstr>PowerPoint Presentation</vt:lpstr>
      <vt:lpstr>PowerPoint Presentation</vt:lpstr>
      <vt:lpstr>2. Väestöennusteen tuloksia</vt:lpstr>
      <vt:lpstr>Miten ennuste on  toteutettu?</vt:lpstr>
      <vt:lpstr>Koko väestön kehitys</vt:lpstr>
      <vt:lpstr>Tulevaa väestönkehitystä mallinnetaan neljällä skenaariolla</vt:lpstr>
      <vt:lpstr>Aluetason kehitys</vt:lpstr>
      <vt:lpstr>Väestönmuutos kunnittain eri skenaarioissa 2024—2050</vt:lpstr>
      <vt:lpstr>Tiivistetty kuva väestönkehityksestä aluetyypeittäin vuosina 2024—2050</vt:lpstr>
      <vt:lpstr>Koululaisikäluokkien kehitys on erittäin negatiivista</vt:lpstr>
      <vt:lpstr>Koululaisten määrä vähenee keskipitkällä aikavälillä lähes kaikkialla</vt:lpstr>
      <vt:lpstr>Kouluikäisten (7—15-vuotiaiden) muutos perusuran skenaariossa kunnittain</vt:lpstr>
      <vt:lpstr>Työikäisten määrä kääntyy laskuun 2040-luvulla</vt:lpstr>
      <vt:lpstr>Työikäisten (15—64-vuotiaiden) muutos kunnittain 2024—2050</vt:lpstr>
      <vt:lpstr>Eläkeikäisen väestön ennakoitu kehitys</vt:lpstr>
      <vt:lpstr>Ikääntyminen koskettaa kaikkia alueita</vt:lpstr>
      <vt:lpstr>Eläkeikäisten (yli 64-vuotiaat) muutos kunnittain perusuran skenaariossa</vt:lpstr>
      <vt:lpstr>Eläkeikäisten (yli 64-vuotiaat) muutos hyvinvointi-alueittain perusuran skenaariossa</vt:lpstr>
      <vt:lpstr>3. Yhteenvetoa ja johtopäätöksiä</vt:lpstr>
      <vt:lpstr>Johtopäätöksiä 1/3</vt:lpstr>
      <vt:lpstr>Johtopäätöksiä 2/3</vt:lpstr>
      <vt:lpstr>Johtopäätöksiä 3/3</vt:lpstr>
      <vt:lpstr>Mitä pitäisi tehdä?</vt:lpstr>
      <vt:lpstr>Lisätiedot</vt:lpstr>
      <vt:lpstr>Oli ilo!</vt:lpstr>
    </vt:vector>
  </TitlesOfParts>
  <Company>KL FCG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MDI</dc:creator>
  <cp:lastModifiedBy>Mäkkylä, Katja</cp:lastModifiedBy>
  <cp:revision>2</cp:revision>
  <dcterms:created xsi:type="dcterms:W3CDTF">2025-09-03T09:37:20Z</dcterms:created>
  <dcterms:modified xsi:type="dcterms:W3CDTF">2025-09-15T11:17:43Z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0x0101006CE3A7412197C3469A16E1271B24A40F</vt:lpwstr>
  </property>
  <property fmtid="{D5CDD505-2E9C-101B-9397-08002B2CF9AE}" pid="3" name="MediaServiceImageTags">
    <vt:lpwstr/>
  </property>
</Properties>
</file>