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3.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4"/>
  </p:sldMasterIdLst>
  <p:notesMasterIdLst>
    <p:notesMasterId r:id="rId57"/>
  </p:notesMasterIdLst>
  <p:sldIdLst>
    <p:sldId id="10915" r:id="rId5"/>
    <p:sldId id="10906" r:id="rId6"/>
    <p:sldId id="10987" r:id="rId7"/>
    <p:sldId id="10916" r:id="rId8"/>
    <p:sldId id="10980" r:id="rId9"/>
    <p:sldId id="10908" r:id="rId10"/>
    <p:sldId id="10909" r:id="rId11"/>
    <p:sldId id="279" r:id="rId12"/>
    <p:sldId id="10977" r:id="rId13"/>
    <p:sldId id="10986" r:id="rId14"/>
    <p:sldId id="10946" r:id="rId15"/>
    <p:sldId id="10740" r:id="rId16"/>
    <p:sldId id="10949" r:id="rId17"/>
    <p:sldId id="10948" r:id="rId18"/>
    <p:sldId id="10979" r:id="rId19"/>
    <p:sldId id="10950" r:id="rId20"/>
    <p:sldId id="10976" r:id="rId21"/>
    <p:sldId id="10911" r:id="rId22"/>
    <p:sldId id="10912" r:id="rId23"/>
    <p:sldId id="10951" r:id="rId24"/>
    <p:sldId id="10953" r:id="rId25"/>
    <p:sldId id="10960" r:id="rId26"/>
    <p:sldId id="10961" r:id="rId27"/>
    <p:sldId id="10956" r:id="rId28"/>
    <p:sldId id="10952" r:id="rId29"/>
    <p:sldId id="10962" r:id="rId30"/>
    <p:sldId id="10957" r:id="rId31"/>
    <p:sldId id="10954" r:id="rId32"/>
    <p:sldId id="10958" r:id="rId33"/>
    <p:sldId id="10963" r:id="rId34"/>
    <p:sldId id="10955" r:id="rId35"/>
    <p:sldId id="10964" r:id="rId36"/>
    <p:sldId id="10965" r:id="rId37"/>
    <p:sldId id="10959" r:id="rId38"/>
    <p:sldId id="283" r:id="rId39"/>
    <p:sldId id="10966" r:id="rId40"/>
    <p:sldId id="10967" r:id="rId41"/>
    <p:sldId id="10968" r:id="rId42"/>
    <p:sldId id="10969" r:id="rId43"/>
    <p:sldId id="10978" r:id="rId44"/>
    <p:sldId id="10970" r:id="rId45"/>
    <p:sldId id="10971" r:id="rId46"/>
    <p:sldId id="10972" r:id="rId47"/>
    <p:sldId id="10973" r:id="rId48"/>
    <p:sldId id="10974" r:id="rId49"/>
    <p:sldId id="10697" r:id="rId50"/>
    <p:sldId id="10975" r:id="rId51"/>
    <p:sldId id="10983" r:id="rId52"/>
    <p:sldId id="10985" r:id="rId53"/>
    <p:sldId id="10984" r:id="rId54"/>
    <p:sldId id="10770" r:id="rId55"/>
    <p:sldId id="10914" r:id="rId56"/>
  </p:sldIdLst>
  <p:sldSz cx="12192000" cy="6858000"/>
  <p:notesSz cx="6858000" cy="9144000"/>
  <p:embeddedFontLst>
    <p:embeddedFont>
      <p:font typeface="Montserrat" panose="00000500000000000000" pitchFamily="2" charset="0"/>
      <p:regular r:id="rId58"/>
      <p:bold r:id="rId59"/>
      <p:italic r:id="rId60"/>
      <p:boldItalic r:id="rId61"/>
    </p:embeddedFont>
    <p:embeddedFont>
      <p:font typeface="Montserrat ExtraBold" panose="00000900000000000000" pitchFamily="2" charset="0"/>
      <p:bold r:id="rId62"/>
      <p:italic r:id="rId63"/>
      <p:boldItalic r:id="rId64"/>
    </p:embeddedFont>
    <p:embeddedFont>
      <p:font typeface="Montserrat Medium" panose="00000600000000000000" pitchFamily="2" charset="0"/>
      <p:regular r:id="rId65"/>
      <p:italic r:id="rId66"/>
    </p:embeddedFont>
    <p:embeddedFont>
      <p:font typeface="Montserrat SemiBold" panose="00000700000000000000" pitchFamily="2" charset="0"/>
      <p:regular r:id="rId67"/>
      <p:bold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ssi Kumpula" initials="AK" lastIdx="1" clrIdx="0">
    <p:extLst>
      <p:ext uri="{19B8F6BF-5375-455C-9EA6-DF929625EA0E}">
        <p15:presenceInfo xmlns:p15="http://schemas.microsoft.com/office/powerpoint/2012/main" userId="S::l84366@student.uwasa.fi::24661498-d30e-4fe8-8cea-fe32e7a686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64F"/>
    <a:srgbClr val="502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3314C-EDD8-CE40-BB3A-0B1876C89B54}" v="144" dt="2024-09-10T17:06:45.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78" autoAdjust="0"/>
    <p:restoredTop sz="95721"/>
  </p:normalViewPr>
  <p:slideViewPr>
    <p:cSldViewPr snapToGrid="0" snapToObjects="1">
      <p:cViewPr varScale="1">
        <p:scale>
          <a:sx n="114" d="100"/>
          <a:sy n="114" d="100"/>
        </p:scale>
        <p:origin x="624" y="102"/>
      </p:cViewPr>
      <p:guideLst/>
    </p:cSldViewPr>
  </p:slideViewPr>
  <p:notesTextViewPr>
    <p:cViewPr>
      <p:scale>
        <a:sx n="1" d="1"/>
        <a:sy n="1" d="1"/>
      </p:scale>
      <p:origin x="0" y="0"/>
    </p:cViewPr>
  </p:notesTextViewPr>
  <p:sorterViewPr>
    <p:cViewPr>
      <p:scale>
        <a:sx n="151" d="100"/>
        <a:sy n="15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Rasmus%20Aro\Downloads\Rafo-esity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arora\Downloads\V&#228;est&#246;ennuste%202024%20data.xlsb" TargetMode="External"/><Relationship Id="rId2" Type="http://schemas.microsoft.com/office/2011/relationships/chartColorStyle" Target="colors4.xml"/><Relationship Id="rId1" Type="http://schemas.microsoft.com/office/2011/relationships/chartStyle" Target="style4.xml"/></Relationships>
</file>

<file path=ppt/charts/_rels/chart16.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arora\Downloads\001_11ae_2022_20240204-162659.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asmus%20Aro\Downloads\001_11a9_2023_20240530-193823.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arora\Downloads\Pohjoismaiden%20maahanmuutto%20-%20Kopio.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asmus%20Aro\Downloads\Maahanmuutto%20muut%20Pohjoismaat.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arora\Downloads\V&#228;est&#246;ennuste%202024%20data.xlsb"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1" Type="http://schemas.openxmlformats.org/officeDocument/2006/relationships/oleObject" Target="file:///C:\Users\arora\Downloads\V&#228;est&#246;ennuste%202024%20data.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Hedelmällisessä</a:t>
            </a:r>
            <a:r>
              <a:rPr lang="fi-FI" baseline="0" dirty="0"/>
              <a:t> iässä* olevien naisten kehitys </a:t>
            </a:r>
          </a:p>
          <a:p>
            <a:pPr>
              <a:defRPr sz="1400" b="0" i="0" u="none" strike="noStrike" kern="1200" spc="0" baseline="0">
                <a:solidFill>
                  <a:schemeClr val="tx1"/>
                </a:solidFill>
                <a:latin typeface="+mn-lt"/>
                <a:ea typeface="+mn-ea"/>
                <a:cs typeface="+mn-cs"/>
              </a:defRPr>
            </a:pPr>
            <a:r>
              <a:rPr lang="fi-FI" baseline="0" dirty="0"/>
              <a:t>1972-2022</a:t>
            </a:r>
            <a:endParaRPr lang="fi-FI" dirty="0"/>
          </a:p>
        </c:rich>
      </c:tx>
      <c:overlay val="0"/>
      <c:spPr>
        <a:noFill/>
        <a:ln>
          <a:noFill/>
        </a:ln>
        <a:effectLst/>
      </c:spPr>
    </c:title>
    <c:autoTitleDeleted val="0"/>
    <c:plotArea>
      <c:layout/>
      <c:lineChart>
        <c:grouping val="standard"/>
        <c:varyColors val="0"/>
        <c:ser>
          <c:idx val="0"/>
          <c:order val="0"/>
          <c:tx>
            <c:strRef>
              <c:f>Taul3!$A$11</c:f>
              <c:strCache>
                <c:ptCount val="1"/>
                <c:pt idx="0">
                  <c:v>Pääkaupunkiseutu</c:v>
                </c:pt>
              </c:strCache>
            </c:strRef>
          </c:tx>
          <c:spPr>
            <a:ln w="25400" cap="rnd">
              <a:solidFill>
                <a:srgbClr val="0070C0"/>
              </a:solidFill>
              <a:round/>
            </a:ln>
            <a:effectLst/>
          </c:spPr>
          <c:marker>
            <c:symbol val="none"/>
          </c:marker>
          <c:cat>
            <c:numRef>
              <c:f>Taul3!$B$10:$AZ$10</c:f>
              <c:numCache>
                <c:formatCode>General</c:formatCode>
                <c:ptCount val="51"/>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c:v>
                </c:pt>
                <c:pt idx="50">
                  <c:v>2022</c:v>
                </c:pt>
              </c:numCache>
            </c:numRef>
          </c:cat>
          <c:val>
            <c:numRef>
              <c:f>Taul3!$B$11:$AZ$11</c:f>
              <c:numCache>
                <c:formatCode>0</c:formatCode>
                <c:ptCount val="51"/>
                <c:pt idx="0">
                  <c:v>100</c:v>
                </c:pt>
                <c:pt idx="1">
                  <c:v>103.00881857371058</c:v>
                </c:pt>
                <c:pt idx="2">
                  <c:v>104.88632136370599</c:v>
                </c:pt>
                <c:pt idx="3">
                  <c:v>106.05629590727732</c:v>
                </c:pt>
                <c:pt idx="4">
                  <c:v>106.60700088258679</c:v>
                </c:pt>
                <c:pt idx="5">
                  <c:v>106.10808405727332</c:v>
                </c:pt>
                <c:pt idx="6">
                  <c:v>105.95563724953865</c:v>
                </c:pt>
                <c:pt idx="7">
                  <c:v>106.33566015303033</c:v>
                </c:pt>
                <c:pt idx="8">
                  <c:v>107.46843475787216</c:v>
                </c:pt>
                <c:pt idx="9">
                  <c:v>107.37798784802001</c:v>
                </c:pt>
                <c:pt idx="10">
                  <c:v>108.89807946198677</c:v>
                </c:pt>
                <c:pt idx="11">
                  <c:v>109.5100549246154</c:v>
                </c:pt>
                <c:pt idx="12">
                  <c:v>110.1592303259736</c:v>
                </c:pt>
                <c:pt idx="13">
                  <c:v>110.0191834978154</c:v>
                </c:pt>
                <c:pt idx="14">
                  <c:v>109.78358388586183</c:v>
                </c:pt>
                <c:pt idx="15">
                  <c:v>109.98271296964923</c:v>
                </c:pt>
                <c:pt idx="16">
                  <c:v>109.05782037535468</c:v>
                </c:pt>
                <c:pt idx="17">
                  <c:v>107.70257554869909</c:v>
                </c:pt>
                <c:pt idx="18">
                  <c:v>107.25544687338162</c:v>
                </c:pt>
                <c:pt idx="19">
                  <c:v>107.52386996068478</c:v>
                </c:pt>
                <c:pt idx="20">
                  <c:v>106.58074210230713</c:v>
                </c:pt>
                <c:pt idx="21">
                  <c:v>106.68067134948249</c:v>
                </c:pt>
                <c:pt idx="22">
                  <c:v>107.6537050409564</c:v>
                </c:pt>
                <c:pt idx="23">
                  <c:v>109.33280815772774</c:v>
                </c:pt>
                <c:pt idx="24">
                  <c:v>110.74713524001254</c:v>
                </c:pt>
                <c:pt idx="25">
                  <c:v>112.47365004339993</c:v>
                </c:pt>
                <c:pt idx="26">
                  <c:v>114.05720037637586</c:v>
                </c:pt>
                <c:pt idx="27">
                  <c:v>115.49559800725034</c:v>
                </c:pt>
                <c:pt idx="28">
                  <c:v>116.16373808325493</c:v>
                </c:pt>
                <c:pt idx="29">
                  <c:v>116.60065501068586</c:v>
                </c:pt>
                <c:pt idx="30">
                  <c:v>116.4511258452045</c:v>
                </c:pt>
                <c:pt idx="31">
                  <c:v>115.50653916570019</c:v>
                </c:pt>
                <c:pt idx="32">
                  <c:v>114.32124700029907</c:v>
                </c:pt>
                <c:pt idx="33">
                  <c:v>114.03312982778617</c:v>
                </c:pt>
                <c:pt idx="34">
                  <c:v>114.12503555876496</c:v>
                </c:pt>
                <c:pt idx="35">
                  <c:v>114.45327031226067</c:v>
                </c:pt>
                <c:pt idx="36">
                  <c:v>115.83258568750591</c:v>
                </c:pt>
                <c:pt idx="37">
                  <c:v>117.22648927401767</c:v>
                </c:pt>
                <c:pt idx="38">
                  <c:v>118.82098076544345</c:v>
                </c:pt>
                <c:pt idx="39">
                  <c:v>121.26596497370474</c:v>
                </c:pt>
                <c:pt idx="40">
                  <c:v>124.08586621151447</c:v>
                </c:pt>
                <c:pt idx="41">
                  <c:v>126.91889683946403</c:v>
                </c:pt>
                <c:pt idx="42">
                  <c:v>129.35293988927549</c:v>
                </c:pt>
                <c:pt idx="43">
                  <c:v>131.31797194686973</c:v>
                </c:pt>
                <c:pt idx="44">
                  <c:v>133.01312209603421</c:v>
                </c:pt>
                <c:pt idx="45">
                  <c:v>134.77246037477116</c:v>
                </c:pt>
                <c:pt idx="46">
                  <c:v>136.12259932748344</c:v>
                </c:pt>
                <c:pt idx="47">
                  <c:v>137.98113744283245</c:v>
                </c:pt>
                <c:pt idx="48">
                  <c:v>138.31301924914476</c:v>
                </c:pt>
                <c:pt idx="49">
                  <c:v>137.72584374566912</c:v>
                </c:pt>
                <c:pt idx="50">
                  <c:v>139.51581726806569</c:v>
                </c:pt>
              </c:numCache>
            </c:numRef>
          </c:val>
          <c:smooth val="0"/>
          <c:extLst>
            <c:ext xmlns:c16="http://schemas.microsoft.com/office/drawing/2014/chart" uri="{C3380CC4-5D6E-409C-BE32-E72D297353CC}">
              <c16:uniqueId val="{00000000-B3D2-424C-AB24-BF6219063DD0}"/>
            </c:ext>
          </c:extLst>
        </c:ser>
        <c:ser>
          <c:idx val="1"/>
          <c:order val="1"/>
          <c:tx>
            <c:strRef>
              <c:f>Taul3!$A$12</c:f>
              <c:strCache>
                <c:ptCount val="1"/>
                <c:pt idx="0">
                  <c:v>Suuri kaupunki</c:v>
                </c:pt>
              </c:strCache>
            </c:strRef>
          </c:tx>
          <c:spPr>
            <a:ln w="25400" cap="rnd">
              <a:solidFill>
                <a:srgbClr val="00B0F0"/>
              </a:solidFill>
              <a:round/>
            </a:ln>
            <a:effectLst/>
          </c:spPr>
          <c:marker>
            <c:symbol val="none"/>
          </c:marker>
          <c:cat>
            <c:numRef>
              <c:f>Taul3!$B$10:$AZ$10</c:f>
              <c:numCache>
                <c:formatCode>General</c:formatCode>
                <c:ptCount val="51"/>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c:v>
                </c:pt>
                <c:pt idx="50">
                  <c:v>2022</c:v>
                </c:pt>
              </c:numCache>
            </c:numRef>
          </c:cat>
          <c:val>
            <c:numRef>
              <c:f>Taul3!$B$12:$AZ$12</c:f>
              <c:numCache>
                <c:formatCode>0</c:formatCode>
                <c:ptCount val="51"/>
                <c:pt idx="0">
                  <c:v>100</c:v>
                </c:pt>
                <c:pt idx="1">
                  <c:v>102.63039218097884</c:v>
                </c:pt>
                <c:pt idx="2">
                  <c:v>105.24684525127297</c:v>
                </c:pt>
                <c:pt idx="3">
                  <c:v>106.66617469805426</c:v>
                </c:pt>
                <c:pt idx="4">
                  <c:v>107.51728039751063</c:v>
                </c:pt>
                <c:pt idx="5">
                  <c:v>107.90757549668331</c:v>
                </c:pt>
                <c:pt idx="6">
                  <c:v>107.41560688428078</c:v>
                </c:pt>
                <c:pt idx="7">
                  <c:v>107.01301256979805</c:v>
                </c:pt>
                <c:pt idx="8">
                  <c:v>107.49842160070186</c:v>
                </c:pt>
                <c:pt idx="9">
                  <c:v>106.78096737428152</c:v>
                </c:pt>
                <c:pt idx="10">
                  <c:v>107.99121016079174</c:v>
                </c:pt>
                <c:pt idx="11">
                  <c:v>108.33968792791021</c:v>
                </c:pt>
                <c:pt idx="12">
                  <c:v>108.50695725612707</c:v>
                </c:pt>
                <c:pt idx="13">
                  <c:v>108.18143802425406</c:v>
                </c:pt>
                <c:pt idx="14">
                  <c:v>107.12944514139997</c:v>
                </c:pt>
                <c:pt idx="15">
                  <c:v>105.78309103879174</c:v>
                </c:pt>
                <c:pt idx="16">
                  <c:v>104.36130174894842</c:v>
                </c:pt>
                <c:pt idx="17">
                  <c:v>103.35522593658524</c:v>
                </c:pt>
                <c:pt idx="18">
                  <c:v>102.37538845021687</c:v>
                </c:pt>
                <c:pt idx="19">
                  <c:v>101.71615050959748</c:v>
                </c:pt>
                <c:pt idx="20">
                  <c:v>100.46081060028371</c:v>
                </c:pt>
                <c:pt idx="21">
                  <c:v>99.360440803876713</c:v>
                </c:pt>
                <c:pt idx="22">
                  <c:v>100.05329659967694</c:v>
                </c:pt>
                <c:pt idx="23">
                  <c:v>101.428348871342</c:v>
                </c:pt>
                <c:pt idx="24">
                  <c:v>102.83455915512589</c:v>
                </c:pt>
                <c:pt idx="25">
                  <c:v>104.083339482941</c:v>
                </c:pt>
                <c:pt idx="26">
                  <c:v>105.44527259160866</c:v>
                </c:pt>
                <c:pt idx="27">
                  <c:v>106.24472158676276</c:v>
                </c:pt>
                <c:pt idx="28">
                  <c:v>107.46480374552104</c:v>
                </c:pt>
                <c:pt idx="29">
                  <c:v>109.1235579170049</c:v>
                </c:pt>
                <c:pt idx="30">
                  <c:v>110.3641387679466</c:v>
                </c:pt>
                <c:pt idx="31">
                  <c:v>111.20540509515493</c:v>
                </c:pt>
                <c:pt idx="32">
                  <c:v>111.62439836338443</c:v>
                </c:pt>
                <c:pt idx="33">
                  <c:v>111.53420411777728</c:v>
                </c:pt>
                <c:pt idx="34">
                  <c:v>111.40547233086528</c:v>
                </c:pt>
                <c:pt idx="35">
                  <c:v>111.19884551365622</c:v>
                </c:pt>
                <c:pt idx="36">
                  <c:v>111.84988397740223</c:v>
                </c:pt>
                <c:pt idx="37">
                  <c:v>113.165900015579</c:v>
                </c:pt>
                <c:pt idx="38">
                  <c:v>114.39910133733468</c:v>
                </c:pt>
                <c:pt idx="39">
                  <c:v>116.19970645872793</c:v>
                </c:pt>
                <c:pt idx="40">
                  <c:v>118.66282931148993</c:v>
                </c:pt>
                <c:pt idx="41">
                  <c:v>121.52116694954861</c:v>
                </c:pt>
                <c:pt idx="42">
                  <c:v>123.53413852196229</c:v>
                </c:pt>
                <c:pt idx="43">
                  <c:v>125.00348477767118</c:v>
                </c:pt>
                <c:pt idx="44">
                  <c:v>126.28752285604179</c:v>
                </c:pt>
                <c:pt idx="45">
                  <c:v>127.56910109135038</c:v>
                </c:pt>
                <c:pt idx="46">
                  <c:v>128.67603046925606</c:v>
                </c:pt>
                <c:pt idx="47">
                  <c:v>130.14373682959027</c:v>
                </c:pt>
                <c:pt idx="48">
                  <c:v>131.23508720143656</c:v>
                </c:pt>
                <c:pt idx="49">
                  <c:v>132.42319140038865</c:v>
                </c:pt>
                <c:pt idx="50">
                  <c:v>134.64360973769874</c:v>
                </c:pt>
              </c:numCache>
            </c:numRef>
          </c:val>
          <c:smooth val="0"/>
          <c:extLst>
            <c:ext xmlns:c16="http://schemas.microsoft.com/office/drawing/2014/chart" uri="{C3380CC4-5D6E-409C-BE32-E72D297353CC}">
              <c16:uniqueId val="{00000001-B3D2-424C-AB24-BF6219063DD0}"/>
            </c:ext>
          </c:extLst>
        </c:ser>
        <c:ser>
          <c:idx val="2"/>
          <c:order val="2"/>
          <c:tx>
            <c:strRef>
              <c:f>Taul3!$A$13</c:f>
              <c:strCache>
                <c:ptCount val="1"/>
                <c:pt idx="0">
                  <c:v>Keskuskaupunki</c:v>
                </c:pt>
              </c:strCache>
            </c:strRef>
          </c:tx>
          <c:spPr>
            <a:ln w="25400" cap="rnd">
              <a:solidFill>
                <a:schemeClr val="accent4"/>
              </a:solidFill>
              <a:round/>
            </a:ln>
            <a:effectLst/>
          </c:spPr>
          <c:marker>
            <c:symbol val="none"/>
          </c:marker>
          <c:cat>
            <c:numRef>
              <c:f>Taul3!$B$10:$AZ$10</c:f>
              <c:numCache>
                <c:formatCode>General</c:formatCode>
                <c:ptCount val="51"/>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c:v>
                </c:pt>
                <c:pt idx="50">
                  <c:v>2022</c:v>
                </c:pt>
              </c:numCache>
            </c:numRef>
          </c:cat>
          <c:val>
            <c:numRef>
              <c:f>Taul3!$B$13:$AZ$13</c:f>
              <c:numCache>
                <c:formatCode>0</c:formatCode>
                <c:ptCount val="51"/>
                <c:pt idx="0">
                  <c:v>100</c:v>
                </c:pt>
                <c:pt idx="1">
                  <c:v>103.02323285802741</c:v>
                </c:pt>
                <c:pt idx="2">
                  <c:v>105.21370819386739</c:v>
                </c:pt>
                <c:pt idx="3">
                  <c:v>106.89627323061461</c:v>
                </c:pt>
                <c:pt idx="4">
                  <c:v>108.229762107738</c:v>
                </c:pt>
                <c:pt idx="5">
                  <c:v>108.71523820634079</c:v>
                </c:pt>
                <c:pt idx="6">
                  <c:v>108.8974039143193</c:v>
                </c:pt>
                <c:pt idx="7">
                  <c:v>109.30121952313863</c:v>
                </c:pt>
                <c:pt idx="8">
                  <c:v>110.43190322783276</c:v>
                </c:pt>
                <c:pt idx="9">
                  <c:v>110.49561635722426</c:v>
                </c:pt>
                <c:pt idx="10">
                  <c:v>112.0417814549925</c:v>
                </c:pt>
                <c:pt idx="11">
                  <c:v>112.80723637571003</c:v>
                </c:pt>
                <c:pt idx="12">
                  <c:v>113.32950456311639</c:v>
                </c:pt>
                <c:pt idx="13">
                  <c:v>112.61699435555516</c:v>
                </c:pt>
                <c:pt idx="14">
                  <c:v>110.74598203469226</c:v>
                </c:pt>
                <c:pt idx="15">
                  <c:v>108.69998295000762</c:v>
                </c:pt>
                <c:pt idx="16">
                  <c:v>106.52476287050081</c:v>
                </c:pt>
                <c:pt idx="17">
                  <c:v>104.74617945565656</c:v>
                </c:pt>
                <c:pt idx="18">
                  <c:v>103.25654854312303</c:v>
                </c:pt>
                <c:pt idx="19">
                  <c:v>102.39148577223006</c:v>
                </c:pt>
                <c:pt idx="20">
                  <c:v>100.96826009314681</c:v>
                </c:pt>
                <c:pt idx="21">
                  <c:v>99.137629333165819</c:v>
                </c:pt>
                <c:pt idx="22">
                  <c:v>97.660561572906673</c:v>
                </c:pt>
                <c:pt idx="23">
                  <c:v>95.972612328041848</c:v>
                </c:pt>
                <c:pt idx="24">
                  <c:v>94.876028608092469</c:v>
                </c:pt>
                <c:pt idx="25">
                  <c:v>93.579331819772605</c:v>
                </c:pt>
                <c:pt idx="26">
                  <c:v>92.471979683588032</c:v>
                </c:pt>
                <c:pt idx="27">
                  <c:v>91.042472428367589</c:v>
                </c:pt>
                <c:pt idx="28">
                  <c:v>89.616554645225548</c:v>
                </c:pt>
                <c:pt idx="29">
                  <c:v>88.296526288396137</c:v>
                </c:pt>
                <c:pt idx="30">
                  <c:v>87.463768766208702</c:v>
                </c:pt>
                <c:pt idx="31">
                  <c:v>87.226863609034694</c:v>
                </c:pt>
                <c:pt idx="32">
                  <c:v>87.145203119251235</c:v>
                </c:pt>
                <c:pt idx="33">
                  <c:v>86.623832299864503</c:v>
                </c:pt>
                <c:pt idx="34">
                  <c:v>85.997469422184736</c:v>
                </c:pt>
                <c:pt idx="35">
                  <c:v>85.297522366897894</c:v>
                </c:pt>
                <c:pt idx="36">
                  <c:v>85.466227554582403</c:v>
                </c:pt>
                <c:pt idx="37">
                  <c:v>85.853890539048976</c:v>
                </c:pt>
                <c:pt idx="38">
                  <c:v>86.518840241571468</c:v>
                </c:pt>
                <c:pt idx="39">
                  <c:v>87.264553065857839</c:v>
                </c:pt>
                <c:pt idx="40">
                  <c:v>88.292936816317734</c:v>
                </c:pt>
                <c:pt idx="41">
                  <c:v>89.447849457541025</c:v>
                </c:pt>
                <c:pt idx="42">
                  <c:v>90.329962220806365</c:v>
                </c:pt>
                <c:pt idx="43">
                  <c:v>90.886330392957461</c:v>
                </c:pt>
                <c:pt idx="44">
                  <c:v>90.582122634313549</c:v>
                </c:pt>
                <c:pt idx="45">
                  <c:v>89.837307178046785</c:v>
                </c:pt>
                <c:pt idx="46">
                  <c:v>89.615657277205955</c:v>
                </c:pt>
                <c:pt idx="47">
                  <c:v>88.974936511212604</c:v>
                </c:pt>
                <c:pt idx="48">
                  <c:v>88.324344697003681</c:v>
                </c:pt>
                <c:pt idx="49">
                  <c:v>88.002189577967812</c:v>
                </c:pt>
                <c:pt idx="50">
                  <c:v>87.490689806796667</c:v>
                </c:pt>
              </c:numCache>
            </c:numRef>
          </c:val>
          <c:smooth val="0"/>
          <c:extLst>
            <c:ext xmlns:c16="http://schemas.microsoft.com/office/drawing/2014/chart" uri="{C3380CC4-5D6E-409C-BE32-E72D297353CC}">
              <c16:uniqueId val="{00000002-B3D2-424C-AB24-BF6219063DD0}"/>
            </c:ext>
          </c:extLst>
        </c:ser>
        <c:ser>
          <c:idx val="3"/>
          <c:order val="3"/>
          <c:tx>
            <c:strRef>
              <c:f>Taul3!$A$14</c:f>
              <c:strCache>
                <c:ptCount val="1"/>
                <c:pt idx="0">
                  <c:v>Kehyskunta</c:v>
                </c:pt>
              </c:strCache>
            </c:strRef>
          </c:tx>
          <c:spPr>
            <a:ln w="28575" cap="rnd">
              <a:solidFill>
                <a:srgbClr val="FF0000"/>
              </a:solidFill>
              <a:round/>
            </a:ln>
            <a:effectLst/>
          </c:spPr>
          <c:marker>
            <c:symbol val="none"/>
          </c:marker>
          <c:cat>
            <c:numRef>
              <c:f>Taul3!$B$10:$AZ$10</c:f>
              <c:numCache>
                <c:formatCode>General</c:formatCode>
                <c:ptCount val="51"/>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c:v>
                </c:pt>
                <c:pt idx="50">
                  <c:v>2022</c:v>
                </c:pt>
              </c:numCache>
            </c:numRef>
          </c:cat>
          <c:val>
            <c:numRef>
              <c:f>Taul3!$B$14:$AZ$14</c:f>
              <c:numCache>
                <c:formatCode>0</c:formatCode>
                <c:ptCount val="51"/>
                <c:pt idx="0">
                  <c:v>100</c:v>
                </c:pt>
                <c:pt idx="1">
                  <c:v>104.25826229998505</c:v>
                </c:pt>
                <c:pt idx="2">
                  <c:v>108.68102288021535</c:v>
                </c:pt>
                <c:pt idx="3">
                  <c:v>112.42086635760928</c:v>
                </c:pt>
                <c:pt idx="4">
                  <c:v>115.48277752853795</c:v>
                </c:pt>
                <c:pt idx="5">
                  <c:v>118.23064652808932</c:v>
                </c:pt>
                <c:pt idx="6">
                  <c:v>120.11240715816757</c:v>
                </c:pt>
                <c:pt idx="7">
                  <c:v>121.73745077513583</c:v>
                </c:pt>
                <c:pt idx="8">
                  <c:v>124.35696126813221</c:v>
                </c:pt>
                <c:pt idx="9">
                  <c:v>126.07920841433626</c:v>
                </c:pt>
                <c:pt idx="10">
                  <c:v>129.58102786501172</c:v>
                </c:pt>
                <c:pt idx="11">
                  <c:v>132.67783261053785</c:v>
                </c:pt>
                <c:pt idx="12">
                  <c:v>135.21135536613329</c:v>
                </c:pt>
                <c:pt idx="13">
                  <c:v>135.87059468620706</c:v>
                </c:pt>
                <c:pt idx="14">
                  <c:v>135.45311799013012</c:v>
                </c:pt>
                <c:pt idx="15">
                  <c:v>135.38831563730622</c:v>
                </c:pt>
                <c:pt idx="16">
                  <c:v>135.89053387169133</c:v>
                </c:pt>
                <c:pt idx="17">
                  <c:v>135.55779871392252</c:v>
                </c:pt>
                <c:pt idx="18">
                  <c:v>134.70539853446988</c:v>
                </c:pt>
                <c:pt idx="19">
                  <c:v>133.70470066297793</c:v>
                </c:pt>
                <c:pt idx="20">
                  <c:v>132.41986939833507</c:v>
                </c:pt>
                <c:pt idx="21">
                  <c:v>129.99850456108868</c:v>
                </c:pt>
                <c:pt idx="22">
                  <c:v>126.51163949952644</c:v>
                </c:pt>
                <c:pt idx="23">
                  <c:v>123.51203828323614</c:v>
                </c:pt>
                <c:pt idx="24">
                  <c:v>120.91745177209512</c:v>
                </c:pt>
                <c:pt idx="25">
                  <c:v>119.78839539404815</c:v>
                </c:pt>
                <c:pt idx="26">
                  <c:v>119.06933851752154</c:v>
                </c:pt>
                <c:pt idx="27">
                  <c:v>118.62943023777478</c:v>
                </c:pt>
                <c:pt idx="28">
                  <c:v>118.22690793081104</c:v>
                </c:pt>
                <c:pt idx="29">
                  <c:v>118.24560091720254</c:v>
                </c:pt>
                <c:pt idx="30">
                  <c:v>118.73909575793829</c:v>
                </c:pt>
                <c:pt idx="31">
                  <c:v>119.0942624993769</c:v>
                </c:pt>
                <c:pt idx="32">
                  <c:v>119.35097951248692</c:v>
                </c:pt>
                <c:pt idx="33">
                  <c:v>119.99526444344748</c:v>
                </c:pt>
                <c:pt idx="34">
                  <c:v>120.43766512137979</c:v>
                </c:pt>
                <c:pt idx="35">
                  <c:v>121.15298340062807</c:v>
                </c:pt>
                <c:pt idx="36">
                  <c:v>120.72678331090174</c:v>
                </c:pt>
                <c:pt idx="37">
                  <c:v>121.33118987089378</c:v>
                </c:pt>
                <c:pt idx="38">
                  <c:v>121.68635661233237</c:v>
                </c:pt>
                <c:pt idx="39">
                  <c:v>122.22097602312945</c:v>
                </c:pt>
                <c:pt idx="40">
                  <c:v>122.87398434773939</c:v>
                </c:pt>
                <c:pt idx="41">
                  <c:v>123.28149145107423</c:v>
                </c:pt>
                <c:pt idx="42">
                  <c:v>122.85404516225513</c:v>
                </c:pt>
                <c:pt idx="43">
                  <c:v>121.71252679328049</c:v>
                </c:pt>
                <c:pt idx="44">
                  <c:v>120.32675340212353</c:v>
                </c:pt>
                <c:pt idx="45">
                  <c:v>118.90733263546184</c:v>
                </c:pt>
                <c:pt idx="46">
                  <c:v>118.08110263695728</c:v>
                </c:pt>
                <c:pt idx="47">
                  <c:v>117.20502467474203</c:v>
                </c:pt>
                <c:pt idx="48">
                  <c:v>117.7396440855391</c:v>
                </c:pt>
                <c:pt idx="49">
                  <c:v>118.85125367628733</c:v>
                </c:pt>
                <c:pt idx="50">
                  <c:v>118.39514480833458</c:v>
                </c:pt>
              </c:numCache>
            </c:numRef>
          </c:val>
          <c:smooth val="0"/>
          <c:extLst>
            <c:ext xmlns:c16="http://schemas.microsoft.com/office/drawing/2014/chart" uri="{C3380CC4-5D6E-409C-BE32-E72D297353CC}">
              <c16:uniqueId val="{00000003-B3D2-424C-AB24-BF6219063DD0}"/>
            </c:ext>
          </c:extLst>
        </c:ser>
        <c:ser>
          <c:idx val="4"/>
          <c:order val="4"/>
          <c:tx>
            <c:strRef>
              <c:f>Taul3!$A$15</c:f>
              <c:strCache>
                <c:ptCount val="1"/>
                <c:pt idx="0">
                  <c:v>Seutukaupunki</c:v>
                </c:pt>
              </c:strCache>
            </c:strRef>
          </c:tx>
          <c:spPr>
            <a:ln w="25400" cap="rnd">
              <a:solidFill>
                <a:srgbClr val="7030A0"/>
              </a:solidFill>
              <a:round/>
            </a:ln>
            <a:effectLst/>
          </c:spPr>
          <c:marker>
            <c:symbol val="none"/>
          </c:marker>
          <c:cat>
            <c:numRef>
              <c:f>Taul3!$B$10:$AZ$10</c:f>
              <c:numCache>
                <c:formatCode>General</c:formatCode>
                <c:ptCount val="51"/>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c:v>
                </c:pt>
                <c:pt idx="50">
                  <c:v>2022</c:v>
                </c:pt>
              </c:numCache>
            </c:numRef>
          </c:cat>
          <c:val>
            <c:numRef>
              <c:f>Taul3!$B$15:$AZ$15</c:f>
              <c:numCache>
                <c:formatCode>0</c:formatCode>
                <c:ptCount val="51"/>
                <c:pt idx="0">
                  <c:v>100</c:v>
                </c:pt>
                <c:pt idx="1">
                  <c:v>102.26398751521397</c:v>
                </c:pt>
                <c:pt idx="2">
                  <c:v>104.290525152513</c:v>
                </c:pt>
                <c:pt idx="3">
                  <c:v>106.03779783905678</c:v>
                </c:pt>
                <c:pt idx="4">
                  <c:v>107.57823525458659</c:v>
                </c:pt>
                <c:pt idx="5">
                  <c:v>108.15767269251735</c:v>
                </c:pt>
                <c:pt idx="6">
                  <c:v>108.82746055569245</c:v>
                </c:pt>
                <c:pt idx="7">
                  <c:v>109.54653046900084</c:v>
                </c:pt>
                <c:pt idx="8">
                  <c:v>111.20718621894672</c:v>
                </c:pt>
                <c:pt idx="9">
                  <c:v>111.36847292847382</c:v>
                </c:pt>
                <c:pt idx="10">
                  <c:v>113.19340217886398</c:v>
                </c:pt>
                <c:pt idx="11">
                  <c:v>114.25819314083465</c:v>
                </c:pt>
                <c:pt idx="12">
                  <c:v>114.98622342689455</c:v>
                </c:pt>
                <c:pt idx="13">
                  <c:v>114.17232290196606</c:v>
                </c:pt>
                <c:pt idx="14">
                  <c:v>112.57662985446861</c:v>
                </c:pt>
                <c:pt idx="15">
                  <c:v>110.38581871672528</c:v>
                </c:pt>
                <c:pt idx="16">
                  <c:v>108.23159576771728</c:v>
                </c:pt>
                <c:pt idx="17">
                  <c:v>105.85709698856806</c:v>
                </c:pt>
                <c:pt idx="18">
                  <c:v>103.69540706226712</c:v>
                </c:pt>
                <c:pt idx="19">
                  <c:v>101.71591138191349</c:v>
                </c:pt>
                <c:pt idx="20">
                  <c:v>99.298104134465319</c:v>
                </c:pt>
                <c:pt idx="21">
                  <c:v>96.965420428156477</c:v>
                </c:pt>
                <c:pt idx="22">
                  <c:v>94.266854834494453</c:v>
                </c:pt>
                <c:pt idx="23">
                  <c:v>91.694481157082791</c:v>
                </c:pt>
                <c:pt idx="24">
                  <c:v>89.137788131986298</c:v>
                </c:pt>
                <c:pt idx="25">
                  <c:v>86.537039940861533</c:v>
                </c:pt>
                <c:pt idx="26">
                  <c:v>84.239451027829432</c:v>
                </c:pt>
                <c:pt idx="27">
                  <c:v>81.705905632340972</c:v>
                </c:pt>
                <c:pt idx="28">
                  <c:v>79.232842752925194</c:v>
                </c:pt>
                <c:pt idx="29">
                  <c:v>77.098780642608062</c:v>
                </c:pt>
                <c:pt idx="30">
                  <c:v>75.055068957535298</c:v>
                </c:pt>
                <c:pt idx="31">
                  <c:v>73.708026253892172</c:v>
                </c:pt>
                <c:pt idx="32">
                  <c:v>72.66712961925883</c:v>
                </c:pt>
                <c:pt idx="33">
                  <c:v>71.50825474339733</c:v>
                </c:pt>
                <c:pt idx="34">
                  <c:v>70.323245447010592</c:v>
                </c:pt>
                <c:pt idx="35">
                  <c:v>68.984416418389671</c:v>
                </c:pt>
                <c:pt idx="36">
                  <c:v>67.895731129081639</c:v>
                </c:pt>
                <c:pt idx="37">
                  <c:v>67.268505036476185</c:v>
                </c:pt>
                <c:pt idx="38">
                  <c:v>66.913076917333086</c:v>
                </c:pt>
                <c:pt idx="39">
                  <c:v>66.515087027620339</c:v>
                </c:pt>
                <c:pt idx="40">
                  <c:v>66.247022542804444</c:v>
                </c:pt>
                <c:pt idx="41">
                  <c:v>65.887860935014899</c:v>
                </c:pt>
                <c:pt idx="42">
                  <c:v>65.128469344324728</c:v>
                </c:pt>
                <c:pt idx="43">
                  <c:v>63.801587479372479</c:v>
                </c:pt>
                <c:pt idx="44">
                  <c:v>62.423183471099065</c:v>
                </c:pt>
                <c:pt idx="45">
                  <c:v>60.992510621775196</c:v>
                </c:pt>
                <c:pt idx="46">
                  <c:v>58.860688604645951</c:v>
                </c:pt>
                <c:pt idx="47">
                  <c:v>57.226167275225315</c:v>
                </c:pt>
                <c:pt idx="48">
                  <c:v>55.929900017174049</c:v>
                </c:pt>
                <c:pt idx="49">
                  <c:v>55.008475019227468</c:v>
                </c:pt>
                <c:pt idx="50">
                  <c:v>53.839146375155877</c:v>
                </c:pt>
              </c:numCache>
            </c:numRef>
          </c:val>
          <c:smooth val="0"/>
          <c:extLst>
            <c:ext xmlns:c16="http://schemas.microsoft.com/office/drawing/2014/chart" uri="{C3380CC4-5D6E-409C-BE32-E72D297353CC}">
              <c16:uniqueId val="{00000004-B3D2-424C-AB24-BF6219063DD0}"/>
            </c:ext>
          </c:extLst>
        </c:ser>
        <c:ser>
          <c:idx val="5"/>
          <c:order val="5"/>
          <c:tx>
            <c:strRef>
              <c:f>Taul3!$A$16</c:f>
              <c:strCache>
                <c:ptCount val="1"/>
                <c:pt idx="0">
                  <c:v>Maaseutu</c:v>
                </c:pt>
              </c:strCache>
            </c:strRef>
          </c:tx>
          <c:marker>
            <c:symbol val="none"/>
          </c:marker>
          <c:cat>
            <c:numRef>
              <c:f>Taul3!$B$10:$AZ$10</c:f>
              <c:numCache>
                <c:formatCode>General</c:formatCode>
                <c:ptCount val="51"/>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c:v>
                </c:pt>
                <c:pt idx="50">
                  <c:v>2022</c:v>
                </c:pt>
              </c:numCache>
            </c:numRef>
          </c:cat>
          <c:val>
            <c:numRef>
              <c:f>Taul3!$B$16:$AZ$16</c:f>
              <c:numCache>
                <c:formatCode>0</c:formatCode>
                <c:ptCount val="51"/>
                <c:pt idx="0">
                  <c:v>100</c:v>
                </c:pt>
                <c:pt idx="1">
                  <c:v>99.834523602159891</c:v>
                </c:pt>
                <c:pt idx="2">
                  <c:v>99.91581025373047</c:v>
                </c:pt>
                <c:pt idx="3">
                  <c:v>100.23708606708084</c:v>
                </c:pt>
                <c:pt idx="4">
                  <c:v>101.10511138206661</c:v>
                </c:pt>
                <c:pt idx="5">
                  <c:v>101.93539646596605</c:v>
                </c:pt>
                <c:pt idx="6">
                  <c:v>103.00954150457721</c:v>
                </c:pt>
                <c:pt idx="7">
                  <c:v>103.87079293193212</c:v>
                </c:pt>
                <c:pt idx="8">
                  <c:v>105.48684898101376</c:v>
                </c:pt>
                <c:pt idx="9">
                  <c:v>106.09456347132711</c:v>
                </c:pt>
                <c:pt idx="10">
                  <c:v>108.63477133290755</c:v>
                </c:pt>
                <c:pt idx="11">
                  <c:v>110.66113143277401</c:v>
                </c:pt>
                <c:pt idx="12">
                  <c:v>111.52818904952679</c:v>
                </c:pt>
                <c:pt idx="13">
                  <c:v>110.62435889992064</c:v>
                </c:pt>
                <c:pt idx="14">
                  <c:v>108.88346977878417</c:v>
                </c:pt>
                <c:pt idx="15">
                  <c:v>106.70711645280535</c:v>
                </c:pt>
                <c:pt idx="16">
                  <c:v>104.70398111053049</c:v>
                </c:pt>
                <c:pt idx="17">
                  <c:v>102.94954421413227</c:v>
                </c:pt>
                <c:pt idx="18">
                  <c:v>101.07124194391221</c:v>
                </c:pt>
                <c:pt idx="19">
                  <c:v>99.137780874412115</c:v>
                </c:pt>
                <c:pt idx="20">
                  <c:v>97.006909365383493</c:v>
                </c:pt>
                <c:pt idx="21">
                  <c:v>94.831523737637653</c:v>
                </c:pt>
                <c:pt idx="22">
                  <c:v>91.436838336333196</c:v>
                </c:pt>
                <c:pt idx="23">
                  <c:v>88.130213474230203</c:v>
                </c:pt>
                <c:pt idx="24">
                  <c:v>84.654241421355167</c:v>
                </c:pt>
                <c:pt idx="25">
                  <c:v>81.366002825678834</c:v>
                </c:pt>
                <c:pt idx="26">
                  <c:v>78.078731928235499</c:v>
                </c:pt>
                <c:pt idx="27">
                  <c:v>74.816621184849723</c:v>
                </c:pt>
                <c:pt idx="28">
                  <c:v>71.726760726934913</c:v>
                </c:pt>
                <c:pt idx="29">
                  <c:v>68.637867967253101</c:v>
                </c:pt>
                <c:pt idx="30">
                  <c:v>66.837949253904654</c:v>
                </c:pt>
                <c:pt idx="31">
                  <c:v>65.481236331262465</c:v>
                </c:pt>
                <c:pt idx="32">
                  <c:v>64.481604056590996</c:v>
                </c:pt>
                <c:pt idx="33">
                  <c:v>63.304883005283628</c:v>
                </c:pt>
                <c:pt idx="34">
                  <c:v>61.474965646712732</c:v>
                </c:pt>
                <c:pt idx="35">
                  <c:v>60.257601269620089</c:v>
                </c:pt>
                <c:pt idx="36">
                  <c:v>59.309257001296714</c:v>
                </c:pt>
                <c:pt idx="37">
                  <c:v>58.535098414910294</c:v>
                </c:pt>
                <c:pt idx="38">
                  <c:v>58.142212932319183</c:v>
                </c:pt>
                <c:pt idx="39">
                  <c:v>57.630300567071167</c:v>
                </c:pt>
                <c:pt idx="40">
                  <c:v>57.238382782713039</c:v>
                </c:pt>
                <c:pt idx="41">
                  <c:v>56.740018192726779</c:v>
                </c:pt>
                <c:pt idx="42">
                  <c:v>56.116820530685708</c:v>
                </c:pt>
                <c:pt idx="43">
                  <c:v>55.146219203003731</c:v>
                </c:pt>
                <c:pt idx="44">
                  <c:v>54.148522324798229</c:v>
                </c:pt>
                <c:pt idx="45">
                  <c:v>52.844065106737112</c:v>
                </c:pt>
                <c:pt idx="46">
                  <c:v>51.38864696433064</c:v>
                </c:pt>
                <c:pt idx="47">
                  <c:v>49.779364802879869</c:v>
                </c:pt>
                <c:pt idx="48">
                  <c:v>48.905533298496195</c:v>
                </c:pt>
                <c:pt idx="49">
                  <c:v>48.358783796860791</c:v>
                </c:pt>
                <c:pt idx="50">
                  <c:v>47.244963130697329</c:v>
                </c:pt>
              </c:numCache>
            </c:numRef>
          </c:val>
          <c:smooth val="0"/>
          <c:extLst>
            <c:ext xmlns:c16="http://schemas.microsoft.com/office/drawing/2014/chart" uri="{C3380CC4-5D6E-409C-BE32-E72D297353CC}">
              <c16:uniqueId val="{00000005-B3D2-424C-AB24-BF6219063DD0}"/>
            </c:ext>
          </c:extLst>
        </c:ser>
        <c:dLbls>
          <c:showLegendKey val="0"/>
          <c:showVal val="0"/>
          <c:showCatName val="0"/>
          <c:showSerName val="0"/>
          <c:showPercent val="0"/>
          <c:showBubbleSize val="0"/>
        </c:dLbls>
        <c:smooth val="0"/>
        <c:axId val="517718783"/>
        <c:axId val="517718367"/>
      </c:lineChart>
      <c:catAx>
        <c:axId val="51771878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crossAx val="517718367"/>
        <c:crosses val="autoZero"/>
        <c:auto val="1"/>
        <c:lblAlgn val="ctr"/>
        <c:lblOffset val="100"/>
        <c:noMultiLvlLbl val="0"/>
      </c:catAx>
      <c:valAx>
        <c:axId val="517718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517718783"/>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7-15-vuotiaiden</a:t>
            </a:r>
            <a:r>
              <a:rPr lang="fi-FI" baseline="0" dirty="0"/>
              <a:t> kehitys 2010—2040</a:t>
            </a:r>
            <a:endParaRPr lang="fi-FI" dirty="0"/>
          </a:p>
        </c:rich>
      </c:tx>
      <c:overlay val="0"/>
      <c:spPr>
        <a:noFill/>
        <a:ln>
          <a:noFill/>
        </a:ln>
        <a:effectLst/>
      </c:spPr>
    </c:title>
    <c:autoTitleDeleted val="0"/>
    <c:plotArea>
      <c:layout/>
      <c:lineChart>
        <c:grouping val="standard"/>
        <c:varyColors val="0"/>
        <c:ser>
          <c:idx val="0"/>
          <c:order val="0"/>
          <c:tx>
            <c:strRef>
              <c:f>Taul1!$A$72</c:f>
              <c:strCache>
                <c:ptCount val="1"/>
                <c:pt idx="0">
                  <c:v>Toteuma</c:v>
                </c:pt>
              </c:strCache>
            </c:strRef>
          </c:tx>
          <c:spPr>
            <a:ln w="28575" cap="rnd">
              <a:solidFill>
                <a:srgbClr val="002060"/>
              </a:solidFill>
              <a:round/>
            </a:ln>
            <a:effectLst/>
          </c:spPr>
          <c:marker>
            <c:symbol val="none"/>
          </c:marker>
          <c:cat>
            <c:numRef>
              <c:f>Taul1!$B$71:$AF$71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Taul1!$B$72:$AF$72</c:f>
              <c:numCache>
                <c:formatCode>General</c:formatCode>
                <c:ptCount val="31"/>
                <c:pt idx="0">
                  <c:v>532729</c:v>
                </c:pt>
                <c:pt idx="1">
                  <c:v>528881</c:v>
                </c:pt>
                <c:pt idx="2">
                  <c:v>527458</c:v>
                </c:pt>
                <c:pt idx="3">
                  <c:v>529145</c:v>
                </c:pt>
                <c:pt idx="4">
                  <c:v>532632</c:v>
                </c:pt>
                <c:pt idx="5">
                  <c:v>535891</c:v>
                </c:pt>
                <c:pt idx="6">
                  <c:v>540948</c:v>
                </c:pt>
                <c:pt idx="7">
                  <c:v>547113</c:v>
                </c:pt>
                <c:pt idx="8">
                  <c:v>552424</c:v>
                </c:pt>
                <c:pt idx="9">
                  <c:v>556429</c:v>
                </c:pt>
                <c:pt idx="10">
                  <c:v>558005</c:v>
                </c:pt>
                <c:pt idx="11">
                  <c:v>558767</c:v>
                </c:pt>
                <c:pt idx="12">
                  <c:v>556995</c:v>
                </c:pt>
                <c:pt idx="13">
                  <c:v>557246</c:v>
                </c:pt>
              </c:numCache>
            </c:numRef>
          </c:val>
          <c:smooth val="0"/>
          <c:extLst>
            <c:ext xmlns:c16="http://schemas.microsoft.com/office/drawing/2014/chart" uri="{C3380CC4-5D6E-409C-BE32-E72D297353CC}">
              <c16:uniqueId val="{00000000-0957-4409-94D9-3C2D7549F5E5}"/>
            </c:ext>
          </c:extLst>
        </c:ser>
        <c:ser>
          <c:idx val="1"/>
          <c:order val="1"/>
          <c:tx>
            <c:strRef>
              <c:f>Taul1!$A$73</c:f>
              <c:strCache>
                <c:ptCount val="1"/>
                <c:pt idx="0">
                  <c:v>Perusura</c:v>
                </c:pt>
              </c:strCache>
            </c:strRef>
          </c:tx>
          <c:spPr>
            <a:ln w="28575" cap="rnd">
              <a:solidFill>
                <a:srgbClr val="0070C0"/>
              </a:solidFill>
              <a:round/>
            </a:ln>
            <a:effectLst/>
          </c:spPr>
          <c:marker>
            <c:symbol val="none"/>
          </c:marker>
          <c:dLbls>
            <c:dLbl>
              <c:idx val="20"/>
              <c:layout>
                <c:manualLayout>
                  <c:x val="-0.17135478563933315"/>
                  <c:y val="0.12227981270120558"/>
                </c:manualLayout>
              </c:layout>
              <c:tx>
                <c:rich>
                  <a:bodyPr wrap="square" lIns="38100" tIns="19050" rIns="38100" bIns="19050" anchor="ctr">
                    <a:noAutofit/>
                  </a:bodyPr>
                  <a:lstStyle/>
                  <a:p>
                    <a:pPr>
                      <a:defRPr/>
                    </a:pPr>
                    <a:r>
                      <a:rPr lang="fi-FI" dirty="0"/>
                      <a:t>2030:</a:t>
                    </a:r>
                  </a:p>
                  <a:p>
                    <a:pPr>
                      <a:defRPr/>
                    </a:pPr>
                    <a:r>
                      <a:rPr lang="fi-FI" dirty="0"/>
                      <a:t>466</a:t>
                    </a:r>
                    <a:r>
                      <a:rPr lang="fi-FI" baseline="0" dirty="0"/>
                      <a:t> 000 – 480 000 peruskouluikäistä</a:t>
                    </a:r>
                    <a:endParaRPr lang="fi-FI"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7154572729337351"/>
                      <c:h val="0.10766841135301071"/>
                    </c:manualLayout>
                  </c15:layout>
                  <c15:showDataLabelsRange val="0"/>
                </c:ext>
                <c:ext xmlns:c16="http://schemas.microsoft.com/office/drawing/2014/chart" uri="{C3380CC4-5D6E-409C-BE32-E72D297353CC}">
                  <c16:uniqueId val="{0000000A-0957-4409-94D9-3C2D7549F5E5}"/>
                </c:ext>
              </c:extLst>
            </c:dLbl>
            <c:dLbl>
              <c:idx val="30"/>
              <c:layout>
                <c:manualLayout>
                  <c:x val="-2.5874830800302405E-3"/>
                  <c:y val="-9.3264182328616926E-2"/>
                </c:manualLayout>
              </c:layout>
              <c:tx>
                <c:rich>
                  <a:bodyPr/>
                  <a:lstStyle/>
                  <a:p>
                    <a:r>
                      <a:rPr lang="fi-FI" dirty="0"/>
                      <a:t>2040:</a:t>
                    </a:r>
                  </a:p>
                  <a:p>
                    <a:r>
                      <a:rPr lang="fi-FI" dirty="0"/>
                      <a:t>440 000 – 482</a:t>
                    </a:r>
                    <a:r>
                      <a:rPr lang="fi-FI" baseline="0" dirty="0"/>
                      <a:t> </a:t>
                    </a:r>
                    <a:r>
                      <a:rPr lang="fi-FI" dirty="0"/>
                      <a:t>000 peruskouluikäistä</a:t>
                    </a:r>
                  </a:p>
                </c:rich>
              </c:tx>
              <c:showLegendKey val="0"/>
              <c:showVal val="1"/>
              <c:showCatName val="0"/>
              <c:showSerName val="0"/>
              <c:showPercent val="0"/>
              <c:showBubbleSize val="0"/>
              <c:extLst>
                <c:ext xmlns:c15="http://schemas.microsoft.com/office/drawing/2012/chart" uri="{CE6537A1-D6FC-4f65-9D91-7224C49458BB}">
                  <c15:layout>
                    <c:manualLayout>
                      <c:w val="0.25947038366902819"/>
                      <c:h val="0.13253888173291692"/>
                    </c:manualLayout>
                  </c15:layout>
                  <c15:showDataLabelsRange val="0"/>
                </c:ext>
                <c:ext xmlns:c16="http://schemas.microsoft.com/office/drawing/2014/chart" uri="{C3380CC4-5D6E-409C-BE32-E72D297353CC}">
                  <c16:uniqueId val="{00000001-0957-4409-94D9-3C2D7549F5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Taul1!$B$71:$AF$71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Taul1!$B$73:$AF$73</c:f>
              <c:numCache>
                <c:formatCode>General</c:formatCode>
                <c:ptCount val="31"/>
                <c:pt idx="13">
                  <c:v>557246</c:v>
                </c:pt>
                <c:pt idx="14">
                  <c:v>549451.49181746785</c:v>
                </c:pt>
                <c:pt idx="15">
                  <c:v>537665.93868121342</c:v>
                </c:pt>
                <c:pt idx="16">
                  <c:v>523202.76551443804</c:v>
                </c:pt>
                <c:pt idx="17">
                  <c:v>510581.80041920295</c:v>
                </c:pt>
                <c:pt idx="18">
                  <c:v>501217.20082759933</c:v>
                </c:pt>
                <c:pt idx="19">
                  <c:v>488429.30014032178</c:v>
                </c:pt>
                <c:pt idx="20">
                  <c:v>474722.34413824958</c:v>
                </c:pt>
                <c:pt idx="21">
                  <c:v>465521.15997622878</c:v>
                </c:pt>
                <c:pt idx="22">
                  <c:v>458775.05407937767</c:v>
                </c:pt>
                <c:pt idx="23">
                  <c:v>455058.86346054095</c:v>
                </c:pt>
                <c:pt idx="24">
                  <c:v>454551.03839359659</c:v>
                </c:pt>
                <c:pt idx="25">
                  <c:v>456374.37298341317</c:v>
                </c:pt>
                <c:pt idx="26">
                  <c:v>457483.25872510689</c:v>
                </c:pt>
                <c:pt idx="27">
                  <c:v>455637.24349880457</c:v>
                </c:pt>
                <c:pt idx="28">
                  <c:v>458519.47681778762</c:v>
                </c:pt>
                <c:pt idx="29">
                  <c:v>463091.36328825355</c:v>
                </c:pt>
                <c:pt idx="30">
                  <c:v>465347.593954265</c:v>
                </c:pt>
              </c:numCache>
            </c:numRef>
          </c:val>
          <c:smooth val="0"/>
          <c:extLst>
            <c:ext xmlns:c16="http://schemas.microsoft.com/office/drawing/2014/chart" uri="{C3380CC4-5D6E-409C-BE32-E72D297353CC}">
              <c16:uniqueId val="{00000002-0957-4409-94D9-3C2D7549F5E5}"/>
            </c:ext>
          </c:extLst>
        </c:ser>
        <c:ser>
          <c:idx val="2"/>
          <c:order val="2"/>
          <c:tx>
            <c:strRef>
              <c:f>Taul1!$A$74</c:f>
              <c:strCache>
                <c:ptCount val="1"/>
                <c:pt idx="0">
                  <c:v>Korkea maahanmuutto</c:v>
                </c:pt>
              </c:strCache>
            </c:strRef>
          </c:tx>
          <c:spPr>
            <a:ln w="28575" cap="rnd">
              <a:solidFill>
                <a:srgbClr val="C00000"/>
              </a:solidFill>
              <a:round/>
            </a:ln>
            <a:effectLst/>
          </c:spPr>
          <c:marker>
            <c:symbol val="none"/>
          </c:marker>
          <c:cat>
            <c:numRef>
              <c:f>Taul1!$B$71:$AF$71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Taul1!$B$74:$AF$74</c:f>
              <c:numCache>
                <c:formatCode>General</c:formatCode>
                <c:ptCount val="31"/>
                <c:pt idx="13">
                  <c:v>557246</c:v>
                </c:pt>
                <c:pt idx="14">
                  <c:v>550222.03209563473</c:v>
                </c:pt>
                <c:pt idx="15">
                  <c:v>539193.38219472487</c:v>
                </c:pt>
                <c:pt idx="16">
                  <c:v>525497.23776953097</c:v>
                </c:pt>
                <c:pt idx="17">
                  <c:v>513671.92373904353</c:v>
                </c:pt>
                <c:pt idx="18">
                  <c:v>505128.10296603915</c:v>
                </c:pt>
                <c:pt idx="19">
                  <c:v>493183.48296688631</c:v>
                </c:pt>
                <c:pt idx="20">
                  <c:v>480340.18504083436</c:v>
                </c:pt>
                <c:pt idx="21">
                  <c:v>472005.09880001377</c:v>
                </c:pt>
                <c:pt idx="22">
                  <c:v>466191.34080984048</c:v>
                </c:pt>
                <c:pt idx="23">
                  <c:v>463471.77906217496</c:v>
                </c:pt>
                <c:pt idx="24">
                  <c:v>464022.2077932299</c:v>
                </c:pt>
                <c:pt idx="25">
                  <c:v>466962.67893879354</c:v>
                </c:pt>
                <c:pt idx="26">
                  <c:v>469225.13333636883</c:v>
                </c:pt>
                <c:pt idx="27">
                  <c:v>468565.17683223658</c:v>
                </c:pt>
                <c:pt idx="28">
                  <c:v>472661.85585533507</c:v>
                </c:pt>
                <c:pt idx="29">
                  <c:v>478470.83891264623</c:v>
                </c:pt>
                <c:pt idx="30">
                  <c:v>481980.4918201234</c:v>
                </c:pt>
              </c:numCache>
            </c:numRef>
          </c:val>
          <c:smooth val="0"/>
          <c:extLst>
            <c:ext xmlns:c16="http://schemas.microsoft.com/office/drawing/2014/chart" uri="{C3380CC4-5D6E-409C-BE32-E72D297353CC}">
              <c16:uniqueId val="{00000004-0957-4409-94D9-3C2D7549F5E5}"/>
            </c:ext>
          </c:extLst>
        </c:ser>
        <c:ser>
          <c:idx val="3"/>
          <c:order val="3"/>
          <c:tx>
            <c:strRef>
              <c:f>Taul1!$A$75</c:f>
              <c:strCache>
                <c:ptCount val="1"/>
                <c:pt idx="0">
                  <c:v>Vähäinen maahanmuutto</c:v>
                </c:pt>
              </c:strCache>
            </c:strRef>
          </c:tx>
          <c:spPr>
            <a:ln w="28575" cap="rnd">
              <a:solidFill>
                <a:schemeClr val="accent4"/>
              </a:solidFill>
              <a:round/>
            </a:ln>
            <a:effectLst/>
          </c:spPr>
          <c:marker>
            <c:symbol val="none"/>
          </c:marker>
          <c:cat>
            <c:numRef>
              <c:f>Taul1!$B$71:$AF$71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Taul1!$B$75:$AF$75</c:f>
              <c:numCache>
                <c:formatCode>General</c:formatCode>
                <c:ptCount val="31"/>
                <c:pt idx="13">
                  <c:v>557246</c:v>
                </c:pt>
                <c:pt idx="14">
                  <c:v>548777.27879151341</c:v>
                </c:pt>
                <c:pt idx="15">
                  <c:v>536329.44251534017</c:v>
                </c:pt>
                <c:pt idx="16">
                  <c:v>521195.12763966672</c:v>
                </c:pt>
                <c:pt idx="17">
                  <c:v>507877.97135062865</c:v>
                </c:pt>
                <c:pt idx="18">
                  <c:v>497795.17641382135</c:v>
                </c:pt>
                <c:pt idx="19">
                  <c:v>484269.40791913011</c:v>
                </c:pt>
                <c:pt idx="20">
                  <c:v>469806.74969471234</c:v>
                </c:pt>
                <c:pt idx="21">
                  <c:v>459847.74821801065</c:v>
                </c:pt>
                <c:pt idx="22">
                  <c:v>452285.84147343168</c:v>
                </c:pt>
                <c:pt idx="23">
                  <c:v>447697.59318677895</c:v>
                </c:pt>
                <c:pt idx="24">
                  <c:v>446263.80251358828</c:v>
                </c:pt>
                <c:pt idx="25">
                  <c:v>447109.64311295963</c:v>
                </c:pt>
                <c:pt idx="26">
                  <c:v>447209.15794689045</c:v>
                </c:pt>
                <c:pt idx="27">
                  <c:v>444325.34286672925</c:v>
                </c:pt>
                <c:pt idx="28">
                  <c:v>446144.93588360306</c:v>
                </c:pt>
                <c:pt idx="29">
                  <c:v>449634.36302810715</c:v>
                </c:pt>
                <c:pt idx="30">
                  <c:v>450793.83653528395</c:v>
                </c:pt>
              </c:numCache>
            </c:numRef>
          </c:val>
          <c:smooth val="0"/>
          <c:extLst>
            <c:ext xmlns:c16="http://schemas.microsoft.com/office/drawing/2014/chart" uri="{C3380CC4-5D6E-409C-BE32-E72D297353CC}">
              <c16:uniqueId val="{00000006-0957-4409-94D9-3C2D7549F5E5}"/>
            </c:ext>
          </c:extLst>
        </c:ser>
        <c:ser>
          <c:idx val="4"/>
          <c:order val="4"/>
          <c:tx>
            <c:strRef>
              <c:f>Taul1!$A$76</c:f>
              <c:strCache>
                <c:ptCount val="1"/>
                <c:pt idx="0">
                  <c:v>Hyvin vähäinen maahanmuutto</c:v>
                </c:pt>
              </c:strCache>
            </c:strRef>
          </c:tx>
          <c:spPr>
            <a:ln w="28575" cap="rnd">
              <a:solidFill>
                <a:srgbClr val="7030A0"/>
              </a:solidFill>
              <a:round/>
            </a:ln>
            <a:effectLst/>
          </c:spPr>
          <c:marker>
            <c:symbol val="none"/>
          </c:marker>
          <c:dLbls>
            <c:dLbl>
              <c:idx val="13"/>
              <c:layout>
                <c:manualLayout>
                  <c:x val="-0.22885651249949746"/>
                  <c:y val="0.10777203831292698"/>
                </c:manualLayout>
              </c:layout>
              <c:tx>
                <c:rich>
                  <a:bodyPr/>
                  <a:lstStyle/>
                  <a:p>
                    <a:r>
                      <a:rPr lang="en-US" dirty="0"/>
                      <a:t>2023:</a:t>
                    </a:r>
                  </a:p>
                  <a:p>
                    <a:r>
                      <a:rPr lang="en-US" dirty="0"/>
                      <a:t>556</a:t>
                    </a:r>
                    <a:r>
                      <a:rPr lang="en-US" baseline="0" dirty="0"/>
                      <a:t> 000 </a:t>
                    </a:r>
                  </a:p>
                  <a:p>
                    <a:r>
                      <a:rPr lang="en-US" baseline="0" dirty="0" err="1"/>
                      <a:t>peruskouluikäistä</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25774533457983601"/>
                      <c:h val="0.10727462890532885"/>
                    </c:manualLayout>
                  </c15:layout>
                  <c15:showDataLabelsRange val="0"/>
                </c:ext>
                <c:ext xmlns:c16="http://schemas.microsoft.com/office/drawing/2014/chart" uri="{C3380CC4-5D6E-409C-BE32-E72D297353CC}">
                  <c16:uniqueId val="{00000007-0957-4409-94D9-3C2D7549F5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Taul1!$B$71:$AF$71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Taul1!$B$76:$AF$76</c:f>
              <c:numCache>
                <c:formatCode>General</c:formatCode>
                <c:ptCount val="31"/>
                <c:pt idx="13">
                  <c:v>557246</c:v>
                </c:pt>
                <c:pt idx="14">
                  <c:v>548295.70499857899</c:v>
                </c:pt>
                <c:pt idx="15">
                  <c:v>535374.81747077033</c:v>
                </c:pt>
                <c:pt idx="16">
                  <c:v>519761.12290400174</c:v>
                </c:pt>
                <c:pt idx="17">
                  <c:v>505946.68910263485</c:v>
                </c:pt>
                <c:pt idx="18">
                  <c:v>495350.90418444568</c:v>
                </c:pt>
                <c:pt idx="19">
                  <c:v>481298.09393902443</c:v>
                </c:pt>
                <c:pt idx="20">
                  <c:v>466295.65199869149</c:v>
                </c:pt>
                <c:pt idx="21">
                  <c:v>455795.35219974688</c:v>
                </c:pt>
                <c:pt idx="22">
                  <c:v>447650.73266492831</c:v>
                </c:pt>
                <c:pt idx="23">
                  <c:v>442439.59011145204</c:v>
                </c:pt>
                <c:pt idx="24">
                  <c:v>440344.38901423238</c:v>
                </c:pt>
                <c:pt idx="25">
                  <c:v>440492.00930624985</c:v>
                </c:pt>
                <c:pt idx="26">
                  <c:v>439870.54468129179</c:v>
                </c:pt>
                <c:pt idx="27">
                  <c:v>436245.44281319785</c:v>
                </c:pt>
                <c:pt idx="28">
                  <c:v>437306.00416944193</c:v>
                </c:pt>
                <c:pt idx="29">
                  <c:v>440022.2471677232</c:v>
                </c:pt>
                <c:pt idx="30">
                  <c:v>440398.31987879938</c:v>
                </c:pt>
              </c:numCache>
            </c:numRef>
          </c:val>
          <c:smooth val="0"/>
          <c:extLst>
            <c:ext xmlns:c16="http://schemas.microsoft.com/office/drawing/2014/chart" uri="{C3380CC4-5D6E-409C-BE32-E72D297353CC}">
              <c16:uniqueId val="{00000009-0957-4409-94D9-3C2D7549F5E5}"/>
            </c:ext>
          </c:extLst>
        </c:ser>
        <c:dLbls>
          <c:showLegendKey val="0"/>
          <c:showVal val="0"/>
          <c:showCatName val="0"/>
          <c:showSerName val="0"/>
          <c:showPercent val="0"/>
          <c:showBubbleSize val="0"/>
        </c:dLbls>
        <c:smooth val="0"/>
        <c:axId val="27090112"/>
        <c:axId val="355631648"/>
      </c:lineChart>
      <c:catAx>
        <c:axId val="270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355631648"/>
        <c:crosses val="autoZero"/>
        <c:auto val="1"/>
        <c:lblAlgn val="ctr"/>
        <c:lblOffset val="100"/>
        <c:noMultiLvlLbl val="0"/>
      </c:catAx>
      <c:valAx>
        <c:axId val="35563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27090112"/>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7-15-vuotiaiden kehitys 2023—2030</a:t>
            </a:r>
          </a:p>
        </c:rich>
      </c:tx>
      <c:overlay val="0"/>
      <c:spPr>
        <a:noFill/>
        <a:ln>
          <a:noFill/>
        </a:ln>
        <a:effectLst/>
      </c:spPr>
    </c:title>
    <c:autoTitleDeleted val="0"/>
    <c:plotArea>
      <c:layout/>
      <c:barChart>
        <c:barDir val="col"/>
        <c:grouping val="clustered"/>
        <c:varyColors val="0"/>
        <c:ser>
          <c:idx val="0"/>
          <c:order val="0"/>
          <c:tx>
            <c:strRef>
              <c:f>Taul1!$N$127</c:f>
              <c:strCache>
                <c:ptCount val="1"/>
                <c:pt idx="0">
                  <c:v>Perusura</c:v>
                </c:pt>
              </c:strCache>
            </c:strRef>
          </c:tx>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1-744A-4E9C-BD22-07CCBDCAB2BB}"/>
              </c:ext>
            </c:extLst>
          </c:dPt>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Taul1!$N$128:$N$133</c:f>
              <c:numCache>
                <c:formatCode>0.0\ %</c:formatCode>
                <c:ptCount val="6"/>
                <c:pt idx="0">
                  <c:v>-3.3498297525537631E-2</c:v>
                </c:pt>
                <c:pt idx="1">
                  <c:v>-0.11121096225321178</c:v>
                </c:pt>
                <c:pt idx="2">
                  <c:v>-0.16838798184656104</c:v>
                </c:pt>
                <c:pt idx="3">
                  <c:v>-0.16088876292411763</c:v>
                </c:pt>
                <c:pt idx="4">
                  <c:v>-0.25038492683038133</c:v>
                </c:pt>
                <c:pt idx="5">
                  <c:v>-0.24016868410678466</c:v>
                </c:pt>
              </c:numCache>
            </c:numRef>
          </c:val>
          <c:extLst>
            <c:ext xmlns:c16="http://schemas.microsoft.com/office/drawing/2014/chart" uri="{C3380CC4-5D6E-409C-BE32-E72D297353CC}">
              <c16:uniqueId val="{00000002-744A-4E9C-BD22-07CCBDCAB2BB}"/>
            </c:ext>
          </c:extLst>
        </c:ser>
        <c:ser>
          <c:idx val="1"/>
          <c:order val="1"/>
          <c:tx>
            <c:strRef>
              <c:f>Taul1!$O$127</c:f>
              <c:strCache>
                <c:ptCount val="1"/>
                <c:pt idx="0">
                  <c:v>Korkea maahanmuutto</c:v>
                </c:pt>
              </c:strCache>
            </c:strRef>
          </c:tx>
          <c:spPr>
            <a:solidFill>
              <a:srgbClr val="C00000"/>
            </a:solidFill>
            <a:ln>
              <a:noFill/>
            </a:ln>
            <a:effectLst/>
          </c:spPr>
          <c:invertIfNegative val="0"/>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Taul1!$O$128:$O$133</c:f>
              <c:numCache>
                <c:formatCode>0.0\ %</c:formatCode>
                <c:ptCount val="6"/>
                <c:pt idx="0">
                  <c:v>-1.4426566447516821E-2</c:v>
                </c:pt>
                <c:pt idx="1">
                  <c:v>-0.10060674002887456</c:v>
                </c:pt>
                <c:pt idx="2">
                  <c:v>-0.1588085828106941</c:v>
                </c:pt>
                <c:pt idx="3">
                  <c:v>-0.15611488550658525</c:v>
                </c:pt>
                <c:pt idx="4">
                  <c:v>-0.24245094806097486</c:v>
                </c:pt>
                <c:pt idx="5">
                  <c:v>-0.23491174320281127</c:v>
                </c:pt>
              </c:numCache>
            </c:numRef>
          </c:val>
          <c:extLst>
            <c:ext xmlns:c16="http://schemas.microsoft.com/office/drawing/2014/chart" uri="{C3380CC4-5D6E-409C-BE32-E72D297353CC}">
              <c16:uniqueId val="{00000003-744A-4E9C-BD22-07CCBDCAB2BB}"/>
            </c:ext>
          </c:extLst>
        </c:ser>
        <c:ser>
          <c:idx val="2"/>
          <c:order val="2"/>
          <c:tx>
            <c:strRef>
              <c:f>Taul1!$P$127</c:f>
              <c:strCache>
                <c:ptCount val="1"/>
                <c:pt idx="0">
                  <c:v>Vähäinen maahanmuutto</c:v>
                </c:pt>
              </c:strCache>
            </c:strRef>
          </c:tx>
          <c:spPr>
            <a:solidFill>
              <a:schemeClr val="accent4"/>
            </a:solidFill>
            <a:ln>
              <a:noFill/>
            </a:ln>
            <a:effectLst/>
          </c:spPr>
          <c:invertIfNegative val="0"/>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Taul1!$P$128:$P$133</c:f>
              <c:numCache>
                <c:formatCode>0.0\ %</c:formatCode>
                <c:ptCount val="6"/>
                <c:pt idx="0">
                  <c:v>-5.0186215768277975E-2</c:v>
                </c:pt>
                <c:pt idx="1">
                  <c:v>-0.12048953242207017</c:v>
                </c:pt>
                <c:pt idx="2">
                  <c:v>-0.17676984998051584</c:v>
                </c:pt>
                <c:pt idx="3">
                  <c:v>-0.16506596657114639</c:v>
                </c:pt>
                <c:pt idx="4">
                  <c:v>-0.25732708719411151</c:v>
                </c:pt>
                <c:pt idx="5">
                  <c:v>-0.24476825676019118</c:v>
                </c:pt>
              </c:numCache>
            </c:numRef>
          </c:val>
          <c:extLst>
            <c:ext xmlns:c16="http://schemas.microsoft.com/office/drawing/2014/chart" uri="{C3380CC4-5D6E-409C-BE32-E72D297353CC}">
              <c16:uniqueId val="{00000004-744A-4E9C-BD22-07CCBDCAB2BB}"/>
            </c:ext>
          </c:extLst>
        </c:ser>
        <c:ser>
          <c:idx val="3"/>
          <c:order val="3"/>
          <c:tx>
            <c:strRef>
              <c:f>Taul1!$Q$127</c:f>
              <c:strCache>
                <c:ptCount val="1"/>
                <c:pt idx="0">
                  <c:v>Hyvin vähäinen maahanmuutto</c:v>
                </c:pt>
              </c:strCache>
            </c:strRef>
          </c:tx>
          <c:spPr>
            <a:solidFill>
              <a:srgbClr val="7030A0"/>
            </a:solidFill>
            <a:ln>
              <a:noFill/>
            </a:ln>
            <a:effectLst/>
          </c:spPr>
          <c:invertIfNegative val="0"/>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Taul1!$Q$128:$Q$133</c:f>
              <c:numCache>
                <c:formatCode>0.0\ %</c:formatCode>
                <c:ptCount val="6"/>
                <c:pt idx="0">
                  <c:v>-6.2106229509097839E-2</c:v>
                </c:pt>
                <c:pt idx="1">
                  <c:v>-0.12711697467954772</c:v>
                </c:pt>
                <c:pt idx="2">
                  <c:v>-0.1827567960430104</c:v>
                </c:pt>
                <c:pt idx="3">
                  <c:v>-0.16804971636407354</c:v>
                </c:pt>
                <c:pt idx="4">
                  <c:v>-0.26228570921624328</c:v>
                </c:pt>
                <c:pt idx="5">
                  <c:v>-0.24805319142701152</c:v>
                </c:pt>
              </c:numCache>
            </c:numRef>
          </c:val>
          <c:extLst>
            <c:ext xmlns:c16="http://schemas.microsoft.com/office/drawing/2014/chart" uri="{C3380CC4-5D6E-409C-BE32-E72D297353CC}">
              <c16:uniqueId val="{00000005-744A-4E9C-BD22-07CCBDCAB2BB}"/>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7-15-vuotiaiden</a:t>
            </a:r>
            <a:r>
              <a:rPr lang="fi-FI" baseline="0" dirty="0"/>
              <a:t> kehitys 2030—2040</a:t>
            </a:r>
            <a:endParaRPr lang="fi-FI" dirty="0"/>
          </a:p>
        </c:rich>
      </c:tx>
      <c:overlay val="0"/>
      <c:spPr>
        <a:noFill/>
        <a:ln>
          <a:noFill/>
        </a:ln>
        <a:effectLst/>
      </c:spPr>
    </c:title>
    <c:autoTitleDeleted val="0"/>
    <c:plotArea>
      <c:layout/>
      <c:barChart>
        <c:barDir val="col"/>
        <c:grouping val="clustered"/>
        <c:varyColors val="0"/>
        <c:ser>
          <c:idx val="0"/>
          <c:order val="0"/>
          <c:tx>
            <c:strRef>
              <c:f>Taul1!$R$127</c:f>
              <c:strCache>
                <c:ptCount val="1"/>
                <c:pt idx="0">
                  <c:v>Perusura</c:v>
                </c:pt>
              </c:strCache>
            </c:strRef>
          </c:tx>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1-EAC3-4005-B332-1EFA5D048D2E}"/>
              </c:ext>
            </c:extLst>
          </c:dPt>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Taul1!$R$128:$R$133</c:f>
              <c:numCache>
                <c:formatCode>0.0\ %</c:formatCode>
                <c:ptCount val="6"/>
                <c:pt idx="0">
                  <c:v>9.2891745781021995E-2</c:v>
                </c:pt>
                <c:pt idx="1">
                  <c:v>2.9231292891514025E-2</c:v>
                </c:pt>
                <c:pt idx="2">
                  <c:v>-7.9088893446031303E-2</c:v>
                </c:pt>
                <c:pt idx="3">
                  <c:v>-2.6039039709129224E-2</c:v>
                </c:pt>
                <c:pt idx="4">
                  <c:v>-0.13338428261415788</c:v>
                </c:pt>
                <c:pt idx="5">
                  <c:v>-0.13875318476910842</c:v>
                </c:pt>
              </c:numCache>
            </c:numRef>
          </c:val>
          <c:extLst>
            <c:ext xmlns:c16="http://schemas.microsoft.com/office/drawing/2014/chart" uri="{C3380CC4-5D6E-409C-BE32-E72D297353CC}">
              <c16:uniqueId val="{00000002-EAC3-4005-B332-1EFA5D048D2E}"/>
            </c:ext>
          </c:extLst>
        </c:ser>
        <c:ser>
          <c:idx val="1"/>
          <c:order val="1"/>
          <c:tx>
            <c:strRef>
              <c:f>Taul1!$S$127</c:f>
              <c:strCache>
                <c:ptCount val="1"/>
                <c:pt idx="0">
                  <c:v>Korkea maahanmuutto</c:v>
                </c:pt>
              </c:strCache>
            </c:strRef>
          </c:tx>
          <c:spPr>
            <a:solidFill>
              <a:srgbClr val="C00000"/>
            </a:solidFill>
            <a:ln>
              <a:noFill/>
            </a:ln>
            <a:effectLst/>
          </c:spPr>
          <c:invertIfNegative val="0"/>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Taul1!$S$128:$S$133</c:f>
              <c:numCache>
                <c:formatCode>0.0\ %</c:formatCode>
                <c:ptCount val="6"/>
                <c:pt idx="0">
                  <c:v>0.13445359783953445</c:v>
                </c:pt>
                <c:pt idx="1">
                  <c:v>5.291096913747427E-2</c:v>
                </c:pt>
                <c:pt idx="2">
                  <c:v>-6.1793317549250271E-2</c:v>
                </c:pt>
                <c:pt idx="3">
                  <c:v>-1.2285484347573903E-2</c:v>
                </c:pt>
                <c:pt idx="4">
                  <c:v>-0.11771671053274405</c:v>
                </c:pt>
                <c:pt idx="5">
                  <c:v>-0.12802658680873827</c:v>
                </c:pt>
              </c:numCache>
            </c:numRef>
          </c:val>
          <c:extLst>
            <c:ext xmlns:c16="http://schemas.microsoft.com/office/drawing/2014/chart" uri="{C3380CC4-5D6E-409C-BE32-E72D297353CC}">
              <c16:uniqueId val="{00000003-EAC3-4005-B332-1EFA5D048D2E}"/>
            </c:ext>
          </c:extLst>
        </c:ser>
        <c:ser>
          <c:idx val="2"/>
          <c:order val="2"/>
          <c:tx>
            <c:strRef>
              <c:f>Taul1!$T$127</c:f>
              <c:strCache>
                <c:ptCount val="1"/>
                <c:pt idx="0">
                  <c:v>Vähäinen maahanmuutto</c:v>
                </c:pt>
              </c:strCache>
            </c:strRef>
          </c:tx>
          <c:spPr>
            <a:solidFill>
              <a:schemeClr val="accent4"/>
            </a:solidFill>
            <a:ln>
              <a:noFill/>
            </a:ln>
            <a:effectLst/>
          </c:spPr>
          <c:invertIfNegative val="0"/>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Taul1!$T$128:$T$133</c:f>
              <c:numCache>
                <c:formatCode>0.0\ %</c:formatCode>
                <c:ptCount val="6"/>
                <c:pt idx="0">
                  <c:v>5.5155737650594068E-2</c:v>
                </c:pt>
                <c:pt idx="1">
                  <c:v>8.0434617856057992E-3</c:v>
                </c:pt>
                <c:pt idx="2">
                  <c:v>-9.4552558839050102E-2</c:v>
                </c:pt>
                <c:pt idx="3">
                  <c:v>-3.8202518067390806E-2</c:v>
                </c:pt>
                <c:pt idx="4">
                  <c:v>-0.14736786772929664</c:v>
                </c:pt>
                <c:pt idx="5">
                  <c:v>-0.14826126950041116</c:v>
                </c:pt>
              </c:numCache>
            </c:numRef>
          </c:val>
          <c:extLst>
            <c:ext xmlns:c16="http://schemas.microsoft.com/office/drawing/2014/chart" uri="{C3380CC4-5D6E-409C-BE32-E72D297353CC}">
              <c16:uniqueId val="{00000004-EAC3-4005-B332-1EFA5D048D2E}"/>
            </c:ext>
          </c:extLst>
        </c:ser>
        <c:ser>
          <c:idx val="3"/>
          <c:order val="3"/>
          <c:tx>
            <c:strRef>
              <c:f>Taul1!$U$127</c:f>
              <c:strCache>
                <c:ptCount val="1"/>
                <c:pt idx="0">
                  <c:v>Hyvin vähäinen maahanmuutto</c:v>
                </c:pt>
              </c:strCache>
            </c:strRef>
          </c:tx>
          <c:spPr>
            <a:solidFill>
              <a:srgbClr val="7030A0"/>
            </a:solidFill>
            <a:ln>
              <a:noFill/>
            </a:ln>
            <a:effectLst/>
          </c:spPr>
          <c:invertIfNegative val="0"/>
          <c:cat>
            <c:strRef>
              <c:f>Taul1!$A$128:$A$133</c:f>
              <c:strCache>
                <c:ptCount val="6"/>
                <c:pt idx="0">
                  <c:v>Pääkaupunkiseutu</c:v>
                </c:pt>
                <c:pt idx="1">
                  <c:v>Suuri kaupunki</c:v>
                </c:pt>
                <c:pt idx="2">
                  <c:v>Keskuskaupunki</c:v>
                </c:pt>
                <c:pt idx="3">
                  <c:v>Kehyskunta</c:v>
                </c:pt>
                <c:pt idx="4">
                  <c:v>Seutukaupunki</c:v>
                </c:pt>
                <c:pt idx="5">
                  <c:v>Maaseutu</c:v>
                </c:pt>
              </c:strCache>
            </c:strRef>
          </c:cat>
          <c:val>
            <c:numRef>
              <c:f>Taul1!$U$128:$U$133</c:f>
              <c:numCache>
                <c:formatCode>0.0\ %</c:formatCode>
                <c:ptCount val="6"/>
                <c:pt idx="0">
                  <c:v>2.7379059609520095E-2</c:v>
                </c:pt>
                <c:pt idx="1">
                  <c:v>-7.3662871933323406E-3</c:v>
                </c:pt>
                <c:pt idx="2">
                  <c:v>-0.10579214670400029</c:v>
                </c:pt>
                <c:pt idx="3">
                  <c:v>-4.6965593932318278E-2</c:v>
                </c:pt>
                <c:pt idx="4">
                  <c:v>-0.15751717904549273</c:v>
                </c:pt>
                <c:pt idx="5">
                  <c:v>-0.15512406741072726</c:v>
                </c:pt>
              </c:numCache>
            </c:numRef>
          </c:val>
          <c:extLst>
            <c:ext xmlns:c16="http://schemas.microsoft.com/office/drawing/2014/chart" uri="{C3380CC4-5D6E-409C-BE32-E72D297353CC}">
              <c16:uniqueId val="{00000005-EAC3-4005-B332-1EFA5D048D2E}"/>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75-84-vuotiaiden</a:t>
            </a:r>
            <a:r>
              <a:rPr lang="fi-FI" baseline="0" dirty="0"/>
              <a:t> kehitys 2010—2040</a:t>
            </a:r>
            <a:endParaRPr lang="fi-FI" dirty="0"/>
          </a:p>
        </c:rich>
      </c:tx>
      <c:overlay val="0"/>
      <c:spPr>
        <a:noFill/>
        <a:ln>
          <a:noFill/>
        </a:ln>
        <a:effectLst/>
      </c:spPr>
    </c:title>
    <c:autoTitleDeleted val="0"/>
    <c:plotArea>
      <c:layout/>
      <c:lineChart>
        <c:grouping val="standard"/>
        <c:varyColors val="0"/>
        <c:ser>
          <c:idx val="0"/>
          <c:order val="0"/>
          <c:tx>
            <c:strRef>
              <c:f>Taul1!$A$88</c:f>
              <c:strCache>
                <c:ptCount val="1"/>
                <c:pt idx="0">
                  <c:v>Toteuma</c:v>
                </c:pt>
              </c:strCache>
            </c:strRef>
          </c:tx>
          <c:spPr>
            <a:ln w="28575" cap="rnd">
              <a:solidFill>
                <a:srgbClr val="002060"/>
              </a:solidFill>
              <a:round/>
            </a:ln>
            <a:effectLst/>
          </c:spPr>
          <c:marker>
            <c:symbol val="none"/>
          </c:marker>
          <c:cat>
            <c:numRef>
              <c:f>Taul1!$B$87:$AF$87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Taul1!$B$88:$AF$88</c:f>
              <c:numCache>
                <c:formatCode>General</c:formatCode>
                <c:ptCount val="31"/>
                <c:pt idx="0">
                  <c:v>321389</c:v>
                </c:pt>
                <c:pt idx="1">
                  <c:v>324630</c:v>
                </c:pt>
                <c:pt idx="2">
                  <c:v>329282</c:v>
                </c:pt>
                <c:pt idx="3">
                  <c:v>335321</c:v>
                </c:pt>
                <c:pt idx="4">
                  <c:v>341861</c:v>
                </c:pt>
                <c:pt idx="5">
                  <c:v>341429</c:v>
                </c:pt>
                <c:pt idx="6">
                  <c:v>356964</c:v>
                </c:pt>
                <c:pt idx="7">
                  <c:v>355635</c:v>
                </c:pt>
                <c:pt idx="8">
                  <c:v>364348</c:v>
                </c:pt>
                <c:pt idx="9">
                  <c:v>373573</c:v>
                </c:pt>
                <c:pt idx="10">
                  <c:v>392885</c:v>
                </c:pt>
                <c:pt idx="11">
                  <c:v>418422</c:v>
                </c:pt>
                <c:pt idx="12">
                  <c:v>441736</c:v>
                </c:pt>
                <c:pt idx="13">
                  <c:v>463667</c:v>
                </c:pt>
              </c:numCache>
            </c:numRef>
          </c:val>
          <c:smooth val="0"/>
          <c:extLst>
            <c:ext xmlns:c16="http://schemas.microsoft.com/office/drawing/2014/chart" uri="{C3380CC4-5D6E-409C-BE32-E72D297353CC}">
              <c16:uniqueId val="{00000000-A8ED-4C26-BAC1-308B8E849DE9}"/>
            </c:ext>
          </c:extLst>
        </c:ser>
        <c:ser>
          <c:idx val="1"/>
          <c:order val="1"/>
          <c:tx>
            <c:strRef>
              <c:f>Taul1!$A$89</c:f>
              <c:strCache>
                <c:ptCount val="1"/>
                <c:pt idx="0">
                  <c:v>Perusura</c:v>
                </c:pt>
              </c:strCache>
            </c:strRef>
          </c:tx>
          <c:spPr>
            <a:ln w="28575" cap="rnd">
              <a:solidFill>
                <a:srgbClr val="0070C0"/>
              </a:solidFill>
              <a:round/>
            </a:ln>
            <a:effectLst/>
          </c:spPr>
          <c:marker>
            <c:symbol val="none"/>
          </c:marker>
          <c:cat>
            <c:numRef>
              <c:f>Taul1!$B$87:$AF$87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Taul1!$B$89:$AF$89</c:f>
              <c:numCache>
                <c:formatCode>General</c:formatCode>
                <c:ptCount val="31"/>
                <c:pt idx="13">
                  <c:v>463667</c:v>
                </c:pt>
                <c:pt idx="14">
                  <c:v>483270.86461203935</c:v>
                </c:pt>
                <c:pt idx="15">
                  <c:v>504140.47901244106</c:v>
                </c:pt>
                <c:pt idx="16">
                  <c:v>512502.00470564642</c:v>
                </c:pt>
                <c:pt idx="17">
                  <c:v>533709.4707371284</c:v>
                </c:pt>
                <c:pt idx="18">
                  <c:v>546281.37210200634</c:v>
                </c:pt>
                <c:pt idx="19">
                  <c:v>557745.79320639174</c:v>
                </c:pt>
                <c:pt idx="20">
                  <c:v>560859.45928713551</c:v>
                </c:pt>
                <c:pt idx="21">
                  <c:v>560097.07119735226</c:v>
                </c:pt>
                <c:pt idx="22">
                  <c:v>556641.8230736613</c:v>
                </c:pt>
                <c:pt idx="23">
                  <c:v>551084.43458783755</c:v>
                </c:pt>
                <c:pt idx="24">
                  <c:v>548569.19672825304</c:v>
                </c:pt>
                <c:pt idx="25">
                  <c:v>548325.21513596911</c:v>
                </c:pt>
                <c:pt idx="26">
                  <c:v>549860.70271377359</c:v>
                </c:pt>
                <c:pt idx="27">
                  <c:v>550338.11533689953</c:v>
                </c:pt>
                <c:pt idx="28">
                  <c:v>552979.42086314096</c:v>
                </c:pt>
                <c:pt idx="29">
                  <c:v>554196.45685157704</c:v>
                </c:pt>
                <c:pt idx="30">
                  <c:v>554373.00042035081</c:v>
                </c:pt>
              </c:numCache>
            </c:numRef>
          </c:val>
          <c:smooth val="0"/>
          <c:extLst>
            <c:ext xmlns:c16="http://schemas.microsoft.com/office/drawing/2014/chart" uri="{C3380CC4-5D6E-409C-BE32-E72D297353CC}">
              <c16:uniqueId val="{00000001-A8ED-4C26-BAC1-308B8E849DE9}"/>
            </c:ext>
          </c:extLst>
        </c:ser>
        <c:ser>
          <c:idx val="2"/>
          <c:order val="2"/>
          <c:tx>
            <c:strRef>
              <c:f>Taul1!$A$90</c:f>
              <c:strCache>
                <c:ptCount val="1"/>
                <c:pt idx="0">
                  <c:v>Korkea maahanmuutto</c:v>
                </c:pt>
              </c:strCache>
            </c:strRef>
          </c:tx>
          <c:spPr>
            <a:ln w="28575" cap="rnd">
              <a:solidFill>
                <a:srgbClr val="C00000"/>
              </a:solidFill>
              <a:round/>
            </a:ln>
            <a:effectLst/>
          </c:spPr>
          <c:marker>
            <c:symbol val="none"/>
          </c:marker>
          <c:cat>
            <c:numRef>
              <c:f>Taul1!$B$87:$AF$87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Taul1!$B$90:$AF$90</c:f>
              <c:numCache>
                <c:formatCode>General</c:formatCode>
                <c:ptCount val="31"/>
                <c:pt idx="13">
                  <c:v>463667</c:v>
                </c:pt>
                <c:pt idx="14">
                  <c:v>483290.26404169347</c:v>
                </c:pt>
                <c:pt idx="15">
                  <c:v>504180.88189144334</c:v>
                </c:pt>
                <c:pt idx="16">
                  <c:v>512565.45868956513</c:v>
                </c:pt>
                <c:pt idx="17">
                  <c:v>533798.6492578045</c:v>
                </c:pt>
                <c:pt idx="18">
                  <c:v>546398.77796569641</c:v>
                </c:pt>
                <c:pt idx="19">
                  <c:v>557894.20371609973</c:v>
                </c:pt>
                <c:pt idx="20">
                  <c:v>561042.98960375704</c:v>
                </c:pt>
                <c:pt idx="21">
                  <c:v>560319.82211259811</c:v>
                </c:pt>
                <c:pt idx="22">
                  <c:v>556908.0135434285</c:v>
                </c:pt>
                <c:pt idx="23">
                  <c:v>551398.90205082367</c:v>
                </c:pt>
                <c:pt idx="24">
                  <c:v>548936.86215640872</c:v>
                </c:pt>
                <c:pt idx="25">
                  <c:v>548753.66283890279</c:v>
                </c:pt>
                <c:pt idx="26">
                  <c:v>550357.58938164357</c:v>
                </c:pt>
                <c:pt idx="27">
                  <c:v>550910.96634442033</c:v>
                </c:pt>
                <c:pt idx="28">
                  <c:v>553636.01205760823</c:v>
                </c:pt>
                <c:pt idx="29">
                  <c:v>554943.81541852339</c:v>
                </c:pt>
                <c:pt idx="30">
                  <c:v>555221.5345569062</c:v>
                </c:pt>
              </c:numCache>
            </c:numRef>
          </c:val>
          <c:smooth val="0"/>
          <c:extLst>
            <c:ext xmlns:c16="http://schemas.microsoft.com/office/drawing/2014/chart" uri="{C3380CC4-5D6E-409C-BE32-E72D297353CC}">
              <c16:uniqueId val="{00000002-A8ED-4C26-BAC1-308B8E849DE9}"/>
            </c:ext>
          </c:extLst>
        </c:ser>
        <c:ser>
          <c:idx val="3"/>
          <c:order val="3"/>
          <c:tx>
            <c:strRef>
              <c:f>Taul1!$A$91</c:f>
              <c:strCache>
                <c:ptCount val="1"/>
                <c:pt idx="0">
                  <c:v>Vähäinen maahanmuutto</c:v>
                </c:pt>
              </c:strCache>
            </c:strRef>
          </c:tx>
          <c:spPr>
            <a:ln w="28575" cap="rnd">
              <a:solidFill>
                <a:schemeClr val="accent4"/>
              </a:solidFill>
              <a:round/>
            </a:ln>
            <a:effectLst/>
          </c:spPr>
          <c:marker>
            <c:symbol val="none"/>
          </c:marker>
          <c:cat>
            <c:numRef>
              <c:f>Taul1!$B$87:$AF$87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Taul1!$B$91:$AF$91</c:f>
              <c:numCache>
                <c:formatCode>General</c:formatCode>
                <c:ptCount val="31"/>
                <c:pt idx="13">
                  <c:v>463667</c:v>
                </c:pt>
                <c:pt idx="14">
                  <c:v>483253.90134429216</c:v>
                </c:pt>
                <c:pt idx="15">
                  <c:v>504105.15144686325</c:v>
                </c:pt>
                <c:pt idx="16">
                  <c:v>512446.51794849761</c:v>
                </c:pt>
                <c:pt idx="17">
                  <c:v>533631.48391715495</c:v>
                </c:pt>
                <c:pt idx="18">
                  <c:v>546178.71788172342</c:v>
                </c:pt>
                <c:pt idx="19">
                  <c:v>557616.01885476243</c:v>
                </c:pt>
                <c:pt idx="20">
                  <c:v>560698.95370843192</c:v>
                </c:pt>
                <c:pt idx="21">
                  <c:v>559902.2647318606</c:v>
                </c:pt>
                <c:pt idx="22">
                  <c:v>556409.01973453804</c:v>
                </c:pt>
                <c:pt idx="23">
                  <c:v>550809.41672598198</c:v>
                </c:pt>
                <c:pt idx="24">
                  <c:v>548247.64597134816</c:v>
                </c:pt>
                <c:pt idx="25">
                  <c:v>547950.50228948228</c:v>
                </c:pt>
                <c:pt idx="26">
                  <c:v>549426.11272044829</c:v>
                </c:pt>
                <c:pt idx="27">
                  <c:v>549837.08848545328</c:v>
                </c:pt>
                <c:pt idx="28">
                  <c:v>552405.14194598992</c:v>
                </c:pt>
                <c:pt idx="29">
                  <c:v>553542.80020705762</c:v>
                </c:pt>
                <c:pt idx="30">
                  <c:v>553630.8621673733</c:v>
                </c:pt>
              </c:numCache>
            </c:numRef>
          </c:val>
          <c:smooth val="0"/>
          <c:extLst>
            <c:ext xmlns:c16="http://schemas.microsoft.com/office/drawing/2014/chart" uri="{C3380CC4-5D6E-409C-BE32-E72D297353CC}">
              <c16:uniqueId val="{00000003-A8ED-4C26-BAC1-308B8E849DE9}"/>
            </c:ext>
          </c:extLst>
        </c:ser>
        <c:ser>
          <c:idx val="4"/>
          <c:order val="4"/>
          <c:tx>
            <c:strRef>
              <c:f>Taul1!$A$92</c:f>
              <c:strCache>
                <c:ptCount val="1"/>
                <c:pt idx="0">
                  <c:v>Hyvin vähäinen maahanmuutto</c:v>
                </c:pt>
              </c:strCache>
            </c:strRef>
          </c:tx>
          <c:spPr>
            <a:ln w="28575" cap="rnd">
              <a:solidFill>
                <a:srgbClr val="7030A0"/>
              </a:solidFill>
              <a:round/>
            </a:ln>
            <a:effectLst/>
          </c:spPr>
          <c:marker>
            <c:symbol val="none"/>
          </c:marker>
          <c:cat>
            <c:numRef>
              <c:f>Taul1!$B$87:$AF$87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Taul1!$B$92:$AF$92</c:f>
              <c:numCache>
                <c:formatCode>General</c:formatCode>
                <c:ptCount val="31"/>
                <c:pt idx="13">
                  <c:v>463667</c:v>
                </c:pt>
                <c:pt idx="14">
                  <c:v>483241.80066865933</c:v>
                </c:pt>
                <c:pt idx="15">
                  <c:v>504079.944072004</c:v>
                </c:pt>
                <c:pt idx="16">
                  <c:v>512406.92444709787</c:v>
                </c:pt>
                <c:pt idx="17">
                  <c:v>533575.82365775481</c:v>
                </c:pt>
                <c:pt idx="18">
                  <c:v>546105.43983513641</c:v>
                </c:pt>
                <c:pt idx="19">
                  <c:v>557523.37078679481</c:v>
                </c:pt>
                <c:pt idx="20">
                  <c:v>560584.36381446605</c:v>
                </c:pt>
                <c:pt idx="21">
                  <c:v>559763.17592210579</c:v>
                </c:pt>
                <c:pt idx="22">
                  <c:v>556242.79776331747</c:v>
                </c:pt>
                <c:pt idx="23">
                  <c:v>550613.05313559039</c:v>
                </c:pt>
                <c:pt idx="24">
                  <c:v>548018.03827901743</c:v>
                </c:pt>
                <c:pt idx="25">
                  <c:v>547682.94610261056</c:v>
                </c:pt>
                <c:pt idx="26">
                  <c:v>549115.80022591574</c:v>
                </c:pt>
                <c:pt idx="27">
                  <c:v>549479.33636529441</c:v>
                </c:pt>
                <c:pt idx="28">
                  <c:v>551995.09211711737</c:v>
                </c:pt>
                <c:pt idx="29">
                  <c:v>553076.05206423637</c:v>
                </c:pt>
                <c:pt idx="30">
                  <c:v>553100.96811539948</c:v>
                </c:pt>
              </c:numCache>
            </c:numRef>
          </c:val>
          <c:smooth val="0"/>
          <c:extLst>
            <c:ext xmlns:c16="http://schemas.microsoft.com/office/drawing/2014/chart" uri="{C3380CC4-5D6E-409C-BE32-E72D297353CC}">
              <c16:uniqueId val="{00000004-A8ED-4C26-BAC1-308B8E849DE9}"/>
            </c:ext>
          </c:extLst>
        </c:ser>
        <c:dLbls>
          <c:showLegendKey val="0"/>
          <c:showVal val="0"/>
          <c:showCatName val="0"/>
          <c:showSerName val="0"/>
          <c:showPercent val="0"/>
          <c:showBubbleSize val="0"/>
        </c:dLbls>
        <c:smooth val="0"/>
        <c:axId val="27090112"/>
        <c:axId val="355631648"/>
      </c:lineChart>
      <c:catAx>
        <c:axId val="270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355631648"/>
        <c:crosses val="autoZero"/>
        <c:auto val="1"/>
        <c:lblAlgn val="ctr"/>
        <c:lblOffset val="100"/>
        <c:noMultiLvlLbl val="0"/>
      </c:catAx>
      <c:valAx>
        <c:axId val="35563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27090112"/>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Yli 84-vuotiaiden</a:t>
            </a:r>
            <a:r>
              <a:rPr lang="fi-FI" baseline="0" dirty="0"/>
              <a:t> kehitys 2010—2040</a:t>
            </a:r>
            <a:endParaRPr lang="fi-FI" dirty="0"/>
          </a:p>
        </c:rich>
      </c:tx>
      <c:overlay val="0"/>
      <c:spPr>
        <a:noFill/>
        <a:ln>
          <a:noFill/>
        </a:ln>
        <a:effectLst/>
      </c:spPr>
    </c:title>
    <c:autoTitleDeleted val="0"/>
    <c:plotArea>
      <c:layout/>
      <c:lineChart>
        <c:grouping val="standard"/>
        <c:varyColors val="0"/>
        <c:ser>
          <c:idx val="0"/>
          <c:order val="0"/>
          <c:tx>
            <c:strRef>
              <c:f>Taul1!$A$104</c:f>
              <c:strCache>
                <c:ptCount val="1"/>
                <c:pt idx="0">
                  <c:v>Toteuma</c:v>
                </c:pt>
              </c:strCache>
            </c:strRef>
          </c:tx>
          <c:spPr>
            <a:ln w="28575" cap="rnd">
              <a:solidFill>
                <a:srgbClr val="002060"/>
              </a:solidFill>
              <a:round/>
            </a:ln>
            <a:effectLst/>
          </c:spPr>
          <c:marker>
            <c:symbol val="none"/>
          </c:marker>
          <c:cat>
            <c:numRef>
              <c:f>Taul1!$B$103:$AF$103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Taul1!$B$104:$AF$104</c:f>
              <c:numCache>
                <c:formatCode>General</c:formatCode>
                <c:ptCount val="31"/>
                <c:pt idx="0">
                  <c:v>114160</c:v>
                </c:pt>
                <c:pt idx="1">
                  <c:v>119103</c:v>
                </c:pt>
                <c:pt idx="2">
                  <c:v>123584</c:v>
                </c:pt>
                <c:pt idx="3">
                  <c:v>129075</c:v>
                </c:pt>
                <c:pt idx="4">
                  <c:v>134040</c:v>
                </c:pt>
                <c:pt idx="5">
                  <c:v>139246</c:v>
                </c:pt>
                <c:pt idx="6">
                  <c:v>142877</c:v>
                </c:pt>
                <c:pt idx="7">
                  <c:v>146165</c:v>
                </c:pt>
                <c:pt idx="8">
                  <c:v>147621</c:v>
                </c:pt>
                <c:pt idx="9">
                  <c:v>151010</c:v>
                </c:pt>
                <c:pt idx="10">
                  <c:v>154950</c:v>
                </c:pt>
                <c:pt idx="11">
                  <c:v>157633</c:v>
                </c:pt>
                <c:pt idx="12">
                  <c:v>159114</c:v>
                </c:pt>
                <c:pt idx="13">
                  <c:v>162976</c:v>
                </c:pt>
              </c:numCache>
            </c:numRef>
          </c:val>
          <c:smooth val="0"/>
          <c:extLst>
            <c:ext xmlns:c16="http://schemas.microsoft.com/office/drawing/2014/chart" uri="{C3380CC4-5D6E-409C-BE32-E72D297353CC}">
              <c16:uniqueId val="{00000000-0903-43FB-BCFD-A4244922CCED}"/>
            </c:ext>
          </c:extLst>
        </c:ser>
        <c:ser>
          <c:idx val="1"/>
          <c:order val="1"/>
          <c:tx>
            <c:strRef>
              <c:f>Taul1!$A$105</c:f>
              <c:strCache>
                <c:ptCount val="1"/>
                <c:pt idx="0">
                  <c:v>Perusura</c:v>
                </c:pt>
              </c:strCache>
            </c:strRef>
          </c:tx>
          <c:spPr>
            <a:ln w="28575" cap="rnd">
              <a:solidFill>
                <a:srgbClr val="0070C0"/>
              </a:solidFill>
              <a:round/>
            </a:ln>
            <a:effectLst/>
          </c:spPr>
          <c:marker>
            <c:symbol val="none"/>
          </c:marker>
          <c:cat>
            <c:numRef>
              <c:f>Taul1!$B$103:$AF$103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Taul1!$B$105:$AF$105</c:f>
              <c:numCache>
                <c:formatCode>General</c:formatCode>
                <c:ptCount val="31"/>
                <c:pt idx="13">
                  <c:v>162976</c:v>
                </c:pt>
                <c:pt idx="14">
                  <c:v>169373.56889406318</c:v>
                </c:pt>
                <c:pt idx="15">
                  <c:v>170541.55865858594</c:v>
                </c:pt>
                <c:pt idx="16">
                  <c:v>181386.05764917686</c:v>
                </c:pt>
                <c:pt idx="17">
                  <c:v>180529.44869815293</c:v>
                </c:pt>
                <c:pt idx="18">
                  <c:v>185311.82504054502</c:v>
                </c:pt>
                <c:pt idx="19">
                  <c:v>191602.05508168205</c:v>
                </c:pt>
                <c:pt idx="20">
                  <c:v>204879.74999599197</c:v>
                </c:pt>
                <c:pt idx="21">
                  <c:v>221889.70585997091</c:v>
                </c:pt>
                <c:pt idx="22">
                  <c:v>238681.12151640787</c:v>
                </c:pt>
                <c:pt idx="23">
                  <c:v>254132.3195465091</c:v>
                </c:pt>
                <c:pt idx="24">
                  <c:v>267438.26375755604</c:v>
                </c:pt>
                <c:pt idx="25">
                  <c:v>277793.84509992559</c:v>
                </c:pt>
                <c:pt idx="26">
                  <c:v>286412.21878964244</c:v>
                </c:pt>
                <c:pt idx="27">
                  <c:v>295450.09847100679</c:v>
                </c:pt>
                <c:pt idx="28">
                  <c:v>302061.41781527433</c:v>
                </c:pt>
                <c:pt idx="29">
                  <c:v>308466.08312467788</c:v>
                </c:pt>
                <c:pt idx="30">
                  <c:v>313854.5369359469</c:v>
                </c:pt>
              </c:numCache>
            </c:numRef>
          </c:val>
          <c:smooth val="0"/>
          <c:extLst>
            <c:ext xmlns:c16="http://schemas.microsoft.com/office/drawing/2014/chart" uri="{C3380CC4-5D6E-409C-BE32-E72D297353CC}">
              <c16:uniqueId val="{00000001-0903-43FB-BCFD-A4244922CCED}"/>
            </c:ext>
          </c:extLst>
        </c:ser>
        <c:ser>
          <c:idx val="2"/>
          <c:order val="2"/>
          <c:tx>
            <c:strRef>
              <c:f>Taul1!$A$106</c:f>
              <c:strCache>
                <c:ptCount val="1"/>
                <c:pt idx="0">
                  <c:v>Korkea maahanmuutto</c:v>
                </c:pt>
              </c:strCache>
            </c:strRef>
          </c:tx>
          <c:spPr>
            <a:ln w="28575" cap="rnd">
              <a:solidFill>
                <a:srgbClr val="C00000"/>
              </a:solidFill>
              <a:round/>
            </a:ln>
            <a:effectLst/>
          </c:spPr>
          <c:marker>
            <c:symbol val="none"/>
          </c:marker>
          <c:cat>
            <c:numRef>
              <c:f>Taul1!$B$103:$AF$103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Taul1!$B$106:$AF$106</c:f>
              <c:numCache>
                <c:formatCode>General</c:formatCode>
                <c:ptCount val="31"/>
                <c:pt idx="13">
                  <c:v>162976</c:v>
                </c:pt>
                <c:pt idx="14">
                  <c:v>169378.56029011542</c:v>
                </c:pt>
                <c:pt idx="15">
                  <c:v>170551.88881836049</c:v>
                </c:pt>
                <c:pt idx="16">
                  <c:v>181402.08041927291</c:v>
                </c:pt>
                <c:pt idx="17">
                  <c:v>180551.30572088665</c:v>
                </c:pt>
                <c:pt idx="18">
                  <c:v>185339.63971369871</c:v>
                </c:pt>
                <c:pt idx="19">
                  <c:v>191636.27783420795</c:v>
                </c:pt>
                <c:pt idx="20">
                  <c:v>204920.63277107422</c:v>
                </c:pt>
                <c:pt idx="21">
                  <c:v>221937.8206657191</c:v>
                </c:pt>
                <c:pt idx="22">
                  <c:v>238737.30560876627</c:v>
                </c:pt>
                <c:pt idx="23">
                  <c:v>254197.30870085704</c:v>
                </c:pt>
                <c:pt idx="24">
                  <c:v>267513.05491283868</c:v>
                </c:pt>
                <c:pt idx="25">
                  <c:v>277879.60915303644</c:v>
                </c:pt>
                <c:pt idx="26">
                  <c:v>286510.29765784409</c:v>
                </c:pt>
                <c:pt idx="27">
                  <c:v>295562.01353561977</c:v>
                </c:pt>
                <c:pt idx="28">
                  <c:v>302188.68480538356</c:v>
                </c:pt>
                <c:pt idx="29">
                  <c:v>308610.45737384149</c:v>
                </c:pt>
                <c:pt idx="30">
                  <c:v>314018.38819271285</c:v>
                </c:pt>
              </c:numCache>
            </c:numRef>
          </c:val>
          <c:smooth val="0"/>
          <c:extLst>
            <c:ext xmlns:c16="http://schemas.microsoft.com/office/drawing/2014/chart" uri="{C3380CC4-5D6E-409C-BE32-E72D297353CC}">
              <c16:uniqueId val="{00000002-0903-43FB-BCFD-A4244922CCED}"/>
            </c:ext>
          </c:extLst>
        </c:ser>
        <c:ser>
          <c:idx val="3"/>
          <c:order val="3"/>
          <c:tx>
            <c:strRef>
              <c:f>Taul1!$A$107</c:f>
              <c:strCache>
                <c:ptCount val="1"/>
                <c:pt idx="0">
                  <c:v>Vähäinen maahanmuutto</c:v>
                </c:pt>
              </c:strCache>
            </c:strRef>
          </c:tx>
          <c:spPr>
            <a:ln w="28575" cap="rnd">
              <a:solidFill>
                <a:schemeClr val="accent4"/>
              </a:solidFill>
              <a:round/>
            </a:ln>
            <a:effectLst/>
          </c:spPr>
          <c:marker>
            <c:symbol val="none"/>
          </c:marker>
          <c:cat>
            <c:numRef>
              <c:f>Taul1!$B$103:$AF$103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Taul1!$B$107:$AF$107</c:f>
              <c:numCache>
                <c:formatCode>General</c:formatCode>
                <c:ptCount val="31"/>
                <c:pt idx="13">
                  <c:v>162976</c:v>
                </c:pt>
                <c:pt idx="14">
                  <c:v>169369.2014225196</c:v>
                </c:pt>
                <c:pt idx="15">
                  <c:v>170532.5197687835</c:v>
                </c:pt>
                <c:pt idx="16">
                  <c:v>181372.03773694028</c:v>
                </c:pt>
                <c:pt idx="17">
                  <c:v>180510.32487863911</c:v>
                </c:pt>
                <c:pt idx="18">
                  <c:v>185287.48919314734</c:v>
                </c:pt>
                <c:pt idx="19">
                  <c:v>191572.11370606275</c:v>
                </c:pt>
                <c:pt idx="20">
                  <c:v>204843.9867338833</c:v>
                </c:pt>
                <c:pt idx="21">
                  <c:v>221847.61361966369</c:v>
                </c:pt>
                <c:pt idx="22">
                  <c:v>238631.9865143873</c:v>
                </c:pt>
                <c:pt idx="23">
                  <c:v>254075.48628525576</c:v>
                </c:pt>
                <c:pt idx="24">
                  <c:v>267372.86579244054</c:v>
                </c:pt>
                <c:pt idx="25">
                  <c:v>277718.85947980726</c:v>
                </c:pt>
                <c:pt idx="26">
                  <c:v>286326.4638422479</c:v>
                </c:pt>
                <c:pt idx="27">
                  <c:v>295352.23160902777</c:v>
                </c:pt>
                <c:pt idx="28">
                  <c:v>301950.1142860527</c:v>
                </c:pt>
                <c:pt idx="29">
                  <c:v>308339.80919591704</c:v>
                </c:pt>
                <c:pt idx="30">
                  <c:v>313711.22135180997</c:v>
                </c:pt>
              </c:numCache>
            </c:numRef>
          </c:val>
          <c:smooth val="0"/>
          <c:extLst>
            <c:ext xmlns:c16="http://schemas.microsoft.com/office/drawing/2014/chart" uri="{C3380CC4-5D6E-409C-BE32-E72D297353CC}">
              <c16:uniqueId val="{00000003-0903-43FB-BCFD-A4244922CCED}"/>
            </c:ext>
          </c:extLst>
        </c:ser>
        <c:ser>
          <c:idx val="4"/>
          <c:order val="4"/>
          <c:tx>
            <c:strRef>
              <c:f>Taul1!$A$108</c:f>
              <c:strCache>
                <c:ptCount val="1"/>
                <c:pt idx="0">
                  <c:v>Hyvin vähäinen maahanmuutto</c:v>
                </c:pt>
              </c:strCache>
            </c:strRef>
          </c:tx>
          <c:spPr>
            <a:ln w="28575" cap="rnd">
              <a:solidFill>
                <a:srgbClr val="7030A0"/>
              </a:solidFill>
              <a:round/>
            </a:ln>
            <a:effectLst/>
          </c:spPr>
          <c:marker>
            <c:symbol val="none"/>
          </c:marker>
          <c:cat>
            <c:numRef>
              <c:f>Taul1!$B$103:$AF$103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Taul1!$B$108:$AF$108</c:f>
              <c:numCache>
                <c:formatCode>General</c:formatCode>
                <c:ptCount val="31"/>
                <c:pt idx="13">
                  <c:v>162976</c:v>
                </c:pt>
                <c:pt idx="14">
                  <c:v>169366.08281888691</c:v>
                </c:pt>
                <c:pt idx="15">
                  <c:v>170526.06434362711</c:v>
                </c:pt>
                <c:pt idx="16">
                  <c:v>181362.0247700469</c:v>
                </c:pt>
                <c:pt idx="17">
                  <c:v>180496.66725770829</c:v>
                </c:pt>
                <c:pt idx="18">
                  <c:v>185270.1101736374</c:v>
                </c:pt>
                <c:pt idx="19">
                  <c:v>191550.73677756029</c:v>
                </c:pt>
                <c:pt idx="20">
                  <c:v>204818.45187987844</c:v>
                </c:pt>
                <c:pt idx="21">
                  <c:v>221817.55687363332</c:v>
                </c:pt>
                <c:pt idx="22">
                  <c:v>238596.91080031765</c:v>
                </c:pt>
                <c:pt idx="23">
                  <c:v>254034.91912623058</c:v>
                </c:pt>
                <c:pt idx="24">
                  <c:v>267326.19746400282</c:v>
                </c:pt>
                <c:pt idx="25">
                  <c:v>277665.3399936739</c:v>
                </c:pt>
                <c:pt idx="26">
                  <c:v>286265.25432226469</c:v>
                </c:pt>
                <c:pt idx="27">
                  <c:v>295282.36732085171</c:v>
                </c:pt>
                <c:pt idx="28">
                  <c:v>301870.65553993138</c:v>
                </c:pt>
                <c:pt idx="29">
                  <c:v>308249.65868771035</c:v>
                </c:pt>
                <c:pt idx="30">
                  <c:v>313608.90380150959</c:v>
                </c:pt>
              </c:numCache>
            </c:numRef>
          </c:val>
          <c:smooth val="0"/>
          <c:extLst>
            <c:ext xmlns:c16="http://schemas.microsoft.com/office/drawing/2014/chart" uri="{C3380CC4-5D6E-409C-BE32-E72D297353CC}">
              <c16:uniqueId val="{00000004-0903-43FB-BCFD-A4244922CCED}"/>
            </c:ext>
          </c:extLst>
        </c:ser>
        <c:dLbls>
          <c:showLegendKey val="0"/>
          <c:showVal val="0"/>
          <c:showCatName val="0"/>
          <c:showSerName val="0"/>
          <c:showPercent val="0"/>
          <c:showBubbleSize val="0"/>
        </c:dLbls>
        <c:smooth val="0"/>
        <c:axId val="27090112"/>
        <c:axId val="355631648"/>
      </c:lineChart>
      <c:catAx>
        <c:axId val="270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355631648"/>
        <c:crosses val="autoZero"/>
        <c:auto val="1"/>
        <c:lblAlgn val="ctr"/>
        <c:lblOffset val="100"/>
        <c:noMultiLvlLbl val="0"/>
      </c:catAx>
      <c:valAx>
        <c:axId val="35563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27090112"/>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200" dirty="0"/>
              <a:t>75-84-vuotiaiden</a:t>
            </a:r>
            <a:r>
              <a:rPr lang="fi-FI" sz="1200" baseline="0" dirty="0"/>
              <a:t> määrän muutos 2023—2040</a:t>
            </a:r>
            <a:endParaRPr lang="fi-FI"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stacked"/>
        <c:varyColors val="0"/>
        <c:ser>
          <c:idx val="0"/>
          <c:order val="0"/>
          <c:tx>
            <c:strRef>
              <c:f>Taul1!$E$172</c:f>
              <c:strCache>
                <c:ptCount val="1"/>
                <c:pt idx="0">
                  <c:v>2023-2030</c:v>
                </c:pt>
              </c:strCache>
            </c:strRef>
          </c:tx>
          <c:spPr>
            <a:solidFill>
              <a:srgbClr val="002060"/>
            </a:solidFill>
            <a:ln>
              <a:noFill/>
            </a:ln>
            <a:effectLst/>
          </c:spPr>
          <c:invertIfNegative val="0"/>
          <c:cat>
            <c:strRef>
              <c:f>Taul1!$A$173:$A$178</c:f>
              <c:strCache>
                <c:ptCount val="6"/>
                <c:pt idx="0">
                  <c:v>Pääkaupunkiseutu</c:v>
                </c:pt>
                <c:pt idx="1">
                  <c:v>Suuri kaupunki</c:v>
                </c:pt>
                <c:pt idx="2">
                  <c:v>Keskuskaupunki</c:v>
                </c:pt>
                <c:pt idx="3">
                  <c:v>Kehyskunta</c:v>
                </c:pt>
                <c:pt idx="4">
                  <c:v>Seutukaupunki</c:v>
                </c:pt>
                <c:pt idx="5">
                  <c:v>Maaseutu</c:v>
                </c:pt>
              </c:strCache>
            </c:strRef>
          </c:cat>
          <c:val>
            <c:numRef>
              <c:f>Taul1!$E$173:$E$178</c:f>
              <c:numCache>
                <c:formatCode>0</c:formatCode>
                <c:ptCount val="6"/>
                <c:pt idx="0">
                  <c:v>11631.202984689138</c:v>
                </c:pt>
                <c:pt idx="1">
                  <c:v>17605.230294284222</c:v>
                </c:pt>
                <c:pt idx="2">
                  <c:v>15622.817939333007</c:v>
                </c:pt>
                <c:pt idx="3">
                  <c:v>19013.226836284855</c:v>
                </c:pt>
                <c:pt idx="4">
                  <c:v>18654.024139516405</c:v>
                </c:pt>
                <c:pt idx="5">
                  <c:v>14665.95709303084</c:v>
                </c:pt>
              </c:numCache>
            </c:numRef>
          </c:val>
          <c:extLst>
            <c:ext xmlns:c16="http://schemas.microsoft.com/office/drawing/2014/chart" uri="{C3380CC4-5D6E-409C-BE32-E72D297353CC}">
              <c16:uniqueId val="{00000000-D62E-4D9C-BB6C-F6055D36E5F7}"/>
            </c:ext>
          </c:extLst>
        </c:ser>
        <c:ser>
          <c:idx val="1"/>
          <c:order val="1"/>
          <c:tx>
            <c:strRef>
              <c:f>Taul1!$F$172</c:f>
              <c:strCache>
                <c:ptCount val="1"/>
                <c:pt idx="0">
                  <c:v>2030-2040</c:v>
                </c:pt>
              </c:strCache>
            </c:strRef>
          </c:tx>
          <c:spPr>
            <a:solidFill>
              <a:schemeClr val="accent4"/>
            </a:solidFill>
            <a:ln>
              <a:noFill/>
            </a:ln>
            <a:effectLst/>
          </c:spPr>
          <c:invertIfNegative val="0"/>
          <c:cat>
            <c:strRef>
              <c:f>Taul1!$A$173:$A$178</c:f>
              <c:strCache>
                <c:ptCount val="6"/>
                <c:pt idx="0">
                  <c:v>Pääkaupunkiseutu</c:v>
                </c:pt>
                <c:pt idx="1">
                  <c:v>Suuri kaupunki</c:v>
                </c:pt>
                <c:pt idx="2">
                  <c:v>Keskuskaupunki</c:v>
                </c:pt>
                <c:pt idx="3">
                  <c:v>Kehyskunta</c:v>
                </c:pt>
                <c:pt idx="4">
                  <c:v>Seutukaupunki</c:v>
                </c:pt>
                <c:pt idx="5">
                  <c:v>Maaseutu</c:v>
                </c:pt>
              </c:strCache>
            </c:strRef>
          </c:cat>
          <c:val>
            <c:numRef>
              <c:f>Taul1!$F$173:$F$178</c:f>
              <c:numCache>
                <c:formatCode>0</c:formatCode>
                <c:ptCount val="6"/>
                <c:pt idx="0">
                  <c:v>7672.825128476863</c:v>
                </c:pt>
                <c:pt idx="1">
                  <c:v>1558.0812703980919</c:v>
                </c:pt>
                <c:pt idx="2">
                  <c:v>-3790.3295151048951</c:v>
                </c:pt>
                <c:pt idx="3">
                  <c:v>3838.3645231650298</c:v>
                </c:pt>
                <c:pt idx="4">
                  <c:v>-9079.5700137744425</c:v>
                </c:pt>
                <c:pt idx="5">
                  <c:v>-6685.8302599431045</c:v>
                </c:pt>
              </c:numCache>
            </c:numRef>
          </c:val>
          <c:extLst>
            <c:ext xmlns:c16="http://schemas.microsoft.com/office/drawing/2014/chart" uri="{C3380CC4-5D6E-409C-BE32-E72D297353CC}">
              <c16:uniqueId val="{00000001-D62E-4D9C-BB6C-F6055D36E5F7}"/>
            </c:ext>
          </c:extLst>
        </c:ser>
        <c:dLbls>
          <c:showLegendKey val="0"/>
          <c:showVal val="0"/>
          <c:showCatName val="0"/>
          <c:showSerName val="0"/>
          <c:showPercent val="0"/>
          <c:showBubbleSize val="0"/>
        </c:dLbls>
        <c:gapWidth val="150"/>
        <c:overlap val="100"/>
        <c:axId val="1207841023"/>
        <c:axId val="1207843423"/>
      </c:barChart>
      <c:catAx>
        <c:axId val="120784102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207843423"/>
        <c:crosses val="autoZero"/>
        <c:auto val="1"/>
        <c:lblAlgn val="ctr"/>
        <c:lblOffset val="100"/>
        <c:noMultiLvlLbl val="0"/>
      </c:catAx>
      <c:valAx>
        <c:axId val="1207843423"/>
        <c:scaling>
          <c:orientation val="minMax"/>
          <c:max val="3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20784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200" b="0" i="0" u="none" strike="noStrike" kern="1200" spc="0" baseline="0" dirty="0">
                <a:solidFill>
                  <a:srgbClr val="000000"/>
                </a:solidFill>
              </a:rPr>
              <a:t>Yli 84-vuotiaiden määrän muutos 2023—2040</a:t>
            </a:r>
            <a:endParaRPr lang="fi-FI" sz="1200" dirty="0"/>
          </a:p>
        </c:rich>
      </c:tx>
      <c:overlay val="0"/>
      <c:spPr>
        <a:noFill/>
        <a:ln>
          <a:noFill/>
        </a:ln>
        <a:effectLst/>
      </c:spPr>
    </c:title>
    <c:autoTitleDeleted val="0"/>
    <c:plotArea>
      <c:layout/>
      <c:barChart>
        <c:barDir val="col"/>
        <c:grouping val="stacked"/>
        <c:varyColors val="0"/>
        <c:ser>
          <c:idx val="0"/>
          <c:order val="0"/>
          <c:tx>
            <c:strRef>
              <c:f>Taul1!$E$184</c:f>
              <c:strCache>
                <c:ptCount val="1"/>
                <c:pt idx="0">
                  <c:v>2023-2030</c:v>
                </c:pt>
              </c:strCache>
            </c:strRef>
          </c:tx>
          <c:spPr>
            <a:solidFill>
              <a:srgbClr val="002060"/>
            </a:solidFill>
            <a:ln>
              <a:noFill/>
            </a:ln>
            <a:effectLst/>
          </c:spPr>
          <c:invertIfNegative val="0"/>
          <c:cat>
            <c:strRef>
              <c:f>Taul1!$A$185:$A$190</c:f>
              <c:strCache>
                <c:ptCount val="6"/>
                <c:pt idx="0">
                  <c:v>Pääkaupunkiseutu</c:v>
                </c:pt>
                <c:pt idx="1">
                  <c:v>Suuri kaupunki</c:v>
                </c:pt>
                <c:pt idx="2">
                  <c:v>Keskuskaupunki</c:v>
                </c:pt>
                <c:pt idx="3">
                  <c:v>Kehyskunta</c:v>
                </c:pt>
                <c:pt idx="4">
                  <c:v>Seutukaupunki</c:v>
                </c:pt>
                <c:pt idx="5">
                  <c:v>Maaseutu</c:v>
                </c:pt>
              </c:strCache>
            </c:strRef>
          </c:cat>
          <c:val>
            <c:numRef>
              <c:f>Taul1!$E$185:$E$190</c:f>
              <c:numCache>
                <c:formatCode>0</c:formatCode>
                <c:ptCount val="6"/>
                <c:pt idx="0">
                  <c:v>9970.7885232937915</c:v>
                </c:pt>
                <c:pt idx="1">
                  <c:v>7984.6146012268364</c:v>
                </c:pt>
                <c:pt idx="2">
                  <c:v>6498.8680943423424</c:v>
                </c:pt>
                <c:pt idx="3">
                  <c:v>8526.9551526837968</c:v>
                </c:pt>
                <c:pt idx="4">
                  <c:v>5922.1233359325852</c:v>
                </c:pt>
                <c:pt idx="5">
                  <c:v>3000.400288512963</c:v>
                </c:pt>
              </c:numCache>
            </c:numRef>
          </c:val>
          <c:extLst>
            <c:ext xmlns:c16="http://schemas.microsoft.com/office/drawing/2014/chart" uri="{C3380CC4-5D6E-409C-BE32-E72D297353CC}">
              <c16:uniqueId val="{00000000-FCF3-4B99-B2B7-CC75B208C20F}"/>
            </c:ext>
          </c:extLst>
        </c:ser>
        <c:ser>
          <c:idx val="1"/>
          <c:order val="1"/>
          <c:tx>
            <c:strRef>
              <c:f>Taul1!$F$184</c:f>
              <c:strCache>
                <c:ptCount val="1"/>
                <c:pt idx="0">
                  <c:v>2030-2040</c:v>
                </c:pt>
              </c:strCache>
            </c:strRef>
          </c:tx>
          <c:spPr>
            <a:solidFill>
              <a:schemeClr val="accent4"/>
            </a:solidFill>
            <a:ln>
              <a:noFill/>
            </a:ln>
            <a:effectLst/>
          </c:spPr>
          <c:invertIfNegative val="0"/>
          <c:cat>
            <c:strRef>
              <c:f>Taul1!$A$185:$A$190</c:f>
              <c:strCache>
                <c:ptCount val="6"/>
                <c:pt idx="0">
                  <c:v>Pääkaupunkiseutu</c:v>
                </c:pt>
                <c:pt idx="1">
                  <c:v>Suuri kaupunki</c:v>
                </c:pt>
                <c:pt idx="2">
                  <c:v>Keskuskaupunki</c:v>
                </c:pt>
                <c:pt idx="3">
                  <c:v>Kehyskunta</c:v>
                </c:pt>
                <c:pt idx="4">
                  <c:v>Seutukaupunki</c:v>
                </c:pt>
                <c:pt idx="5">
                  <c:v>Maaseutu</c:v>
                </c:pt>
              </c:strCache>
            </c:strRef>
          </c:cat>
          <c:val>
            <c:numRef>
              <c:f>Taul1!$F$185:$F$190</c:f>
              <c:numCache>
                <c:formatCode>0</c:formatCode>
                <c:ptCount val="6"/>
                <c:pt idx="0">
                  <c:v>16450.898164636288</c:v>
                </c:pt>
                <c:pt idx="1">
                  <c:v>19885.296045578732</c:v>
                </c:pt>
                <c:pt idx="2">
                  <c:v>17268.407091938399</c:v>
                </c:pt>
                <c:pt idx="3">
                  <c:v>20397.068305686757</c:v>
                </c:pt>
                <c:pt idx="4">
                  <c:v>20235.667828481855</c:v>
                </c:pt>
                <c:pt idx="5">
                  <c:v>14737.449503636486</c:v>
                </c:pt>
              </c:numCache>
            </c:numRef>
          </c:val>
          <c:extLst>
            <c:ext xmlns:c16="http://schemas.microsoft.com/office/drawing/2014/chart" uri="{C3380CC4-5D6E-409C-BE32-E72D297353CC}">
              <c16:uniqueId val="{00000001-FCF3-4B99-B2B7-CC75B208C20F}"/>
            </c:ext>
          </c:extLst>
        </c:ser>
        <c:dLbls>
          <c:showLegendKey val="0"/>
          <c:showVal val="0"/>
          <c:showCatName val="0"/>
          <c:showSerName val="0"/>
          <c:showPercent val="0"/>
          <c:showBubbleSize val="0"/>
        </c:dLbls>
        <c:gapWidth val="150"/>
        <c:overlap val="100"/>
        <c:axId val="1207841023"/>
        <c:axId val="1207843423"/>
      </c:barChart>
      <c:catAx>
        <c:axId val="120784102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207843423"/>
        <c:crosses val="autoZero"/>
        <c:auto val="1"/>
        <c:lblAlgn val="ctr"/>
        <c:lblOffset val="100"/>
        <c:noMultiLvlLbl val="0"/>
      </c:catAx>
      <c:valAx>
        <c:axId val="1207843423"/>
        <c:scaling>
          <c:orientation val="minMax"/>
          <c:max val="30000"/>
          <c:min val="-1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207841023"/>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Työikäisen väestön ennakoitu</a:t>
            </a:r>
            <a:r>
              <a:rPr lang="fi-FI" baseline="0" dirty="0"/>
              <a:t> kehitys 2010—2040</a:t>
            </a:r>
            <a:endParaRPr lang="fi-FI" dirty="0"/>
          </a:p>
        </c:rich>
      </c:tx>
      <c:overlay val="0"/>
      <c:spPr>
        <a:noFill/>
        <a:ln>
          <a:noFill/>
        </a:ln>
        <a:effectLst/>
      </c:spPr>
    </c:title>
    <c:autoTitleDeleted val="0"/>
    <c:plotArea>
      <c:layout/>
      <c:lineChart>
        <c:grouping val="standard"/>
        <c:varyColors val="0"/>
        <c:ser>
          <c:idx val="0"/>
          <c:order val="0"/>
          <c:tx>
            <c:strRef>
              <c:f>Taul1!$A$57</c:f>
              <c:strCache>
                <c:ptCount val="1"/>
                <c:pt idx="0">
                  <c:v>Toteuma</c:v>
                </c:pt>
              </c:strCache>
            </c:strRef>
          </c:tx>
          <c:spPr>
            <a:ln w="28575" cap="rnd">
              <a:solidFill>
                <a:srgbClr val="002060"/>
              </a:solidFill>
              <a:round/>
            </a:ln>
            <a:effectLst/>
          </c:spPr>
          <c:marker>
            <c:symbol val="none"/>
          </c:marker>
          <c:cat>
            <c:numRef>
              <c:f>Taul1!$B$56:$AF$56</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Taul1!$B$57:$AF$57</c:f>
              <c:numCache>
                <c:formatCode>General</c:formatCode>
                <c:ptCount val="31"/>
                <c:pt idx="0">
                  <c:v>3546558</c:v>
                </c:pt>
                <c:pt idx="1">
                  <c:v>3532645</c:v>
                </c:pt>
                <c:pt idx="2">
                  <c:v>3517089</c:v>
                </c:pt>
                <c:pt idx="3">
                  <c:v>3499702</c:v>
                </c:pt>
                <c:pt idx="4">
                  <c:v>3483757</c:v>
                </c:pt>
                <c:pt idx="5">
                  <c:v>3468182</c:v>
                </c:pt>
                <c:pt idx="6">
                  <c:v>3459144</c:v>
                </c:pt>
                <c:pt idx="7">
                  <c:v>3443388</c:v>
                </c:pt>
                <c:pt idx="8">
                  <c:v>3430848</c:v>
                </c:pt>
                <c:pt idx="9">
                  <c:v>3422982</c:v>
                </c:pt>
                <c:pt idx="10">
                  <c:v>3416994</c:v>
                </c:pt>
                <c:pt idx="11">
                  <c:v>3417411</c:v>
                </c:pt>
                <c:pt idx="12">
                  <c:v>3429131</c:v>
                </c:pt>
                <c:pt idx="13">
                  <c:v>3462243</c:v>
                </c:pt>
              </c:numCache>
            </c:numRef>
          </c:val>
          <c:smooth val="0"/>
          <c:extLst>
            <c:ext xmlns:c16="http://schemas.microsoft.com/office/drawing/2014/chart" uri="{C3380CC4-5D6E-409C-BE32-E72D297353CC}">
              <c16:uniqueId val="{00000000-93D1-4044-BFFE-72F764AA6C3E}"/>
            </c:ext>
          </c:extLst>
        </c:ser>
        <c:ser>
          <c:idx val="1"/>
          <c:order val="1"/>
          <c:tx>
            <c:strRef>
              <c:f>Taul1!$A$58</c:f>
              <c:strCache>
                <c:ptCount val="1"/>
                <c:pt idx="0">
                  <c:v>Perusura</c:v>
                </c:pt>
              </c:strCache>
            </c:strRef>
          </c:tx>
          <c:spPr>
            <a:ln w="28575" cap="rnd">
              <a:solidFill>
                <a:srgbClr val="0070C0"/>
              </a:solidFill>
              <a:round/>
            </a:ln>
            <a:effectLst/>
          </c:spPr>
          <c:marker>
            <c:symbol val="none"/>
          </c:marker>
          <c:dLbls>
            <c:dLbl>
              <c:idx val="30"/>
              <c:layout>
                <c:manualLayout>
                  <c:x val="-2.3000654522562555E-2"/>
                  <c:y val="-4.3703902276698008E-2"/>
                </c:manualLayout>
              </c:layout>
              <c:tx>
                <c:rich>
                  <a:bodyPr/>
                  <a:lstStyle/>
                  <a:p>
                    <a:r>
                      <a:rPr lang="pt-BR" dirty="0"/>
                      <a:t>2040 </a:t>
                    </a:r>
                    <a:r>
                      <a:rPr lang="pt-BR" dirty="0" err="1"/>
                      <a:t>perus</a:t>
                    </a:r>
                    <a:r>
                      <a:rPr lang="pt-BR" dirty="0"/>
                      <a:t>:</a:t>
                    </a:r>
                  </a:p>
                  <a:p>
                    <a:r>
                      <a:rPr lang="pt-BR" dirty="0"/>
                      <a:t>3,51 mil.</a:t>
                    </a:r>
                    <a:r>
                      <a:rPr lang="pt-BR" baseline="0" dirty="0"/>
                      <a:t> as.</a:t>
                    </a:r>
                    <a:endParaRPr lang="pt-B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3D1-4044-BFFE-72F764AA6C3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Taul1!$B$56:$AF$56</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Taul1!$B$58:$AF$58</c:f>
              <c:numCache>
                <c:formatCode>General</c:formatCode>
                <c:ptCount val="31"/>
                <c:pt idx="13">
                  <c:v>3462243</c:v>
                </c:pt>
                <c:pt idx="14">
                  <c:v>3470305.0045811939</c:v>
                </c:pt>
                <c:pt idx="15">
                  <c:v>3478368.9995582514</c:v>
                </c:pt>
                <c:pt idx="16">
                  <c:v>3485274.8531359341</c:v>
                </c:pt>
                <c:pt idx="17">
                  <c:v>3491657.7676392663</c:v>
                </c:pt>
                <c:pt idx="18">
                  <c:v>3495982.3419508897</c:v>
                </c:pt>
                <c:pt idx="19">
                  <c:v>3500254.8974415511</c:v>
                </c:pt>
                <c:pt idx="20">
                  <c:v>3503658.0843796209</c:v>
                </c:pt>
                <c:pt idx="21">
                  <c:v>3505071.4712339169</c:v>
                </c:pt>
                <c:pt idx="22">
                  <c:v>3504057.5670861579</c:v>
                </c:pt>
                <c:pt idx="23">
                  <c:v>3501796.5521904379</c:v>
                </c:pt>
                <c:pt idx="24">
                  <c:v>3501706.7759987619</c:v>
                </c:pt>
                <c:pt idx="25">
                  <c:v>3503461.0567618655</c:v>
                </c:pt>
                <c:pt idx="26">
                  <c:v>3509926.399995584</c:v>
                </c:pt>
                <c:pt idx="27">
                  <c:v>3513049.6787830424</c:v>
                </c:pt>
                <c:pt idx="28">
                  <c:v>3515999.1227333718</c:v>
                </c:pt>
                <c:pt idx="29">
                  <c:v>3515803.8141356362</c:v>
                </c:pt>
                <c:pt idx="30">
                  <c:v>3512340.0564359985</c:v>
                </c:pt>
              </c:numCache>
            </c:numRef>
          </c:val>
          <c:smooth val="0"/>
          <c:extLst>
            <c:ext xmlns:c16="http://schemas.microsoft.com/office/drawing/2014/chart" uri="{C3380CC4-5D6E-409C-BE32-E72D297353CC}">
              <c16:uniqueId val="{00000002-93D1-4044-BFFE-72F764AA6C3E}"/>
            </c:ext>
          </c:extLst>
        </c:ser>
        <c:ser>
          <c:idx val="2"/>
          <c:order val="2"/>
          <c:tx>
            <c:strRef>
              <c:f>Taul1!$A$59</c:f>
              <c:strCache>
                <c:ptCount val="1"/>
                <c:pt idx="0">
                  <c:v>Korkea maahanmuutto</c:v>
                </c:pt>
              </c:strCache>
            </c:strRef>
          </c:tx>
          <c:spPr>
            <a:ln w="28575" cap="rnd">
              <a:solidFill>
                <a:srgbClr val="C00000"/>
              </a:solidFill>
              <a:round/>
            </a:ln>
            <a:effectLst/>
          </c:spPr>
          <c:marker>
            <c:symbol val="none"/>
          </c:marker>
          <c:dLbls>
            <c:dLbl>
              <c:idx val="30"/>
              <c:layout>
                <c:manualLayout>
                  <c:x val="-4.8301374497381366E-2"/>
                  <c:y val="-6.7741048528881909E-2"/>
                </c:manualLayout>
              </c:layout>
              <c:tx>
                <c:rich>
                  <a:bodyPr/>
                  <a:lstStyle/>
                  <a:p>
                    <a:r>
                      <a:rPr lang="pt-BR" dirty="0"/>
                      <a:t>2040 korkea:</a:t>
                    </a:r>
                  </a:p>
                  <a:p>
                    <a:r>
                      <a:rPr lang="pt-BR" baseline="0" dirty="0"/>
                      <a:t>3,62 mil. as.</a:t>
                    </a:r>
                    <a:endParaRPr lang="pt-B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3D1-4044-BFFE-72F764AA6C3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Taul1!$B$56:$AF$56</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Taul1!$B$59:$AF$59</c:f>
              <c:numCache>
                <c:formatCode>General</c:formatCode>
                <c:ptCount val="31"/>
                <c:pt idx="13">
                  <c:v>3462243</c:v>
                </c:pt>
                <c:pt idx="14">
                  <c:v>3476798.9383502277</c:v>
                </c:pt>
                <c:pt idx="15">
                  <c:v>3491307.548844513</c:v>
                </c:pt>
                <c:pt idx="16">
                  <c:v>3504610.0050088181</c:v>
                </c:pt>
                <c:pt idx="17">
                  <c:v>3517342.3981758957</c:v>
                </c:pt>
                <c:pt idx="18">
                  <c:v>3527968.9238403104</c:v>
                </c:pt>
                <c:pt idx="19">
                  <c:v>3538496.7868784284</c:v>
                </c:pt>
                <c:pt idx="20">
                  <c:v>3548121.0311675728</c:v>
                </c:pt>
                <c:pt idx="21">
                  <c:v>3555722.4712728988</c:v>
                </c:pt>
                <c:pt idx="22">
                  <c:v>3560862.7387939999</c:v>
                </c:pt>
                <c:pt idx="23">
                  <c:v>3564721.4284394821</c:v>
                </c:pt>
                <c:pt idx="24">
                  <c:v>3570716.368054037</c:v>
                </c:pt>
                <c:pt idx="25">
                  <c:v>3578527.3405200918</c:v>
                </c:pt>
                <c:pt idx="26">
                  <c:v>3591020.8763595186</c:v>
                </c:pt>
                <c:pt idx="27">
                  <c:v>3600142.1941311164</c:v>
                </c:pt>
                <c:pt idx="28">
                  <c:v>3609058.7364565022</c:v>
                </c:pt>
                <c:pt idx="29">
                  <c:v>3614799.2939822795</c:v>
                </c:pt>
                <c:pt idx="30">
                  <c:v>3617283.4738054317</c:v>
                </c:pt>
              </c:numCache>
            </c:numRef>
          </c:val>
          <c:smooth val="0"/>
          <c:extLst>
            <c:ext xmlns:c16="http://schemas.microsoft.com/office/drawing/2014/chart" uri="{C3380CC4-5D6E-409C-BE32-E72D297353CC}">
              <c16:uniqueId val="{00000004-93D1-4044-BFFE-72F764AA6C3E}"/>
            </c:ext>
          </c:extLst>
        </c:ser>
        <c:ser>
          <c:idx val="3"/>
          <c:order val="3"/>
          <c:tx>
            <c:strRef>
              <c:f>Taul1!$A$60</c:f>
              <c:strCache>
                <c:ptCount val="1"/>
                <c:pt idx="0">
                  <c:v>Vähäinen maahanmuutto</c:v>
                </c:pt>
              </c:strCache>
            </c:strRef>
          </c:tx>
          <c:spPr>
            <a:ln w="28575" cap="rnd">
              <a:solidFill>
                <a:schemeClr val="accent4"/>
              </a:solidFill>
              <a:round/>
            </a:ln>
            <a:effectLst/>
          </c:spPr>
          <c:marker>
            <c:symbol val="none"/>
          </c:marker>
          <c:dLbls>
            <c:dLbl>
              <c:idx val="30"/>
              <c:layout>
                <c:manualLayout>
                  <c:x val="-2.0700589070306467E-2"/>
                  <c:y val="-4.9740940759812488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mn-lt"/>
                        <a:ea typeface="+mn-ea"/>
                        <a:cs typeface="+mn-cs"/>
                      </a:defRPr>
                    </a:pPr>
                    <a:r>
                      <a:rPr lang="pt-BR" dirty="0"/>
                      <a:t>2040 </a:t>
                    </a:r>
                    <a:r>
                      <a:rPr lang="pt-BR" dirty="0" err="1"/>
                      <a:t>matala</a:t>
                    </a:r>
                    <a:r>
                      <a:rPr lang="pt-BR" dirty="0"/>
                      <a:t>:</a:t>
                    </a:r>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mn-lt"/>
                        <a:ea typeface="+mn-ea"/>
                        <a:cs typeface="+mn-cs"/>
                      </a:defRPr>
                    </a:pPr>
                    <a:r>
                      <a:rPr lang="pt-BR" dirty="0"/>
                      <a:t>3,42</a:t>
                    </a:r>
                    <a:r>
                      <a:rPr lang="pt-BR" sz="1000" b="0" i="0" u="none" strike="noStrike" kern="1200" baseline="0" dirty="0">
                        <a:solidFill>
                          <a:srgbClr val="000000"/>
                        </a:solidFill>
                      </a:rPr>
                      <a:t> mil. as.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3D1-4044-BFFE-72F764AA6C3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Taul1!$B$56:$AF$56</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Taul1!$B$60:$AF$60</c:f>
              <c:numCache>
                <c:formatCode>General</c:formatCode>
                <c:ptCount val="31"/>
                <c:pt idx="13">
                  <c:v>3462243</c:v>
                </c:pt>
                <c:pt idx="14">
                  <c:v>3464623.0926721869</c:v>
                </c:pt>
                <c:pt idx="15">
                  <c:v>3467048.1943996991</c:v>
                </c:pt>
                <c:pt idx="16">
                  <c:v>3468357.1219398025</c:v>
                </c:pt>
                <c:pt idx="17">
                  <c:v>3469184.3172114538</c:v>
                </c:pt>
                <c:pt idx="18">
                  <c:v>3467994.7800140232</c:v>
                </c:pt>
                <c:pt idx="19">
                  <c:v>3466793.9677043478</c:v>
                </c:pt>
                <c:pt idx="20">
                  <c:v>3464753.8141253395</c:v>
                </c:pt>
                <c:pt idx="21">
                  <c:v>3460752.7276174137</c:v>
                </c:pt>
                <c:pt idx="22">
                  <c:v>3454353.8313600263</c:v>
                </c:pt>
                <c:pt idx="23">
                  <c:v>3446737.9659956382</c:v>
                </c:pt>
                <c:pt idx="24">
                  <c:v>3441324.065537483</c:v>
                </c:pt>
                <c:pt idx="25">
                  <c:v>3437778.6752462946</c:v>
                </c:pt>
                <c:pt idx="26">
                  <c:v>3438969.2704268401</c:v>
                </c:pt>
                <c:pt idx="27">
                  <c:v>3436844.225972895</c:v>
                </c:pt>
                <c:pt idx="28">
                  <c:v>3434572.4189875731</c:v>
                </c:pt>
                <c:pt idx="29">
                  <c:v>3429183.3517770376</c:v>
                </c:pt>
                <c:pt idx="30">
                  <c:v>3420515.0384614565</c:v>
                </c:pt>
              </c:numCache>
            </c:numRef>
          </c:val>
          <c:smooth val="0"/>
          <c:extLst>
            <c:ext xmlns:c16="http://schemas.microsoft.com/office/drawing/2014/chart" uri="{C3380CC4-5D6E-409C-BE32-E72D297353CC}">
              <c16:uniqueId val="{00000006-93D1-4044-BFFE-72F764AA6C3E}"/>
            </c:ext>
          </c:extLst>
        </c:ser>
        <c:ser>
          <c:idx val="4"/>
          <c:order val="4"/>
          <c:tx>
            <c:strRef>
              <c:f>Taul1!$A$61</c:f>
              <c:strCache>
                <c:ptCount val="1"/>
                <c:pt idx="0">
                  <c:v>Hyvin vähäinen maahanmuutto</c:v>
                </c:pt>
              </c:strCache>
            </c:strRef>
          </c:tx>
          <c:spPr>
            <a:ln w="28575" cap="rnd">
              <a:solidFill>
                <a:srgbClr val="7030A0"/>
              </a:solidFill>
              <a:round/>
            </a:ln>
            <a:effectLst/>
          </c:spPr>
          <c:marker>
            <c:symbol val="none"/>
          </c:marker>
          <c:dLbls>
            <c:dLbl>
              <c:idx val="13"/>
              <c:layout>
                <c:manualLayout>
                  <c:x val="-0.15640445075342532"/>
                  <c:y val="-5.3886019156463454E-2"/>
                </c:manualLayout>
              </c:layout>
              <c:tx>
                <c:rich>
                  <a:bodyPr/>
                  <a:lstStyle/>
                  <a:p>
                    <a:r>
                      <a:rPr lang="en-US" dirty="0"/>
                      <a:t>2023:</a:t>
                    </a:r>
                  </a:p>
                  <a:p>
                    <a:r>
                      <a:rPr lang="en-US" dirty="0"/>
                      <a:t>3,46 mil</a:t>
                    </a:r>
                    <a:r>
                      <a:rPr lang="en-US" baseline="0" dirty="0"/>
                      <a:t> as.</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3D1-4044-BFFE-72F764AA6C3E}"/>
                </c:ext>
              </c:extLst>
            </c:dLbl>
            <c:dLbl>
              <c:idx val="30"/>
              <c:layout>
                <c:manualLayout>
                  <c:x val="-2.5300719974818808E-2"/>
                  <c:y val="5.5958558354789009E-2"/>
                </c:manualLayout>
              </c:layout>
              <c:tx>
                <c:rich>
                  <a:bodyPr/>
                  <a:lstStyle/>
                  <a:p>
                    <a:r>
                      <a:rPr lang="en-US" dirty="0"/>
                      <a:t>2040</a:t>
                    </a:r>
                    <a:r>
                      <a:rPr lang="en-US" baseline="0" dirty="0"/>
                      <a:t> </a:t>
                    </a:r>
                    <a:r>
                      <a:rPr lang="en-US" baseline="0" dirty="0" err="1"/>
                      <a:t>hyvin</a:t>
                    </a:r>
                    <a:r>
                      <a:rPr lang="en-US" baseline="0" dirty="0"/>
                      <a:t> </a:t>
                    </a:r>
                    <a:r>
                      <a:rPr lang="en-US" baseline="0" dirty="0" err="1"/>
                      <a:t>matala</a:t>
                    </a:r>
                    <a:r>
                      <a:rPr lang="en-US" baseline="0" dirty="0"/>
                      <a:t>:</a:t>
                    </a:r>
                  </a:p>
                  <a:p>
                    <a:r>
                      <a:rPr lang="en-US" baseline="0" dirty="0"/>
                      <a:t>3,35 mil. as.</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24451995822936254"/>
                      <c:h val="8.2010376077740782E-2"/>
                    </c:manualLayout>
                  </c15:layout>
                  <c15:showDataLabelsRange val="0"/>
                </c:ext>
                <c:ext xmlns:c16="http://schemas.microsoft.com/office/drawing/2014/chart" uri="{C3380CC4-5D6E-409C-BE32-E72D297353CC}">
                  <c16:uniqueId val="{00000008-93D1-4044-BFFE-72F764AA6C3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Taul1!$B$56:$AF$56</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Taul1!$B$61:$AF$61</c:f>
              <c:numCache>
                <c:formatCode>General</c:formatCode>
                <c:ptCount val="31"/>
                <c:pt idx="13">
                  <c:v>3462243</c:v>
                </c:pt>
                <c:pt idx="14">
                  <c:v>3460564.7845933922</c:v>
                </c:pt>
                <c:pt idx="15">
                  <c:v>3458962.236163286</c:v>
                </c:pt>
                <c:pt idx="16">
                  <c:v>3456273.5024558492</c:v>
                </c:pt>
                <c:pt idx="17">
                  <c:v>3453132.4222404584</c:v>
                </c:pt>
                <c:pt idx="18">
                  <c:v>3448004.2692208635</c:v>
                </c:pt>
                <c:pt idx="19">
                  <c:v>3442893.941684959</c:v>
                </c:pt>
                <c:pt idx="20">
                  <c:v>3436965.7402005196</c:v>
                </c:pt>
                <c:pt idx="21">
                  <c:v>3429097.1948957779</c:v>
                </c:pt>
                <c:pt idx="22">
                  <c:v>3418851.8578489078</c:v>
                </c:pt>
                <c:pt idx="23">
                  <c:v>3407411.1236759224</c:v>
                </c:pt>
                <c:pt idx="24">
                  <c:v>3398194.2492387588</c:v>
                </c:pt>
                <c:pt idx="25">
                  <c:v>3390863.268835471</c:v>
                </c:pt>
                <c:pt idx="26">
                  <c:v>3388286.2384974272</c:v>
                </c:pt>
                <c:pt idx="27">
                  <c:v>3382412.3062975188</c:v>
                </c:pt>
                <c:pt idx="28">
                  <c:v>3376410.9916645652</c:v>
                </c:pt>
                <c:pt idx="29">
                  <c:v>3367311.9365146048</c:v>
                </c:pt>
                <c:pt idx="30">
                  <c:v>3354926.0725287874</c:v>
                </c:pt>
              </c:numCache>
            </c:numRef>
          </c:val>
          <c:smooth val="0"/>
          <c:extLst>
            <c:ext xmlns:c16="http://schemas.microsoft.com/office/drawing/2014/chart" uri="{C3380CC4-5D6E-409C-BE32-E72D297353CC}">
              <c16:uniqueId val="{00000009-93D1-4044-BFFE-72F764AA6C3E}"/>
            </c:ext>
          </c:extLst>
        </c:ser>
        <c:dLbls>
          <c:showLegendKey val="0"/>
          <c:showVal val="0"/>
          <c:showCatName val="0"/>
          <c:showSerName val="0"/>
          <c:showPercent val="0"/>
          <c:showBubbleSize val="0"/>
        </c:dLbls>
        <c:smooth val="0"/>
        <c:axId val="27090112"/>
        <c:axId val="355631648"/>
      </c:lineChart>
      <c:catAx>
        <c:axId val="270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355631648"/>
        <c:crosses val="autoZero"/>
        <c:auto val="1"/>
        <c:lblAlgn val="ctr"/>
        <c:lblOffset val="100"/>
        <c:noMultiLvlLbl val="0"/>
      </c:catAx>
      <c:valAx>
        <c:axId val="355631648"/>
        <c:scaling>
          <c:orientation val="minMax"/>
          <c:min val="3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27090112"/>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Työikäisten määrän</a:t>
            </a:r>
            <a:r>
              <a:rPr lang="fi-FI" baseline="0" dirty="0"/>
              <a:t> muutos 2023—2040 eri skenaarioissa</a:t>
            </a:r>
            <a:endParaRPr lang="fi-FI" dirty="0"/>
          </a:p>
        </c:rich>
      </c:tx>
      <c:overlay val="0"/>
      <c:spPr>
        <a:noFill/>
        <a:ln>
          <a:noFill/>
        </a:ln>
        <a:effectLst/>
      </c:spPr>
    </c:title>
    <c:autoTitleDeleted val="0"/>
    <c:plotArea>
      <c:layout/>
      <c:barChart>
        <c:barDir val="col"/>
        <c:grouping val="clustered"/>
        <c:varyColors val="0"/>
        <c:ser>
          <c:idx val="0"/>
          <c:order val="0"/>
          <c:tx>
            <c:strRef>
              <c:f>Taul1!$J$142</c:f>
              <c:strCache>
                <c:ptCount val="1"/>
                <c:pt idx="0">
                  <c:v>Perusura</c:v>
                </c:pt>
              </c:strCache>
            </c:strRef>
          </c:tx>
          <c:spPr>
            <a:solidFill>
              <a:srgbClr val="0070C0"/>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Taul1!$J$143:$J$148</c:f>
              <c:numCache>
                <c:formatCode>0</c:formatCode>
                <c:ptCount val="6"/>
                <c:pt idx="0">
                  <c:v>125066.31500962761</c:v>
                </c:pt>
                <c:pt idx="1">
                  <c:v>75034.701917220256</c:v>
                </c:pt>
                <c:pt idx="2">
                  <c:v>-21072.192587745842</c:v>
                </c:pt>
                <c:pt idx="3">
                  <c:v>5802.3274142828304</c:v>
                </c:pt>
                <c:pt idx="4">
                  <c:v>-75331.15936563781</c:v>
                </c:pt>
                <c:pt idx="5">
                  <c:v>-59402.935951736057</c:v>
                </c:pt>
              </c:numCache>
            </c:numRef>
          </c:val>
          <c:extLst>
            <c:ext xmlns:c16="http://schemas.microsoft.com/office/drawing/2014/chart" uri="{C3380CC4-5D6E-409C-BE32-E72D297353CC}">
              <c16:uniqueId val="{00000000-8567-4D90-A747-4E5CBA67A71C}"/>
            </c:ext>
          </c:extLst>
        </c:ser>
        <c:ser>
          <c:idx val="1"/>
          <c:order val="1"/>
          <c:tx>
            <c:strRef>
              <c:f>Taul1!$K$142</c:f>
              <c:strCache>
                <c:ptCount val="1"/>
                <c:pt idx="0">
                  <c:v>Korkea maahanmuutto</c:v>
                </c:pt>
              </c:strCache>
            </c:strRef>
          </c:tx>
          <c:spPr>
            <a:solidFill>
              <a:srgbClr val="C00000"/>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Taul1!$K$143:$K$148</c:f>
              <c:numCache>
                <c:formatCode>0</c:formatCode>
                <c:ptCount val="6"/>
                <c:pt idx="0">
                  <c:v>172075.90536036575</c:v>
                </c:pt>
                <c:pt idx="1">
                  <c:v>95609.234660609509</c:v>
                </c:pt>
                <c:pt idx="2">
                  <c:v>-9362.8814519232255</c:v>
                </c:pt>
                <c:pt idx="3">
                  <c:v>16598.746294229291</c:v>
                </c:pt>
                <c:pt idx="4">
                  <c:v>-65855.967098157154</c:v>
                </c:pt>
                <c:pt idx="5">
                  <c:v>-54024.563959748077</c:v>
                </c:pt>
              </c:numCache>
            </c:numRef>
          </c:val>
          <c:extLst>
            <c:ext xmlns:c16="http://schemas.microsoft.com/office/drawing/2014/chart" uri="{C3380CC4-5D6E-409C-BE32-E72D297353CC}">
              <c16:uniqueId val="{00000001-8567-4D90-A747-4E5CBA67A71C}"/>
            </c:ext>
          </c:extLst>
        </c:ser>
        <c:ser>
          <c:idx val="2"/>
          <c:order val="2"/>
          <c:tx>
            <c:strRef>
              <c:f>Taul1!$L$142</c:f>
              <c:strCache>
                <c:ptCount val="1"/>
                <c:pt idx="0">
                  <c:v>Vähäinen maahanmuutto</c:v>
                </c:pt>
              </c:strCache>
            </c:strRef>
          </c:tx>
          <c:spPr>
            <a:solidFill>
              <a:schemeClr val="accent4"/>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Taul1!$L$143:$L$148</c:f>
              <c:numCache>
                <c:formatCode>0</c:formatCode>
                <c:ptCount val="6"/>
                <c:pt idx="0">
                  <c:v>83932.533565610182</c:v>
                </c:pt>
                <c:pt idx="1">
                  <c:v>57032.254468773957</c:v>
                </c:pt>
                <c:pt idx="2">
                  <c:v>-31317.699291411729</c:v>
                </c:pt>
                <c:pt idx="3">
                  <c:v>-3644.6010799629148</c:v>
                </c:pt>
                <c:pt idx="4">
                  <c:v>-83621.830823210708</c:v>
                </c:pt>
                <c:pt idx="5">
                  <c:v>-64108.618378327752</c:v>
                </c:pt>
              </c:numCache>
            </c:numRef>
          </c:val>
          <c:extLst>
            <c:ext xmlns:c16="http://schemas.microsoft.com/office/drawing/2014/chart" uri="{C3380CC4-5D6E-409C-BE32-E72D297353CC}">
              <c16:uniqueId val="{00000002-8567-4D90-A747-4E5CBA67A71C}"/>
            </c:ext>
          </c:extLst>
        </c:ser>
        <c:ser>
          <c:idx val="3"/>
          <c:order val="3"/>
          <c:tx>
            <c:strRef>
              <c:f>Taul1!$M$142</c:f>
              <c:strCache>
                <c:ptCount val="1"/>
                <c:pt idx="0">
                  <c:v>Hyvin vähäinen maahanmuutto</c:v>
                </c:pt>
              </c:strCache>
            </c:strRef>
          </c:tx>
          <c:spPr>
            <a:solidFill>
              <a:srgbClr val="7030A0"/>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Taul1!$M$143:$M$148</c:f>
              <c:numCache>
                <c:formatCode>0</c:formatCode>
                <c:ptCount val="6"/>
                <c:pt idx="0">
                  <c:v>54550.96569769457</c:v>
                </c:pt>
                <c:pt idx="1">
                  <c:v>44173.564843785716</c:v>
                </c:pt>
                <c:pt idx="2">
                  <c:v>-38635.812105231395</c:v>
                </c:pt>
                <c:pt idx="3">
                  <c:v>-10392.450676903361</c:v>
                </c:pt>
                <c:pt idx="4">
                  <c:v>-89543.65099664306</c:v>
                </c:pt>
                <c:pt idx="5">
                  <c:v>-67469.544233911729</c:v>
                </c:pt>
              </c:numCache>
            </c:numRef>
          </c:val>
          <c:extLst>
            <c:ext xmlns:c16="http://schemas.microsoft.com/office/drawing/2014/chart" uri="{C3380CC4-5D6E-409C-BE32-E72D297353CC}">
              <c16:uniqueId val="{00000003-8567-4D90-A747-4E5CBA67A71C}"/>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Työikäisten määrän muutos 2023—2040 eri skenaarioissa (%)</a:t>
            </a:r>
          </a:p>
        </c:rich>
      </c:tx>
      <c:overlay val="0"/>
      <c:spPr>
        <a:noFill/>
        <a:ln>
          <a:noFill/>
        </a:ln>
        <a:effectLst/>
      </c:spPr>
    </c:title>
    <c:autoTitleDeleted val="0"/>
    <c:plotArea>
      <c:layout/>
      <c:barChart>
        <c:barDir val="col"/>
        <c:grouping val="clustered"/>
        <c:varyColors val="0"/>
        <c:ser>
          <c:idx val="0"/>
          <c:order val="0"/>
          <c:tx>
            <c:strRef>
              <c:f>Taul1!$N$142</c:f>
              <c:strCache>
                <c:ptCount val="1"/>
                <c:pt idx="0">
                  <c:v>Perusura</c:v>
                </c:pt>
              </c:strCache>
            </c:strRef>
          </c:tx>
          <c:spPr>
            <a:solidFill>
              <a:srgbClr val="0070C0"/>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Taul1!$N$143:$N$148</c:f>
              <c:numCache>
                <c:formatCode>0.0\ %</c:formatCode>
                <c:ptCount val="6"/>
                <c:pt idx="0">
                  <c:v>0.14790647689048733</c:v>
                </c:pt>
                <c:pt idx="1">
                  <c:v>0.10655674421908763</c:v>
                </c:pt>
                <c:pt idx="2">
                  <c:v>-4.1569561282083042E-2</c:v>
                </c:pt>
                <c:pt idx="3">
                  <c:v>9.989407580438996E-3</c:v>
                </c:pt>
                <c:pt idx="4">
                  <c:v>-0.15725409592422737</c:v>
                </c:pt>
                <c:pt idx="5">
                  <c:v>-0.17184023683776381</c:v>
                </c:pt>
              </c:numCache>
            </c:numRef>
          </c:val>
          <c:extLst>
            <c:ext xmlns:c16="http://schemas.microsoft.com/office/drawing/2014/chart" uri="{C3380CC4-5D6E-409C-BE32-E72D297353CC}">
              <c16:uniqueId val="{00000000-8B0A-4A29-B1E0-7992FF5D22CF}"/>
            </c:ext>
          </c:extLst>
        </c:ser>
        <c:ser>
          <c:idx val="1"/>
          <c:order val="1"/>
          <c:tx>
            <c:strRef>
              <c:f>Taul1!$O$142</c:f>
              <c:strCache>
                <c:ptCount val="1"/>
                <c:pt idx="0">
                  <c:v>Korkea maahanmuutto</c:v>
                </c:pt>
              </c:strCache>
            </c:strRef>
          </c:tx>
          <c:spPr>
            <a:solidFill>
              <a:srgbClr val="C00000"/>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Taul1!$O$143:$O$148</c:f>
              <c:numCache>
                <c:formatCode>0.0\ %</c:formatCode>
                <c:ptCount val="6"/>
                <c:pt idx="0">
                  <c:v>0.20350116590253253</c:v>
                </c:pt>
                <c:pt idx="1">
                  <c:v>0.13577462830401704</c:v>
                </c:pt>
                <c:pt idx="2">
                  <c:v>-1.8470354837158226E-2</c:v>
                </c:pt>
                <c:pt idx="3">
                  <c:v>2.8576746918693517E-2</c:v>
                </c:pt>
                <c:pt idx="4">
                  <c:v>-0.13747459423756453</c:v>
                </c:pt>
                <c:pt idx="5">
                  <c:v>-0.15628173451633437</c:v>
                </c:pt>
              </c:numCache>
            </c:numRef>
          </c:val>
          <c:extLst>
            <c:ext xmlns:c16="http://schemas.microsoft.com/office/drawing/2014/chart" uri="{C3380CC4-5D6E-409C-BE32-E72D297353CC}">
              <c16:uniqueId val="{00000001-8B0A-4A29-B1E0-7992FF5D22CF}"/>
            </c:ext>
          </c:extLst>
        </c:ser>
        <c:ser>
          <c:idx val="2"/>
          <c:order val="2"/>
          <c:tx>
            <c:strRef>
              <c:f>Taul1!$P$142</c:f>
              <c:strCache>
                <c:ptCount val="1"/>
                <c:pt idx="0">
                  <c:v>Vähäinen maahanmuutto</c:v>
                </c:pt>
              </c:strCache>
            </c:strRef>
          </c:tx>
          <c:spPr>
            <a:solidFill>
              <a:schemeClr val="accent4"/>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Taul1!$P$143:$P$148</c:f>
              <c:numCache>
                <c:formatCode>0.0\ %</c:formatCode>
                <c:ptCount val="6"/>
                <c:pt idx="0">
                  <c:v>9.9260662914921027E-2</c:v>
                </c:pt>
                <c:pt idx="1">
                  <c:v>8.099147722838318E-2</c:v>
                </c:pt>
                <c:pt idx="2">
                  <c:v>-6.1781089674800317E-2</c:v>
                </c:pt>
                <c:pt idx="3">
                  <c:v>-6.274621036765066E-3</c:v>
                </c:pt>
                <c:pt idx="4">
                  <c:v>-0.17456090569118449</c:v>
                </c:pt>
                <c:pt idx="5">
                  <c:v>-0.18545278931035228</c:v>
                </c:pt>
              </c:numCache>
            </c:numRef>
          </c:val>
          <c:extLst>
            <c:ext xmlns:c16="http://schemas.microsoft.com/office/drawing/2014/chart" uri="{C3380CC4-5D6E-409C-BE32-E72D297353CC}">
              <c16:uniqueId val="{00000002-8B0A-4A29-B1E0-7992FF5D22CF}"/>
            </c:ext>
          </c:extLst>
        </c:ser>
        <c:ser>
          <c:idx val="3"/>
          <c:order val="3"/>
          <c:tx>
            <c:strRef>
              <c:f>Taul1!$Q$142</c:f>
              <c:strCache>
                <c:ptCount val="1"/>
                <c:pt idx="0">
                  <c:v>Hyvin vähäinen maahanmuutto</c:v>
                </c:pt>
              </c:strCache>
            </c:strRef>
          </c:tx>
          <c:spPr>
            <a:solidFill>
              <a:srgbClr val="7030A0"/>
            </a:solidFill>
            <a:ln>
              <a:noFill/>
            </a:ln>
            <a:effectLst/>
          </c:spPr>
          <c:invertIfNegative val="0"/>
          <c:cat>
            <c:strRef>
              <c:f>Taul1!$A$143:$A$148</c:f>
              <c:strCache>
                <c:ptCount val="6"/>
                <c:pt idx="0">
                  <c:v>Pääkaupunkiseutu</c:v>
                </c:pt>
                <c:pt idx="1">
                  <c:v>Suuri kaupunki</c:v>
                </c:pt>
                <c:pt idx="2">
                  <c:v>Keskuskaupunki</c:v>
                </c:pt>
                <c:pt idx="3">
                  <c:v>Kehyskunta</c:v>
                </c:pt>
                <c:pt idx="4">
                  <c:v>Seutukaupunki</c:v>
                </c:pt>
                <c:pt idx="5">
                  <c:v>Maaseutu</c:v>
                </c:pt>
              </c:strCache>
            </c:strRef>
          </c:cat>
          <c:val>
            <c:numRef>
              <c:f>Taul1!$Q$143:$Q$148</c:f>
              <c:numCache>
                <c:formatCode>0.0\ %</c:formatCode>
                <c:ptCount val="6"/>
                <c:pt idx="0">
                  <c:v>6.451330357577674E-2</c:v>
                </c:pt>
                <c:pt idx="1">
                  <c:v>6.2730858256722352E-2</c:v>
                </c:pt>
                <c:pt idx="2">
                  <c:v>-7.6217686047793901E-2</c:v>
                </c:pt>
                <c:pt idx="3">
                  <c:v>-1.7891859276270836E-2</c:v>
                </c:pt>
                <c:pt idx="4">
                  <c:v>-0.1869227289452115</c:v>
                </c:pt>
                <c:pt idx="5">
                  <c:v>-0.19517524302016487</c:v>
                </c:pt>
              </c:numCache>
            </c:numRef>
          </c:val>
          <c:extLst>
            <c:ext xmlns:c16="http://schemas.microsoft.com/office/drawing/2014/chart" uri="{C3380CC4-5D6E-409C-BE32-E72D297353CC}">
              <c16:uniqueId val="{00000003-8B0A-4A29-B1E0-7992FF5D22CF}"/>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i-FI" dirty="0"/>
              <a:t>Kuntien</a:t>
            </a:r>
            <a:r>
              <a:rPr lang="fi-FI" baseline="0" dirty="0"/>
              <a:t> vuosien 2010-2022 väestönkehityksen rakenne</a:t>
            </a:r>
            <a:endParaRPr lang="fi-FI" dirty="0"/>
          </a:p>
        </c:rich>
      </c:tx>
      <c:layout>
        <c:manualLayout>
          <c:xMode val="edge"/>
          <c:yMode val="edge"/>
          <c:x val="0.23934514141321772"/>
          <c:y val="1.2771628716391419E-2"/>
        </c:manualLayout>
      </c:layout>
      <c:overlay val="0"/>
      <c:spPr>
        <a:noFill/>
        <a:ln>
          <a:noFill/>
        </a:ln>
        <a:effectLst/>
      </c:spPr>
    </c:title>
    <c:autoTitleDeleted val="0"/>
    <c:plotArea>
      <c:layout>
        <c:manualLayout>
          <c:layoutTarget val="inner"/>
          <c:xMode val="edge"/>
          <c:yMode val="edge"/>
          <c:x val="0.27495369834947431"/>
          <c:y val="7.6916013071895425E-2"/>
          <c:w val="0.69701085094732707"/>
          <c:h val="0.85571045751633967"/>
        </c:manualLayout>
      </c:layout>
      <c:scatterChart>
        <c:scatterStyle val="lineMarker"/>
        <c:varyColors val="0"/>
        <c:ser>
          <c:idx val="0"/>
          <c:order val="0"/>
          <c:tx>
            <c:strRef>
              <c:f>Taul1!$H$1</c:f>
              <c:strCache>
                <c:ptCount val="1"/>
                <c:pt idx="0">
                  <c:v>Pääkaupunkiseutu</c:v>
                </c:pt>
              </c:strCache>
            </c:strRef>
          </c:tx>
          <c:spPr>
            <a:ln w="19050" cap="rnd">
              <a:noFill/>
              <a:round/>
            </a:ln>
            <a:effectLst/>
          </c:spPr>
          <c:marker>
            <c:symbol val="circle"/>
            <c:size val="5"/>
            <c:spPr>
              <a:solidFill>
                <a:srgbClr val="002060"/>
              </a:solidFill>
              <a:ln w="9525">
                <a:noFill/>
              </a:ln>
              <a:effectLst/>
            </c:spPr>
          </c:marker>
          <c:xVal>
            <c:numRef>
              <c:f>Taul1!$E$2:$E$310</c:f>
              <c:numCache>
                <c:formatCode>0.0</c:formatCode>
                <c:ptCount val="309"/>
                <c:pt idx="0">
                  <c:v>-1.2445721554434017</c:v>
                </c:pt>
                <c:pt idx="1">
                  <c:v>-3.2011589597401686</c:v>
                </c:pt>
                <c:pt idx="2">
                  <c:v>-0.7896814951302974</c:v>
                </c:pt>
                <c:pt idx="3">
                  <c:v>-3.8425778430849853</c:v>
                </c:pt>
                <c:pt idx="4">
                  <c:v>-7.1172059617066408</c:v>
                </c:pt>
                <c:pt idx="5">
                  <c:v>2.4554369279065069</c:v>
                </c:pt>
                <c:pt idx="6">
                  <c:v>4.4021254314858629</c:v>
                </c:pt>
                <c:pt idx="7">
                  <c:v>-9.9535500995355015</c:v>
                </c:pt>
                <c:pt idx="8">
                  <c:v>-3.1671268474906613</c:v>
                </c:pt>
                <c:pt idx="9">
                  <c:v>-10.677661486415055</c:v>
                </c:pt>
                <c:pt idx="10">
                  <c:v>-6.0031464767740337</c:v>
                </c:pt>
                <c:pt idx="11">
                  <c:v>6.5822538409066311</c:v>
                </c:pt>
                <c:pt idx="12">
                  <c:v>-5.02515791976455</c:v>
                </c:pt>
                <c:pt idx="13">
                  <c:v>-1.5652933277312311</c:v>
                </c:pt>
                <c:pt idx="14">
                  <c:v>-6.1464296474841822</c:v>
                </c:pt>
                <c:pt idx="15">
                  <c:v>0.21007772875964106</c:v>
                </c:pt>
                <c:pt idx="16">
                  <c:v>-6.3159677649408072</c:v>
                </c:pt>
                <c:pt idx="17">
                  <c:v>-10.255689800505762</c:v>
                </c:pt>
                <c:pt idx="18">
                  <c:v>-1.8509949097639982</c:v>
                </c:pt>
                <c:pt idx="19">
                  <c:v>-1.0153680180227822</c:v>
                </c:pt>
                <c:pt idx="20">
                  <c:v>1.0962628399785132E-2</c:v>
                </c:pt>
                <c:pt idx="21">
                  <c:v>-7.6947236180904524</c:v>
                </c:pt>
                <c:pt idx="22">
                  <c:v>-7.7232606438213915</c:v>
                </c:pt>
                <c:pt idx="23">
                  <c:v>-5.9963857401018563</c:v>
                </c:pt>
                <c:pt idx="24">
                  <c:v>1.9283065512978987</c:v>
                </c:pt>
                <c:pt idx="25">
                  <c:v>-8.5119181893375444</c:v>
                </c:pt>
                <c:pt idx="26">
                  <c:v>-6.6340875025498667</c:v>
                </c:pt>
                <c:pt idx="27">
                  <c:v>-6.7169455573886401</c:v>
                </c:pt>
                <c:pt idx="28">
                  <c:v>-12.953639605621984</c:v>
                </c:pt>
                <c:pt idx="29">
                  <c:v>0.63418158465120011</c:v>
                </c:pt>
                <c:pt idx="30">
                  <c:v>-0.70263307239823081</c:v>
                </c:pt>
                <c:pt idx="31">
                  <c:v>-8.5550875849526182</c:v>
                </c:pt>
                <c:pt idx="32">
                  <c:v>-14.590001103630946</c:v>
                </c:pt>
                <c:pt idx="33">
                  <c:v>2.3326202735630401</c:v>
                </c:pt>
                <c:pt idx="34">
                  <c:v>-13.02198738708028</c:v>
                </c:pt>
                <c:pt idx="35">
                  <c:v>-0.28547422784087406</c:v>
                </c:pt>
                <c:pt idx="36">
                  <c:v>-5.2720528850468131</c:v>
                </c:pt>
                <c:pt idx="37">
                  <c:v>-5.7988204672004224</c:v>
                </c:pt>
                <c:pt idx="38">
                  <c:v>-13.617430310797822</c:v>
                </c:pt>
                <c:pt idx="39">
                  <c:v>-0.3487288832206607</c:v>
                </c:pt>
                <c:pt idx="40">
                  <c:v>-1.6042428193651885</c:v>
                </c:pt>
                <c:pt idx="41">
                  <c:v>-2.2910965442627123</c:v>
                </c:pt>
                <c:pt idx="42">
                  <c:v>3.0639632007727204</c:v>
                </c:pt>
                <c:pt idx="43">
                  <c:v>-3.3648402588229449</c:v>
                </c:pt>
                <c:pt idx="44">
                  <c:v>-6.2700166899724845</c:v>
                </c:pt>
                <c:pt idx="45">
                  <c:v>-5.8039181841719172</c:v>
                </c:pt>
                <c:pt idx="46">
                  <c:v>0.93004422455190217</c:v>
                </c:pt>
                <c:pt idx="47">
                  <c:v>-15.792649721089735</c:v>
                </c:pt>
                <c:pt idx="48">
                  <c:v>-7.5135167150363404</c:v>
                </c:pt>
                <c:pt idx="49">
                  <c:v>-4.3422647098424658</c:v>
                </c:pt>
                <c:pt idx="50">
                  <c:v>-1.1373050083542775</c:v>
                </c:pt>
                <c:pt idx="51">
                  <c:v>-13.246487119437941</c:v>
                </c:pt>
                <c:pt idx="52">
                  <c:v>-4.6128932000719747</c:v>
                </c:pt>
                <c:pt idx="53">
                  <c:v>-1.6825289704679187</c:v>
                </c:pt>
                <c:pt idx="54">
                  <c:v>-0.49324608810087039</c:v>
                </c:pt>
                <c:pt idx="55">
                  <c:v>-2.7719131945940512</c:v>
                </c:pt>
                <c:pt idx="56">
                  <c:v>7.4773209189611469</c:v>
                </c:pt>
                <c:pt idx="57">
                  <c:v>-7.1785076098342468</c:v>
                </c:pt>
                <c:pt idx="58">
                  <c:v>-13.072221944680354</c:v>
                </c:pt>
                <c:pt idx="59">
                  <c:v>-14.063864288387178</c:v>
                </c:pt>
                <c:pt idx="60">
                  <c:v>-5.3246443614400381</c:v>
                </c:pt>
                <c:pt idx="61">
                  <c:v>-10.687793794106685</c:v>
                </c:pt>
                <c:pt idx="62">
                  <c:v>2.8972243402386533</c:v>
                </c:pt>
                <c:pt idx="63">
                  <c:v>-9.1166687199704324</c:v>
                </c:pt>
                <c:pt idx="64">
                  <c:v>-7.6045765658299578</c:v>
                </c:pt>
                <c:pt idx="65">
                  <c:v>3.7793449624633988</c:v>
                </c:pt>
                <c:pt idx="66">
                  <c:v>3.1412026518461555</c:v>
                </c:pt>
                <c:pt idx="67">
                  <c:v>-11.719237002867473</c:v>
                </c:pt>
                <c:pt idx="68">
                  <c:v>-0.90055743887234541</c:v>
                </c:pt>
                <c:pt idx="69">
                  <c:v>0.17208636277034461</c:v>
                </c:pt>
                <c:pt idx="70">
                  <c:v>2.5081403472391943</c:v>
                </c:pt>
                <c:pt idx="71">
                  <c:v>-12.381635977141595</c:v>
                </c:pt>
                <c:pt idx="72">
                  <c:v>-4.0246553384343056</c:v>
                </c:pt>
                <c:pt idx="73">
                  <c:v>-13.255738764953119</c:v>
                </c:pt>
                <c:pt idx="74">
                  <c:v>0.34573364679850643</c:v>
                </c:pt>
                <c:pt idx="75">
                  <c:v>-11.023979997727013</c:v>
                </c:pt>
                <c:pt idx="76">
                  <c:v>-3.6424212606920601</c:v>
                </c:pt>
                <c:pt idx="77">
                  <c:v>-9.5552628161122151</c:v>
                </c:pt>
                <c:pt idx="78">
                  <c:v>-11.88824419778002</c:v>
                </c:pt>
                <c:pt idx="79">
                  <c:v>-8.4333821376281115</c:v>
                </c:pt>
                <c:pt idx="80">
                  <c:v>-3.3469166600819515</c:v>
                </c:pt>
                <c:pt idx="81">
                  <c:v>-4.4908704404994859</c:v>
                </c:pt>
                <c:pt idx="82">
                  <c:v>-1.1080466835434848</c:v>
                </c:pt>
                <c:pt idx="83">
                  <c:v>1.4952799596454567</c:v>
                </c:pt>
                <c:pt idx="84">
                  <c:v>-10.688441877448051</c:v>
                </c:pt>
                <c:pt idx="85">
                  <c:v>-4.2341732011070112</c:v>
                </c:pt>
                <c:pt idx="86">
                  <c:v>-12.372210729277551</c:v>
                </c:pt>
                <c:pt idx="87">
                  <c:v>-0.50163029847002749</c:v>
                </c:pt>
                <c:pt idx="88">
                  <c:v>-8.3610163404560964</c:v>
                </c:pt>
                <c:pt idx="89">
                  <c:v>9.0580746202339526</c:v>
                </c:pt>
                <c:pt idx="90">
                  <c:v>2.7466323104619375</c:v>
                </c:pt>
                <c:pt idx="91">
                  <c:v>-7.7741565155752799</c:v>
                </c:pt>
                <c:pt idx="92">
                  <c:v>-7.9867273709391151</c:v>
                </c:pt>
                <c:pt idx="93">
                  <c:v>-4.3175930554924324</c:v>
                </c:pt>
                <c:pt idx="94">
                  <c:v>4.6576867680884062</c:v>
                </c:pt>
                <c:pt idx="95">
                  <c:v>-8.7408934014541728</c:v>
                </c:pt>
                <c:pt idx="96">
                  <c:v>-1.6406596170197478</c:v>
                </c:pt>
                <c:pt idx="97">
                  <c:v>-7.5788704743642423</c:v>
                </c:pt>
                <c:pt idx="98">
                  <c:v>-10.158524749272081</c:v>
                </c:pt>
                <c:pt idx="99">
                  <c:v>-8.4486120137406004</c:v>
                </c:pt>
                <c:pt idx="100">
                  <c:v>2.6202659878435246</c:v>
                </c:pt>
                <c:pt idx="101">
                  <c:v>-3.4937965260545907</c:v>
                </c:pt>
                <c:pt idx="102">
                  <c:v>-9.4542809991328909</c:v>
                </c:pt>
                <c:pt idx="103">
                  <c:v>5.1983684797006076</c:v>
                </c:pt>
                <c:pt idx="104">
                  <c:v>-5.9547156355856661</c:v>
                </c:pt>
                <c:pt idx="105">
                  <c:v>-7.6298701298701301</c:v>
                </c:pt>
                <c:pt idx="106">
                  <c:v>-5.200195277341348</c:v>
                </c:pt>
                <c:pt idx="107">
                  <c:v>-5.0299126345248899</c:v>
                </c:pt>
                <c:pt idx="108">
                  <c:v>-7.4239304506977808</c:v>
                </c:pt>
                <c:pt idx="109">
                  <c:v>-1.6148850272073021</c:v>
                </c:pt>
                <c:pt idx="110">
                  <c:v>-11.200541329819439</c:v>
                </c:pt>
                <c:pt idx="111">
                  <c:v>-16.74768595591663</c:v>
                </c:pt>
                <c:pt idx="112">
                  <c:v>-9.0154211150652426</c:v>
                </c:pt>
                <c:pt idx="113">
                  <c:v>-1.7696191779529045E-2</c:v>
                </c:pt>
                <c:pt idx="114">
                  <c:v>-8.0988561409367943</c:v>
                </c:pt>
                <c:pt idx="115">
                  <c:v>-5.2708008390254397</c:v>
                </c:pt>
                <c:pt idx="116">
                  <c:v>-12.947704725071464</c:v>
                </c:pt>
                <c:pt idx="117">
                  <c:v>-2.9368503386970617</c:v>
                </c:pt>
                <c:pt idx="118">
                  <c:v>-6.5774679559253428</c:v>
                </c:pt>
                <c:pt idx="119">
                  <c:v>-4.9582021863471759</c:v>
                </c:pt>
                <c:pt idx="120">
                  <c:v>-3.0991137114058969</c:v>
                </c:pt>
                <c:pt idx="121">
                  <c:v>-12.460063897763577</c:v>
                </c:pt>
                <c:pt idx="122">
                  <c:v>-1.4811836021143878</c:v>
                </c:pt>
                <c:pt idx="123">
                  <c:v>0.69260737819248708</c:v>
                </c:pt>
                <c:pt idx="124">
                  <c:v>-2.0902707398291587</c:v>
                </c:pt>
                <c:pt idx="125">
                  <c:v>-6.6747744435331047</c:v>
                </c:pt>
                <c:pt idx="126">
                  <c:v>-6.8118824284752346</c:v>
                </c:pt>
                <c:pt idx="127">
                  <c:v>-8.5503398211980208</c:v>
                </c:pt>
                <c:pt idx="128">
                  <c:v>-2.453582166398637</c:v>
                </c:pt>
                <c:pt idx="129">
                  <c:v>-1.1546299597209735</c:v>
                </c:pt>
                <c:pt idx="130">
                  <c:v>2.9683228153842989</c:v>
                </c:pt>
                <c:pt idx="131">
                  <c:v>-2.7643925944712149</c:v>
                </c:pt>
                <c:pt idx="132">
                  <c:v>5.1305790224896812</c:v>
                </c:pt>
                <c:pt idx="133">
                  <c:v>5.4180013519526886</c:v>
                </c:pt>
                <c:pt idx="134">
                  <c:v>-6.5711852355390956</c:v>
                </c:pt>
                <c:pt idx="135">
                  <c:v>-6.7913385826771648</c:v>
                </c:pt>
                <c:pt idx="136">
                  <c:v>-12.417196520258587</c:v>
                </c:pt>
                <c:pt idx="137">
                  <c:v>2.8357701999257485</c:v>
                </c:pt>
                <c:pt idx="138">
                  <c:v>12.030979185859501</c:v>
                </c:pt>
                <c:pt idx="139">
                  <c:v>-8.8251238669171325E-2</c:v>
                </c:pt>
                <c:pt idx="140">
                  <c:v>-1.1103974927356022</c:v>
                </c:pt>
                <c:pt idx="141">
                  <c:v>-6.3579467238124971</c:v>
                </c:pt>
                <c:pt idx="142">
                  <c:v>-1.7522307611728518</c:v>
                </c:pt>
                <c:pt idx="143">
                  <c:v>-5.5673517489408821</c:v>
                </c:pt>
                <c:pt idx="144">
                  <c:v>-19.954507857733667</c:v>
                </c:pt>
                <c:pt idx="145">
                  <c:v>5.5964543269230766</c:v>
                </c:pt>
                <c:pt idx="146">
                  <c:v>-1.9801980198019802</c:v>
                </c:pt>
                <c:pt idx="147">
                  <c:v>15.416917497467221</c:v>
                </c:pt>
                <c:pt idx="148">
                  <c:v>-10.288131790647736</c:v>
                </c:pt>
                <c:pt idx="149">
                  <c:v>-3.2421451033868589</c:v>
                </c:pt>
                <c:pt idx="150">
                  <c:v>-1.4533527113694851</c:v>
                </c:pt>
                <c:pt idx="151">
                  <c:v>-3.6683225066870464</c:v>
                </c:pt>
                <c:pt idx="152">
                  <c:v>3.6921896602706008</c:v>
                </c:pt>
                <c:pt idx="153">
                  <c:v>2.5207793977381114</c:v>
                </c:pt>
                <c:pt idx="154">
                  <c:v>-9.8367822792188857</c:v>
                </c:pt>
                <c:pt idx="155">
                  <c:v>-14.375047662624874</c:v>
                </c:pt>
                <c:pt idx="156">
                  <c:v>-3.3094035071675165</c:v>
                </c:pt>
                <c:pt idx="157">
                  <c:v>4.2713373497082259</c:v>
                </c:pt>
                <c:pt idx="158">
                  <c:v>-13.777267508610791</c:v>
                </c:pt>
                <c:pt idx="159">
                  <c:v>-2.9539188656951554</c:v>
                </c:pt>
                <c:pt idx="160">
                  <c:v>3.7515065890823176</c:v>
                </c:pt>
                <c:pt idx="161">
                  <c:v>3.4296266983247596</c:v>
                </c:pt>
                <c:pt idx="162">
                  <c:v>-2.5081884977426303</c:v>
                </c:pt>
                <c:pt idx="163">
                  <c:v>-4.88929522598084</c:v>
                </c:pt>
                <c:pt idx="164">
                  <c:v>2.3244620717187963</c:v>
                </c:pt>
                <c:pt idx="165">
                  <c:v>-9.3043208141650524</c:v>
                </c:pt>
                <c:pt idx="166">
                  <c:v>-11.302092603422411</c:v>
                </c:pt>
                <c:pt idx="167">
                  <c:v>-2.1218197819508688</c:v>
                </c:pt>
                <c:pt idx="168">
                  <c:v>-4.3262856744121141</c:v>
                </c:pt>
                <c:pt idx="169">
                  <c:v>3.8011966994487194</c:v>
                </c:pt>
                <c:pt idx="170">
                  <c:v>1.7141538816472488</c:v>
                </c:pt>
                <c:pt idx="171">
                  <c:v>2.2507314877335136</c:v>
                </c:pt>
                <c:pt idx="172">
                  <c:v>-11.054389421869889</c:v>
                </c:pt>
                <c:pt idx="173">
                  <c:v>4.213739566065156</c:v>
                </c:pt>
                <c:pt idx="174">
                  <c:v>-3.3756853047877788</c:v>
                </c:pt>
                <c:pt idx="175">
                  <c:v>-2.6576743920212613</c:v>
                </c:pt>
                <c:pt idx="176">
                  <c:v>-4.0752526098364319</c:v>
                </c:pt>
                <c:pt idx="177">
                  <c:v>-5.0291857665798245</c:v>
                </c:pt>
                <c:pt idx="178">
                  <c:v>-1.4527597319555987</c:v>
                </c:pt>
                <c:pt idx="179">
                  <c:v>5.6545957135673275</c:v>
                </c:pt>
                <c:pt idx="180">
                  <c:v>-7.8520770010131713</c:v>
                </c:pt>
                <c:pt idx="181">
                  <c:v>-13.930769805866374</c:v>
                </c:pt>
                <c:pt idx="182">
                  <c:v>1.7917550599162892</c:v>
                </c:pt>
                <c:pt idx="183">
                  <c:v>-10.075510972342167</c:v>
                </c:pt>
                <c:pt idx="184">
                  <c:v>-3.4681964876354532</c:v>
                </c:pt>
                <c:pt idx="185">
                  <c:v>-14.378101970221087</c:v>
                </c:pt>
                <c:pt idx="186">
                  <c:v>-6.8255826080910387</c:v>
                </c:pt>
                <c:pt idx="187">
                  <c:v>7.3749904333850509</c:v>
                </c:pt>
                <c:pt idx="188">
                  <c:v>-13.608181012964007</c:v>
                </c:pt>
                <c:pt idx="189">
                  <c:v>-13.205153020624987</c:v>
                </c:pt>
                <c:pt idx="190">
                  <c:v>4.1192411924119243</c:v>
                </c:pt>
                <c:pt idx="191">
                  <c:v>-13.851498046026922</c:v>
                </c:pt>
                <c:pt idx="192">
                  <c:v>-2.7180820899900273</c:v>
                </c:pt>
                <c:pt idx="193">
                  <c:v>-8.9825969991379715</c:v>
                </c:pt>
                <c:pt idx="194">
                  <c:v>-11.971480683137125</c:v>
                </c:pt>
                <c:pt idx="195">
                  <c:v>-1.8555450267031959</c:v>
                </c:pt>
                <c:pt idx="196">
                  <c:v>-8.5382010893566918</c:v>
                </c:pt>
                <c:pt idx="197">
                  <c:v>6.0428344619771241</c:v>
                </c:pt>
                <c:pt idx="198">
                  <c:v>-7.6981366031756968</c:v>
                </c:pt>
                <c:pt idx="199">
                  <c:v>-9.2036258812905913</c:v>
                </c:pt>
                <c:pt idx="200">
                  <c:v>-3.5359720831867212</c:v>
                </c:pt>
                <c:pt idx="201">
                  <c:v>3.5162911428700783</c:v>
                </c:pt>
                <c:pt idx="202">
                  <c:v>0.76963808538672773</c:v>
                </c:pt>
                <c:pt idx="203">
                  <c:v>-13.094355726253845</c:v>
                </c:pt>
                <c:pt idx="204">
                  <c:v>-5.9584130916188114</c:v>
                </c:pt>
                <c:pt idx="205">
                  <c:v>-3.12475278854521</c:v>
                </c:pt>
                <c:pt idx="206">
                  <c:v>-11.255010792476103</c:v>
                </c:pt>
                <c:pt idx="207">
                  <c:v>-14.866204162537166</c:v>
                </c:pt>
                <c:pt idx="208">
                  <c:v>-17.573193202757114</c:v>
                </c:pt>
                <c:pt idx="209">
                  <c:v>-3.92958878095099</c:v>
                </c:pt>
                <c:pt idx="210">
                  <c:v>-2.8357204652504082</c:v>
                </c:pt>
                <c:pt idx="211">
                  <c:v>-8.5705366518148534</c:v>
                </c:pt>
                <c:pt idx="212">
                  <c:v>2.7631004896020164</c:v>
                </c:pt>
                <c:pt idx="213">
                  <c:v>-3.8580246913580245</c:v>
                </c:pt>
                <c:pt idx="214">
                  <c:v>-6.4159086690180063</c:v>
                </c:pt>
                <c:pt idx="215">
                  <c:v>-1.3522526885159027</c:v>
                </c:pt>
                <c:pt idx="216">
                  <c:v>1.5220980969161368</c:v>
                </c:pt>
                <c:pt idx="217">
                  <c:v>-3.658459949562979</c:v>
                </c:pt>
                <c:pt idx="218">
                  <c:v>0.36514272043917856</c:v>
                </c:pt>
                <c:pt idx="219">
                  <c:v>-12.248339833456308</c:v>
                </c:pt>
                <c:pt idx="220">
                  <c:v>-5.1770432901269148</c:v>
                </c:pt>
                <c:pt idx="221">
                  <c:v>-2.281931464174455</c:v>
                </c:pt>
                <c:pt idx="222">
                  <c:v>-11.505906208002262</c:v>
                </c:pt>
                <c:pt idx="223">
                  <c:v>-17.598766272055155</c:v>
                </c:pt>
                <c:pt idx="224">
                  <c:v>-14.95608309918361</c:v>
                </c:pt>
                <c:pt idx="225">
                  <c:v>-1.8742869560493292</c:v>
                </c:pt>
                <c:pt idx="226">
                  <c:v>-1.2703879998830605</c:v>
                </c:pt>
                <c:pt idx="227">
                  <c:v>-16.240635900954995</c:v>
                </c:pt>
                <c:pt idx="228">
                  <c:v>1.8539896621536438</c:v>
                </c:pt>
                <c:pt idx="229">
                  <c:v>-9.7370270586857224</c:v>
                </c:pt>
                <c:pt idx="230">
                  <c:v>-11.823810007104436</c:v>
                </c:pt>
                <c:pt idx="231">
                  <c:v>3.4175408727873613</c:v>
                </c:pt>
                <c:pt idx="232">
                  <c:v>-13.670033670033671</c:v>
                </c:pt>
                <c:pt idx="233">
                  <c:v>-7.435765875991633</c:v>
                </c:pt>
                <c:pt idx="234">
                  <c:v>-16.210908938979298</c:v>
                </c:pt>
                <c:pt idx="235">
                  <c:v>-3.5823559224386008</c:v>
                </c:pt>
                <c:pt idx="236">
                  <c:v>-0.12642225031605561</c:v>
                </c:pt>
                <c:pt idx="237">
                  <c:v>-4.5806569106494095</c:v>
                </c:pt>
                <c:pt idx="238">
                  <c:v>-3.2828930494998718</c:v>
                </c:pt>
                <c:pt idx="239">
                  <c:v>-13.754501670499414</c:v>
                </c:pt>
                <c:pt idx="240">
                  <c:v>-7.8649572460481636</c:v>
                </c:pt>
                <c:pt idx="241">
                  <c:v>-11.854850368656932</c:v>
                </c:pt>
                <c:pt idx="242">
                  <c:v>3.62689793991203</c:v>
                </c:pt>
                <c:pt idx="243">
                  <c:v>5.7420494699646643</c:v>
                </c:pt>
                <c:pt idx="244">
                  <c:v>-12.590478132327455</c:v>
                </c:pt>
                <c:pt idx="245">
                  <c:v>1.9837561992381227</c:v>
                </c:pt>
                <c:pt idx="246">
                  <c:v>-7.2829595299180667</c:v>
                </c:pt>
                <c:pt idx="247">
                  <c:v>2.9597354154200062</c:v>
                </c:pt>
                <c:pt idx="248">
                  <c:v>-7.0229821035042255</c:v>
                </c:pt>
                <c:pt idx="249">
                  <c:v>1.8956075517941255</c:v>
                </c:pt>
                <c:pt idx="250">
                  <c:v>2.8320836400384262</c:v>
                </c:pt>
                <c:pt idx="251">
                  <c:v>-4.6124716207363798</c:v>
                </c:pt>
                <c:pt idx="252">
                  <c:v>-7.0811499787565495</c:v>
                </c:pt>
                <c:pt idx="253">
                  <c:v>-8.5167455890820651</c:v>
                </c:pt>
                <c:pt idx="254">
                  <c:v>-9.9520825654257283</c:v>
                </c:pt>
                <c:pt idx="255">
                  <c:v>-4.1104020280914106</c:v>
                </c:pt>
                <c:pt idx="256">
                  <c:v>-12.24177505738332</c:v>
                </c:pt>
                <c:pt idx="257">
                  <c:v>-15.352084117834487</c:v>
                </c:pt>
                <c:pt idx="258">
                  <c:v>-4.3622141997593262</c:v>
                </c:pt>
                <c:pt idx="259">
                  <c:v>-11.98789026253386</c:v>
                </c:pt>
                <c:pt idx="260">
                  <c:v>-9.1084531534970523</c:v>
                </c:pt>
                <c:pt idx="261">
                  <c:v>-15.08997076195522</c:v>
                </c:pt>
                <c:pt idx="262">
                  <c:v>-6.177725014290111</c:v>
                </c:pt>
                <c:pt idx="263">
                  <c:v>-1.3264530322392791</c:v>
                </c:pt>
                <c:pt idx="264">
                  <c:v>-5.1563663440059564</c:v>
                </c:pt>
                <c:pt idx="265">
                  <c:v>-7.2152074372138202</c:v>
                </c:pt>
                <c:pt idx="266">
                  <c:v>-4.4340436014287476</c:v>
                </c:pt>
                <c:pt idx="267">
                  <c:v>1.7004675531274553</c:v>
                </c:pt>
                <c:pt idx="268">
                  <c:v>-13.416988416988417</c:v>
                </c:pt>
                <c:pt idx="269">
                  <c:v>-8.9193825042881656</c:v>
                </c:pt>
                <c:pt idx="270">
                  <c:v>-8.0839008756366972</c:v>
                </c:pt>
                <c:pt idx="271">
                  <c:v>-8.6551264980026623</c:v>
                </c:pt>
                <c:pt idx="272">
                  <c:v>-1.6741204888431829</c:v>
                </c:pt>
                <c:pt idx="273">
                  <c:v>-1.7448131463739611</c:v>
                </c:pt>
                <c:pt idx="274">
                  <c:v>0.38812817321006471</c:v>
                </c:pt>
                <c:pt idx="275">
                  <c:v>-0.17521693867694388</c:v>
                </c:pt>
                <c:pt idx="276">
                  <c:v>-13.366408872026851</c:v>
                </c:pt>
                <c:pt idx="277">
                  <c:v>2.8923252578441101</c:v>
                </c:pt>
                <c:pt idx="278">
                  <c:v>10.522168401047582</c:v>
                </c:pt>
                <c:pt idx="279">
                  <c:v>-1.595474229876862</c:v>
                </c:pt>
                <c:pt idx="280">
                  <c:v>-8.7275348239607649</c:v>
                </c:pt>
                <c:pt idx="281">
                  <c:v>-7.522318968367685</c:v>
                </c:pt>
                <c:pt idx="282">
                  <c:v>-4.7627883961155435</c:v>
                </c:pt>
                <c:pt idx="283">
                  <c:v>4.9362315156137457</c:v>
                </c:pt>
                <c:pt idx="284">
                  <c:v>0.10257251877077093</c:v>
                </c:pt>
                <c:pt idx="285">
                  <c:v>-3.3883527849882102</c:v>
                </c:pt>
                <c:pt idx="286">
                  <c:v>-12.814598390486442</c:v>
                </c:pt>
                <c:pt idx="287">
                  <c:v>1.4204365743440401</c:v>
                </c:pt>
                <c:pt idx="288">
                  <c:v>-3.1161421282665547</c:v>
                </c:pt>
                <c:pt idx="289">
                  <c:v>5.4127831721422091</c:v>
                </c:pt>
                <c:pt idx="290">
                  <c:v>-6.9574689095997915</c:v>
                </c:pt>
                <c:pt idx="291">
                  <c:v>-6.007609638875909</c:v>
                </c:pt>
                <c:pt idx="292">
                  <c:v>-15.292268114906388</c:v>
                </c:pt>
                <c:pt idx="293">
                  <c:v>0.92012291453273387</c:v>
                </c:pt>
                <c:pt idx="294">
                  <c:v>-4.5953475082740063</c:v>
                </c:pt>
                <c:pt idx="295">
                  <c:v>-5.8858759629086554</c:v>
                </c:pt>
                <c:pt idx="296">
                  <c:v>2.9193509362927434</c:v>
                </c:pt>
                <c:pt idx="297">
                  <c:v>-9.7282436290578413</c:v>
                </c:pt>
                <c:pt idx="298">
                  <c:v>-7.800872465999487</c:v>
                </c:pt>
                <c:pt idx="299">
                  <c:v>-9.9261419767605972</c:v>
                </c:pt>
                <c:pt idx="300">
                  <c:v>-9.5782892111214579</c:v>
                </c:pt>
                <c:pt idx="301">
                  <c:v>-3.4638032559750607</c:v>
                </c:pt>
                <c:pt idx="302">
                  <c:v>-1.1792590516889092</c:v>
                </c:pt>
                <c:pt idx="303">
                  <c:v>-11.892601780242229</c:v>
                </c:pt>
                <c:pt idx="304">
                  <c:v>5.3933161953727504</c:v>
                </c:pt>
                <c:pt idx="305">
                  <c:v>4.8021340712241525</c:v>
                </c:pt>
                <c:pt idx="306">
                  <c:v>-7.002845905413615</c:v>
                </c:pt>
                <c:pt idx="307">
                  <c:v>-7.5843712853377436</c:v>
                </c:pt>
                <c:pt idx="308">
                  <c:v>-3.4535656376180333</c:v>
                </c:pt>
              </c:numCache>
            </c:numRef>
          </c:xVal>
          <c:yVal>
            <c:numRef>
              <c:f>Taul1!$H$2:$H$310</c:f>
              <c:numCache>
                <c:formatCode>General</c:formatCode>
                <c:ptCount val="309"/>
                <c:pt idx="0">
                  <c:v>#N/A</c:v>
                </c:pt>
                <c:pt idx="1">
                  <c:v>#N/A</c:v>
                </c:pt>
                <c:pt idx="2">
                  <c:v>#N/A</c:v>
                </c:pt>
                <c:pt idx="3">
                  <c:v>#N/A</c:v>
                </c:pt>
                <c:pt idx="4">
                  <c:v>#N/A</c:v>
                </c:pt>
                <c:pt idx="5">
                  <c:v>#N/A</c:v>
                </c:pt>
                <c:pt idx="6">
                  <c:v>#N/A</c:v>
                </c:pt>
                <c:pt idx="7">
                  <c:v>#N/A</c:v>
                </c:pt>
                <c:pt idx="8">
                  <c:v>#N/A</c:v>
                </c:pt>
                <c:pt idx="9">
                  <c:v>#N/A</c:v>
                </c:pt>
                <c:pt idx="10">
                  <c:v>#N/A</c:v>
                </c:pt>
                <c:pt idx="11">
                  <c:v>10.553980494601769</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7.6414052828142207</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13.806099918311887</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10.380957333239341</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numCache>
            </c:numRef>
          </c:yVal>
          <c:smooth val="0"/>
          <c:extLst>
            <c:ext xmlns:c16="http://schemas.microsoft.com/office/drawing/2014/chart" uri="{C3380CC4-5D6E-409C-BE32-E72D297353CC}">
              <c16:uniqueId val="{00000000-4987-4B79-AF29-3E83AAB45190}"/>
            </c:ext>
          </c:extLst>
        </c:ser>
        <c:ser>
          <c:idx val="1"/>
          <c:order val="1"/>
          <c:tx>
            <c:strRef>
              <c:f>Taul1!$I$1</c:f>
              <c:strCache>
                <c:ptCount val="1"/>
                <c:pt idx="0">
                  <c:v>Suuri kaupunki</c:v>
                </c:pt>
              </c:strCache>
            </c:strRef>
          </c:tx>
          <c:spPr>
            <a:ln w="19050" cap="rnd">
              <a:noFill/>
              <a:round/>
            </a:ln>
            <a:effectLst/>
          </c:spPr>
          <c:marker>
            <c:symbol val="circle"/>
            <c:size val="5"/>
            <c:spPr>
              <a:solidFill>
                <a:srgbClr val="0070C0"/>
              </a:solidFill>
              <a:ln w="9525">
                <a:noFill/>
              </a:ln>
              <a:effectLst/>
            </c:spPr>
          </c:marker>
          <c:xVal>
            <c:numRef>
              <c:f>Taul1!$E$2:$E$310</c:f>
              <c:numCache>
                <c:formatCode>0.0</c:formatCode>
                <c:ptCount val="309"/>
                <c:pt idx="0">
                  <c:v>-1.2445721554434017</c:v>
                </c:pt>
                <c:pt idx="1">
                  <c:v>-3.2011589597401686</c:v>
                </c:pt>
                <c:pt idx="2">
                  <c:v>-0.7896814951302974</c:v>
                </c:pt>
                <c:pt idx="3">
                  <c:v>-3.8425778430849853</c:v>
                </c:pt>
                <c:pt idx="4">
                  <c:v>-7.1172059617066408</c:v>
                </c:pt>
                <c:pt idx="5">
                  <c:v>2.4554369279065069</c:v>
                </c:pt>
                <c:pt idx="6">
                  <c:v>4.4021254314858629</c:v>
                </c:pt>
                <c:pt idx="7">
                  <c:v>-9.9535500995355015</c:v>
                </c:pt>
                <c:pt idx="8">
                  <c:v>-3.1671268474906613</c:v>
                </c:pt>
                <c:pt idx="9">
                  <c:v>-10.677661486415055</c:v>
                </c:pt>
                <c:pt idx="10">
                  <c:v>-6.0031464767740337</c:v>
                </c:pt>
                <c:pt idx="11">
                  <c:v>6.5822538409066311</c:v>
                </c:pt>
                <c:pt idx="12">
                  <c:v>-5.02515791976455</c:v>
                </c:pt>
                <c:pt idx="13">
                  <c:v>-1.5652933277312311</c:v>
                </c:pt>
                <c:pt idx="14">
                  <c:v>-6.1464296474841822</c:v>
                </c:pt>
                <c:pt idx="15">
                  <c:v>0.21007772875964106</c:v>
                </c:pt>
                <c:pt idx="16">
                  <c:v>-6.3159677649408072</c:v>
                </c:pt>
                <c:pt idx="17">
                  <c:v>-10.255689800505762</c:v>
                </c:pt>
                <c:pt idx="18">
                  <c:v>-1.8509949097639982</c:v>
                </c:pt>
                <c:pt idx="19">
                  <c:v>-1.0153680180227822</c:v>
                </c:pt>
                <c:pt idx="20">
                  <c:v>1.0962628399785132E-2</c:v>
                </c:pt>
                <c:pt idx="21">
                  <c:v>-7.6947236180904524</c:v>
                </c:pt>
                <c:pt idx="22">
                  <c:v>-7.7232606438213915</c:v>
                </c:pt>
                <c:pt idx="23">
                  <c:v>-5.9963857401018563</c:v>
                </c:pt>
                <c:pt idx="24">
                  <c:v>1.9283065512978987</c:v>
                </c:pt>
                <c:pt idx="25">
                  <c:v>-8.5119181893375444</c:v>
                </c:pt>
                <c:pt idx="26">
                  <c:v>-6.6340875025498667</c:v>
                </c:pt>
                <c:pt idx="27">
                  <c:v>-6.7169455573886401</c:v>
                </c:pt>
                <c:pt idx="28">
                  <c:v>-12.953639605621984</c:v>
                </c:pt>
                <c:pt idx="29">
                  <c:v>0.63418158465120011</c:v>
                </c:pt>
                <c:pt idx="30">
                  <c:v>-0.70263307239823081</c:v>
                </c:pt>
                <c:pt idx="31">
                  <c:v>-8.5550875849526182</c:v>
                </c:pt>
                <c:pt idx="32">
                  <c:v>-14.590001103630946</c:v>
                </c:pt>
                <c:pt idx="33">
                  <c:v>2.3326202735630401</c:v>
                </c:pt>
                <c:pt idx="34">
                  <c:v>-13.02198738708028</c:v>
                </c:pt>
                <c:pt idx="35">
                  <c:v>-0.28547422784087406</c:v>
                </c:pt>
                <c:pt idx="36">
                  <c:v>-5.2720528850468131</c:v>
                </c:pt>
                <c:pt idx="37">
                  <c:v>-5.7988204672004224</c:v>
                </c:pt>
                <c:pt idx="38">
                  <c:v>-13.617430310797822</c:v>
                </c:pt>
                <c:pt idx="39">
                  <c:v>-0.3487288832206607</c:v>
                </c:pt>
                <c:pt idx="40">
                  <c:v>-1.6042428193651885</c:v>
                </c:pt>
                <c:pt idx="41">
                  <c:v>-2.2910965442627123</c:v>
                </c:pt>
                <c:pt idx="42">
                  <c:v>3.0639632007727204</c:v>
                </c:pt>
                <c:pt idx="43">
                  <c:v>-3.3648402588229449</c:v>
                </c:pt>
                <c:pt idx="44">
                  <c:v>-6.2700166899724845</c:v>
                </c:pt>
                <c:pt idx="45">
                  <c:v>-5.8039181841719172</c:v>
                </c:pt>
                <c:pt idx="46">
                  <c:v>0.93004422455190217</c:v>
                </c:pt>
                <c:pt idx="47">
                  <c:v>-15.792649721089735</c:v>
                </c:pt>
                <c:pt idx="48">
                  <c:v>-7.5135167150363404</c:v>
                </c:pt>
                <c:pt idx="49">
                  <c:v>-4.3422647098424658</c:v>
                </c:pt>
                <c:pt idx="50">
                  <c:v>-1.1373050083542775</c:v>
                </c:pt>
                <c:pt idx="51">
                  <c:v>-13.246487119437941</c:v>
                </c:pt>
                <c:pt idx="52">
                  <c:v>-4.6128932000719747</c:v>
                </c:pt>
                <c:pt idx="53">
                  <c:v>-1.6825289704679187</c:v>
                </c:pt>
                <c:pt idx="54">
                  <c:v>-0.49324608810087039</c:v>
                </c:pt>
                <c:pt idx="55">
                  <c:v>-2.7719131945940512</c:v>
                </c:pt>
                <c:pt idx="56">
                  <c:v>7.4773209189611469</c:v>
                </c:pt>
                <c:pt idx="57">
                  <c:v>-7.1785076098342468</c:v>
                </c:pt>
                <c:pt idx="58">
                  <c:v>-13.072221944680354</c:v>
                </c:pt>
                <c:pt idx="59">
                  <c:v>-14.063864288387178</c:v>
                </c:pt>
                <c:pt idx="60">
                  <c:v>-5.3246443614400381</c:v>
                </c:pt>
                <c:pt idx="61">
                  <c:v>-10.687793794106685</c:v>
                </c:pt>
                <c:pt idx="62">
                  <c:v>2.8972243402386533</c:v>
                </c:pt>
                <c:pt idx="63">
                  <c:v>-9.1166687199704324</c:v>
                </c:pt>
                <c:pt idx="64">
                  <c:v>-7.6045765658299578</c:v>
                </c:pt>
                <c:pt idx="65">
                  <c:v>3.7793449624633988</c:v>
                </c:pt>
                <c:pt idx="66">
                  <c:v>3.1412026518461555</c:v>
                </c:pt>
                <c:pt idx="67">
                  <c:v>-11.719237002867473</c:v>
                </c:pt>
                <c:pt idx="68">
                  <c:v>-0.90055743887234541</c:v>
                </c:pt>
                <c:pt idx="69">
                  <c:v>0.17208636277034461</c:v>
                </c:pt>
                <c:pt idx="70">
                  <c:v>2.5081403472391943</c:v>
                </c:pt>
                <c:pt idx="71">
                  <c:v>-12.381635977141595</c:v>
                </c:pt>
                <c:pt idx="72">
                  <c:v>-4.0246553384343056</c:v>
                </c:pt>
                <c:pt idx="73">
                  <c:v>-13.255738764953119</c:v>
                </c:pt>
                <c:pt idx="74">
                  <c:v>0.34573364679850643</c:v>
                </c:pt>
                <c:pt idx="75">
                  <c:v>-11.023979997727013</c:v>
                </c:pt>
                <c:pt idx="76">
                  <c:v>-3.6424212606920601</c:v>
                </c:pt>
                <c:pt idx="77">
                  <c:v>-9.5552628161122151</c:v>
                </c:pt>
                <c:pt idx="78">
                  <c:v>-11.88824419778002</c:v>
                </c:pt>
                <c:pt idx="79">
                  <c:v>-8.4333821376281115</c:v>
                </c:pt>
                <c:pt idx="80">
                  <c:v>-3.3469166600819515</c:v>
                </c:pt>
                <c:pt idx="81">
                  <c:v>-4.4908704404994859</c:v>
                </c:pt>
                <c:pt idx="82">
                  <c:v>-1.1080466835434848</c:v>
                </c:pt>
                <c:pt idx="83">
                  <c:v>1.4952799596454567</c:v>
                </c:pt>
                <c:pt idx="84">
                  <c:v>-10.688441877448051</c:v>
                </c:pt>
                <c:pt idx="85">
                  <c:v>-4.2341732011070112</c:v>
                </c:pt>
                <c:pt idx="86">
                  <c:v>-12.372210729277551</c:v>
                </c:pt>
                <c:pt idx="87">
                  <c:v>-0.50163029847002749</c:v>
                </c:pt>
                <c:pt idx="88">
                  <c:v>-8.3610163404560964</c:v>
                </c:pt>
                <c:pt idx="89">
                  <c:v>9.0580746202339526</c:v>
                </c:pt>
                <c:pt idx="90">
                  <c:v>2.7466323104619375</c:v>
                </c:pt>
                <c:pt idx="91">
                  <c:v>-7.7741565155752799</c:v>
                </c:pt>
                <c:pt idx="92">
                  <c:v>-7.9867273709391151</c:v>
                </c:pt>
                <c:pt idx="93">
                  <c:v>-4.3175930554924324</c:v>
                </c:pt>
                <c:pt idx="94">
                  <c:v>4.6576867680884062</c:v>
                </c:pt>
                <c:pt idx="95">
                  <c:v>-8.7408934014541728</c:v>
                </c:pt>
                <c:pt idx="96">
                  <c:v>-1.6406596170197478</c:v>
                </c:pt>
                <c:pt idx="97">
                  <c:v>-7.5788704743642423</c:v>
                </c:pt>
                <c:pt idx="98">
                  <c:v>-10.158524749272081</c:v>
                </c:pt>
                <c:pt idx="99">
                  <c:v>-8.4486120137406004</c:v>
                </c:pt>
                <c:pt idx="100">
                  <c:v>2.6202659878435246</c:v>
                </c:pt>
                <c:pt idx="101">
                  <c:v>-3.4937965260545907</c:v>
                </c:pt>
                <c:pt idx="102">
                  <c:v>-9.4542809991328909</c:v>
                </c:pt>
                <c:pt idx="103">
                  <c:v>5.1983684797006076</c:v>
                </c:pt>
                <c:pt idx="104">
                  <c:v>-5.9547156355856661</c:v>
                </c:pt>
                <c:pt idx="105">
                  <c:v>-7.6298701298701301</c:v>
                </c:pt>
                <c:pt idx="106">
                  <c:v>-5.200195277341348</c:v>
                </c:pt>
                <c:pt idx="107">
                  <c:v>-5.0299126345248899</c:v>
                </c:pt>
                <c:pt idx="108">
                  <c:v>-7.4239304506977808</c:v>
                </c:pt>
                <c:pt idx="109">
                  <c:v>-1.6148850272073021</c:v>
                </c:pt>
                <c:pt idx="110">
                  <c:v>-11.200541329819439</c:v>
                </c:pt>
                <c:pt idx="111">
                  <c:v>-16.74768595591663</c:v>
                </c:pt>
                <c:pt idx="112">
                  <c:v>-9.0154211150652426</c:v>
                </c:pt>
                <c:pt idx="113">
                  <c:v>-1.7696191779529045E-2</c:v>
                </c:pt>
                <c:pt idx="114">
                  <c:v>-8.0988561409367943</c:v>
                </c:pt>
                <c:pt idx="115">
                  <c:v>-5.2708008390254397</c:v>
                </c:pt>
                <c:pt idx="116">
                  <c:v>-12.947704725071464</c:v>
                </c:pt>
                <c:pt idx="117">
                  <c:v>-2.9368503386970617</c:v>
                </c:pt>
                <c:pt idx="118">
                  <c:v>-6.5774679559253428</c:v>
                </c:pt>
                <c:pt idx="119">
                  <c:v>-4.9582021863471759</c:v>
                </c:pt>
                <c:pt idx="120">
                  <c:v>-3.0991137114058969</c:v>
                </c:pt>
                <c:pt idx="121">
                  <c:v>-12.460063897763577</c:v>
                </c:pt>
                <c:pt idx="122">
                  <c:v>-1.4811836021143878</c:v>
                </c:pt>
                <c:pt idx="123">
                  <c:v>0.69260737819248708</c:v>
                </c:pt>
                <c:pt idx="124">
                  <c:v>-2.0902707398291587</c:v>
                </c:pt>
                <c:pt idx="125">
                  <c:v>-6.6747744435331047</c:v>
                </c:pt>
                <c:pt idx="126">
                  <c:v>-6.8118824284752346</c:v>
                </c:pt>
                <c:pt idx="127">
                  <c:v>-8.5503398211980208</c:v>
                </c:pt>
                <c:pt idx="128">
                  <c:v>-2.453582166398637</c:v>
                </c:pt>
                <c:pt idx="129">
                  <c:v>-1.1546299597209735</c:v>
                </c:pt>
                <c:pt idx="130">
                  <c:v>2.9683228153842989</c:v>
                </c:pt>
                <c:pt idx="131">
                  <c:v>-2.7643925944712149</c:v>
                </c:pt>
                <c:pt idx="132">
                  <c:v>5.1305790224896812</c:v>
                </c:pt>
                <c:pt idx="133">
                  <c:v>5.4180013519526886</c:v>
                </c:pt>
                <c:pt idx="134">
                  <c:v>-6.5711852355390956</c:v>
                </c:pt>
                <c:pt idx="135">
                  <c:v>-6.7913385826771648</c:v>
                </c:pt>
                <c:pt idx="136">
                  <c:v>-12.417196520258587</c:v>
                </c:pt>
                <c:pt idx="137">
                  <c:v>2.8357701999257485</c:v>
                </c:pt>
                <c:pt idx="138">
                  <c:v>12.030979185859501</c:v>
                </c:pt>
                <c:pt idx="139">
                  <c:v>-8.8251238669171325E-2</c:v>
                </c:pt>
                <c:pt idx="140">
                  <c:v>-1.1103974927356022</c:v>
                </c:pt>
                <c:pt idx="141">
                  <c:v>-6.3579467238124971</c:v>
                </c:pt>
                <c:pt idx="142">
                  <c:v>-1.7522307611728518</c:v>
                </c:pt>
                <c:pt idx="143">
                  <c:v>-5.5673517489408821</c:v>
                </c:pt>
                <c:pt idx="144">
                  <c:v>-19.954507857733667</c:v>
                </c:pt>
                <c:pt idx="145">
                  <c:v>5.5964543269230766</c:v>
                </c:pt>
                <c:pt idx="146">
                  <c:v>-1.9801980198019802</c:v>
                </c:pt>
                <c:pt idx="147">
                  <c:v>15.416917497467221</c:v>
                </c:pt>
                <c:pt idx="148">
                  <c:v>-10.288131790647736</c:v>
                </c:pt>
                <c:pt idx="149">
                  <c:v>-3.2421451033868589</c:v>
                </c:pt>
                <c:pt idx="150">
                  <c:v>-1.4533527113694851</c:v>
                </c:pt>
                <c:pt idx="151">
                  <c:v>-3.6683225066870464</c:v>
                </c:pt>
                <c:pt idx="152">
                  <c:v>3.6921896602706008</c:v>
                </c:pt>
                <c:pt idx="153">
                  <c:v>2.5207793977381114</c:v>
                </c:pt>
                <c:pt idx="154">
                  <c:v>-9.8367822792188857</c:v>
                </c:pt>
                <c:pt idx="155">
                  <c:v>-14.375047662624874</c:v>
                </c:pt>
                <c:pt idx="156">
                  <c:v>-3.3094035071675165</c:v>
                </c:pt>
                <c:pt idx="157">
                  <c:v>4.2713373497082259</c:v>
                </c:pt>
                <c:pt idx="158">
                  <c:v>-13.777267508610791</c:v>
                </c:pt>
                <c:pt idx="159">
                  <c:v>-2.9539188656951554</c:v>
                </c:pt>
                <c:pt idx="160">
                  <c:v>3.7515065890823176</c:v>
                </c:pt>
                <c:pt idx="161">
                  <c:v>3.4296266983247596</c:v>
                </c:pt>
                <c:pt idx="162">
                  <c:v>-2.5081884977426303</c:v>
                </c:pt>
                <c:pt idx="163">
                  <c:v>-4.88929522598084</c:v>
                </c:pt>
                <c:pt idx="164">
                  <c:v>2.3244620717187963</c:v>
                </c:pt>
                <c:pt idx="165">
                  <c:v>-9.3043208141650524</c:v>
                </c:pt>
                <c:pt idx="166">
                  <c:v>-11.302092603422411</c:v>
                </c:pt>
                <c:pt idx="167">
                  <c:v>-2.1218197819508688</c:v>
                </c:pt>
                <c:pt idx="168">
                  <c:v>-4.3262856744121141</c:v>
                </c:pt>
                <c:pt idx="169">
                  <c:v>3.8011966994487194</c:v>
                </c:pt>
                <c:pt idx="170">
                  <c:v>1.7141538816472488</c:v>
                </c:pt>
                <c:pt idx="171">
                  <c:v>2.2507314877335136</c:v>
                </c:pt>
                <c:pt idx="172">
                  <c:v>-11.054389421869889</c:v>
                </c:pt>
                <c:pt idx="173">
                  <c:v>4.213739566065156</c:v>
                </c:pt>
                <c:pt idx="174">
                  <c:v>-3.3756853047877788</c:v>
                </c:pt>
                <c:pt idx="175">
                  <c:v>-2.6576743920212613</c:v>
                </c:pt>
                <c:pt idx="176">
                  <c:v>-4.0752526098364319</c:v>
                </c:pt>
                <c:pt idx="177">
                  <c:v>-5.0291857665798245</c:v>
                </c:pt>
                <c:pt idx="178">
                  <c:v>-1.4527597319555987</c:v>
                </c:pt>
                <c:pt idx="179">
                  <c:v>5.6545957135673275</c:v>
                </c:pt>
                <c:pt idx="180">
                  <c:v>-7.8520770010131713</c:v>
                </c:pt>
                <c:pt idx="181">
                  <c:v>-13.930769805866374</c:v>
                </c:pt>
                <c:pt idx="182">
                  <c:v>1.7917550599162892</c:v>
                </c:pt>
                <c:pt idx="183">
                  <c:v>-10.075510972342167</c:v>
                </c:pt>
                <c:pt idx="184">
                  <c:v>-3.4681964876354532</c:v>
                </c:pt>
                <c:pt idx="185">
                  <c:v>-14.378101970221087</c:v>
                </c:pt>
                <c:pt idx="186">
                  <c:v>-6.8255826080910387</c:v>
                </c:pt>
                <c:pt idx="187">
                  <c:v>7.3749904333850509</c:v>
                </c:pt>
                <c:pt idx="188">
                  <c:v>-13.608181012964007</c:v>
                </c:pt>
                <c:pt idx="189">
                  <c:v>-13.205153020624987</c:v>
                </c:pt>
                <c:pt idx="190">
                  <c:v>4.1192411924119243</c:v>
                </c:pt>
                <c:pt idx="191">
                  <c:v>-13.851498046026922</c:v>
                </c:pt>
                <c:pt idx="192">
                  <c:v>-2.7180820899900273</c:v>
                </c:pt>
                <c:pt idx="193">
                  <c:v>-8.9825969991379715</c:v>
                </c:pt>
                <c:pt idx="194">
                  <c:v>-11.971480683137125</c:v>
                </c:pt>
                <c:pt idx="195">
                  <c:v>-1.8555450267031959</c:v>
                </c:pt>
                <c:pt idx="196">
                  <c:v>-8.5382010893566918</c:v>
                </c:pt>
                <c:pt idx="197">
                  <c:v>6.0428344619771241</c:v>
                </c:pt>
                <c:pt idx="198">
                  <c:v>-7.6981366031756968</c:v>
                </c:pt>
                <c:pt idx="199">
                  <c:v>-9.2036258812905913</c:v>
                </c:pt>
                <c:pt idx="200">
                  <c:v>-3.5359720831867212</c:v>
                </c:pt>
                <c:pt idx="201">
                  <c:v>3.5162911428700783</c:v>
                </c:pt>
                <c:pt idx="202">
                  <c:v>0.76963808538672773</c:v>
                </c:pt>
                <c:pt idx="203">
                  <c:v>-13.094355726253845</c:v>
                </c:pt>
                <c:pt idx="204">
                  <c:v>-5.9584130916188114</c:v>
                </c:pt>
                <c:pt idx="205">
                  <c:v>-3.12475278854521</c:v>
                </c:pt>
                <c:pt idx="206">
                  <c:v>-11.255010792476103</c:v>
                </c:pt>
                <c:pt idx="207">
                  <c:v>-14.866204162537166</c:v>
                </c:pt>
                <c:pt idx="208">
                  <c:v>-17.573193202757114</c:v>
                </c:pt>
                <c:pt idx="209">
                  <c:v>-3.92958878095099</c:v>
                </c:pt>
                <c:pt idx="210">
                  <c:v>-2.8357204652504082</c:v>
                </c:pt>
                <c:pt idx="211">
                  <c:v>-8.5705366518148534</c:v>
                </c:pt>
                <c:pt idx="212">
                  <c:v>2.7631004896020164</c:v>
                </c:pt>
                <c:pt idx="213">
                  <c:v>-3.8580246913580245</c:v>
                </c:pt>
                <c:pt idx="214">
                  <c:v>-6.4159086690180063</c:v>
                </c:pt>
                <c:pt idx="215">
                  <c:v>-1.3522526885159027</c:v>
                </c:pt>
                <c:pt idx="216">
                  <c:v>1.5220980969161368</c:v>
                </c:pt>
                <c:pt idx="217">
                  <c:v>-3.658459949562979</c:v>
                </c:pt>
                <c:pt idx="218">
                  <c:v>0.36514272043917856</c:v>
                </c:pt>
                <c:pt idx="219">
                  <c:v>-12.248339833456308</c:v>
                </c:pt>
                <c:pt idx="220">
                  <c:v>-5.1770432901269148</c:v>
                </c:pt>
                <c:pt idx="221">
                  <c:v>-2.281931464174455</c:v>
                </c:pt>
                <c:pt idx="222">
                  <c:v>-11.505906208002262</c:v>
                </c:pt>
                <c:pt idx="223">
                  <c:v>-17.598766272055155</c:v>
                </c:pt>
                <c:pt idx="224">
                  <c:v>-14.95608309918361</c:v>
                </c:pt>
                <c:pt idx="225">
                  <c:v>-1.8742869560493292</c:v>
                </c:pt>
                <c:pt idx="226">
                  <c:v>-1.2703879998830605</c:v>
                </c:pt>
                <c:pt idx="227">
                  <c:v>-16.240635900954995</c:v>
                </c:pt>
                <c:pt idx="228">
                  <c:v>1.8539896621536438</c:v>
                </c:pt>
                <c:pt idx="229">
                  <c:v>-9.7370270586857224</c:v>
                </c:pt>
                <c:pt idx="230">
                  <c:v>-11.823810007104436</c:v>
                </c:pt>
                <c:pt idx="231">
                  <c:v>3.4175408727873613</c:v>
                </c:pt>
                <c:pt idx="232">
                  <c:v>-13.670033670033671</c:v>
                </c:pt>
                <c:pt idx="233">
                  <c:v>-7.435765875991633</c:v>
                </c:pt>
                <c:pt idx="234">
                  <c:v>-16.210908938979298</c:v>
                </c:pt>
                <c:pt idx="235">
                  <c:v>-3.5823559224386008</c:v>
                </c:pt>
                <c:pt idx="236">
                  <c:v>-0.12642225031605561</c:v>
                </c:pt>
                <c:pt idx="237">
                  <c:v>-4.5806569106494095</c:v>
                </c:pt>
                <c:pt idx="238">
                  <c:v>-3.2828930494998718</c:v>
                </c:pt>
                <c:pt idx="239">
                  <c:v>-13.754501670499414</c:v>
                </c:pt>
                <c:pt idx="240">
                  <c:v>-7.8649572460481636</c:v>
                </c:pt>
                <c:pt idx="241">
                  <c:v>-11.854850368656932</c:v>
                </c:pt>
                <c:pt idx="242">
                  <c:v>3.62689793991203</c:v>
                </c:pt>
                <c:pt idx="243">
                  <c:v>5.7420494699646643</c:v>
                </c:pt>
                <c:pt idx="244">
                  <c:v>-12.590478132327455</c:v>
                </c:pt>
                <c:pt idx="245">
                  <c:v>1.9837561992381227</c:v>
                </c:pt>
                <c:pt idx="246">
                  <c:v>-7.2829595299180667</c:v>
                </c:pt>
                <c:pt idx="247">
                  <c:v>2.9597354154200062</c:v>
                </c:pt>
                <c:pt idx="248">
                  <c:v>-7.0229821035042255</c:v>
                </c:pt>
                <c:pt idx="249">
                  <c:v>1.8956075517941255</c:v>
                </c:pt>
                <c:pt idx="250">
                  <c:v>2.8320836400384262</c:v>
                </c:pt>
                <c:pt idx="251">
                  <c:v>-4.6124716207363798</c:v>
                </c:pt>
                <c:pt idx="252">
                  <c:v>-7.0811499787565495</c:v>
                </c:pt>
                <c:pt idx="253">
                  <c:v>-8.5167455890820651</c:v>
                </c:pt>
                <c:pt idx="254">
                  <c:v>-9.9520825654257283</c:v>
                </c:pt>
                <c:pt idx="255">
                  <c:v>-4.1104020280914106</c:v>
                </c:pt>
                <c:pt idx="256">
                  <c:v>-12.24177505738332</c:v>
                </c:pt>
                <c:pt idx="257">
                  <c:v>-15.352084117834487</c:v>
                </c:pt>
                <c:pt idx="258">
                  <c:v>-4.3622141997593262</c:v>
                </c:pt>
                <c:pt idx="259">
                  <c:v>-11.98789026253386</c:v>
                </c:pt>
                <c:pt idx="260">
                  <c:v>-9.1084531534970523</c:v>
                </c:pt>
                <c:pt idx="261">
                  <c:v>-15.08997076195522</c:v>
                </c:pt>
                <c:pt idx="262">
                  <c:v>-6.177725014290111</c:v>
                </c:pt>
                <c:pt idx="263">
                  <c:v>-1.3264530322392791</c:v>
                </c:pt>
                <c:pt idx="264">
                  <c:v>-5.1563663440059564</c:v>
                </c:pt>
                <c:pt idx="265">
                  <c:v>-7.2152074372138202</c:v>
                </c:pt>
                <c:pt idx="266">
                  <c:v>-4.4340436014287476</c:v>
                </c:pt>
                <c:pt idx="267">
                  <c:v>1.7004675531274553</c:v>
                </c:pt>
                <c:pt idx="268">
                  <c:v>-13.416988416988417</c:v>
                </c:pt>
                <c:pt idx="269">
                  <c:v>-8.9193825042881656</c:v>
                </c:pt>
                <c:pt idx="270">
                  <c:v>-8.0839008756366972</c:v>
                </c:pt>
                <c:pt idx="271">
                  <c:v>-8.6551264980026623</c:v>
                </c:pt>
                <c:pt idx="272">
                  <c:v>-1.6741204888431829</c:v>
                </c:pt>
                <c:pt idx="273">
                  <c:v>-1.7448131463739611</c:v>
                </c:pt>
                <c:pt idx="274">
                  <c:v>0.38812817321006471</c:v>
                </c:pt>
                <c:pt idx="275">
                  <c:v>-0.17521693867694388</c:v>
                </c:pt>
                <c:pt idx="276">
                  <c:v>-13.366408872026851</c:v>
                </c:pt>
                <c:pt idx="277">
                  <c:v>2.8923252578441101</c:v>
                </c:pt>
                <c:pt idx="278">
                  <c:v>10.522168401047582</c:v>
                </c:pt>
                <c:pt idx="279">
                  <c:v>-1.595474229876862</c:v>
                </c:pt>
                <c:pt idx="280">
                  <c:v>-8.7275348239607649</c:v>
                </c:pt>
                <c:pt idx="281">
                  <c:v>-7.522318968367685</c:v>
                </c:pt>
                <c:pt idx="282">
                  <c:v>-4.7627883961155435</c:v>
                </c:pt>
                <c:pt idx="283">
                  <c:v>4.9362315156137457</c:v>
                </c:pt>
                <c:pt idx="284">
                  <c:v>0.10257251877077093</c:v>
                </c:pt>
                <c:pt idx="285">
                  <c:v>-3.3883527849882102</c:v>
                </c:pt>
                <c:pt idx="286">
                  <c:v>-12.814598390486442</c:v>
                </c:pt>
                <c:pt idx="287">
                  <c:v>1.4204365743440401</c:v>
                </c:pt>
                <c:pt idx="288">
                  <c:v>-3.1161421282665547</c:v>
                </c:pt>
                <c:pt idx="289">
                  <c:v>5.4127831721422091</c:v>
                </c:pt>
                <c:pt idx="290">
                  <c:v>-6.9574689095997915</c:v>
                </c:pt>
                <c:pt idx="291">
                  <c:v>-6.007609638875909</c:v>
                </c:pt>
                <c:pt idx="292">
                  <c:v>-15.292268114906388</c:v>
                </c:pt>
                <c:pt idx="293">
                  <c:v>0.92012291453273387</c:v>
                </c:pt>
                <c:pt idx="294">
                  <c:v>-4.5953475082740063</c:v>
                </c:pt>
                <c:pt idx="295">
                  <c:v>-5.8858759629086554</c:v>
                </c:pt>
                <c:pt idx="296">
                  <c:v>2.9193509362927434</c:v>
                </c:pt>
                <c:pt idx="297">
                  <c:v>-9.7282436290578413</c:v>
                </c:pt>
                <c:pt idx="298">
                  <c:v>-7.800872465999487</c:v>
                </c:pt>
                <c:pt idx="299">
                  <c:v>-9.9261419767605972</c:v>
                </c:pt>
                <c:pt idx="300">
                  <c:v>-9.5782892111214579</c:v>
                </c:pt>
                <c:pt idx="301">
                  <c:v>-3.4638032559750607</c:v>
                </c:pt>
                <c:pt idx="302">
                  <c:v>-1.1792590516889092</c:v>
                </c:pt>
                <c:pt idx="303">
                  <c:v>-11.892601780242229</c:v>
                </c:pt>
                <c:pt idx="304">
                  <c:v>5.3933161953727504</c:v>
                </c:pt>
                <c:pt idx="305">
                  <c:v>4.8021340712241525</c:v>
                </c:pt>
                <c:pt idx="306">
                  <c:v>-7.002845905413615</c:v>
                </c:pt>
                <c:pt idx="307">
                  <c:v>-7.5843712853377436</c:v>
                </c:pt>
                <c:pt idx="308">
                  <c:v>-3.4535656376180333</c:v>
                </c:pt>
              </c:numCache>
            </c:numRef>
          </c:xVal>
          <c:yVal>
            <c:numRef>
              <c:f>Taul1!$I$2:$I$310</c:f>
              <c:numCache>
                <c:formatCode>General</c:formatCode>
                <c:ptCount val="309"/>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6.1809673963688345</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7.1210786549845579</c:v>
                </c:pt>
                <c:pt idx="114">
                  <c:v>#N/A</c:v>
                </c:pt>
                <c:pt idx="115">
                  <c:v>#N/A</c:v>
                </c:pt>
                <c:pt idx="116">
                  <c:v>#N/A</c:v>
                </c:pt>
                <c:pt idx="117">
                  <c:v>#N/A</c:v>
                </c:pt>
                <c:pt idx="118">
                  <c:v>#N/A</c:v>
                </c:pt>
                <c:pt idx="119">
                  <c:v>#N/A</c:v>
                </c:pt>
                <c:pt idx="120">
                  <c:v>#N/A</c:v>
                </c:pt>
                <c:pt idx="121">
                  <c:v>#N/A</c:v>
                </c:pt>
                <c:pt idx="122">
                  <c:v>4.2301983014554523</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5.9183714394133373</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10.906666765030661</c:v>
                </c:pt>
                <c:pt idx="268">
                  <c:v>#N/A</c:v>
                </c:pt>
                <c:pt idx="269">
                  <c:v>#N/A</c:v>
                </c:pt>
                <c:pt idx="270">
                  <c:v>#N/A</c:v>
                </c:pt>
                <c:pt idx="271">
                  <c:v>#N/A</c:v>
                </c:pt>
                <c:pt idx="272">
                  <c:v>#N/A</c:v>
                </c:pt>
                <c:pt idx="273">
                  <c:v>#N/A</c:v>
                </c:pt>
                <c:pt idx="274">
                  <c:v>#N/A</c:v>
                </c:pt>
                <c:pt idx="275">
                  <c:v>9.2224840673637321</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numCache>
            </c:numRef>
          </c:yVal>
          <c:smooth val="0"/>
          <c:extLst>
            <c:ext xmlns:c16="http://schemas.microsoft.com/office/drawing/2014/chart" uri="{C3380CC4-5D6E-409C-BE32-E72D297353CC}">
              <c16:uniqueId val="{00000001-4987-4B79-AF29-3E83AAB45190}"/>
            </c:ext>
          </c:extLst>
        </c:ser>
        <c:ser>
          <c:idx val="2"/>
          <c:order val="2"/>
          <c:tx>
            <c:strRef>
              <c:f>Taul1!$J$1</c:f>
              <c:strCache>
                <c:ptCount val="1"/>
                <c:pt idx="0">
                  <c:v>Keskuskaupunki</c:v>
                </c:pt>
              </c:strCache>
            </c:strRef>
          </c:tx>
          <c:spPr>
            <a:ln w="19050" cap="rnd">
              <a:noFill/>
              <a:round/>
            </a:ln>
            <a:effectLst/>
          </c:spPr>
          <c:marker>
            <c:symbol val="circle"/>
            <c:size val="5"/>
            <c:spPr>
              <a:solidFill>
                <a:srgbClr val="00B0F0"/>
              </a:solidFill>
              <a:ln w="9525">
                <a:noFill/>
              </a:ln>
              <a:effectLst/>
            </c:spPr>
          </c:marker>
          <c:xVal>
            <c:numRef>
              <c:f>Taul1!$E$2:$E$310</c:f>
              <c:numCache>
                <c:formatCode>0.0</c:formatCode>
                <c:ptCount val="309"/>
                <c:pt idx="0">
                  <c:v>-1.2445721554434017</c:v>
                </c:pt>
                <c:pt idx="1">
                  <c:v>-3.2011589597401686</c:v>
                </c:pt>
                <c:pt idx="2">
                  <c:v>-0.7896814951302974</c:v>
                </c:pt>
                <c:pt idx="3">
                  <c:v>-3.8425778430849853</c:v>
                </c:pt>
                <c:pt idx="4">
                  <c:v>-7.1172059617066408</c:v>
                </c:pt>
                <c:pt idx="5">
                  <c:v>2.4554369279065069</c:v>
                </c:pt>
                <c:pt idx="6">
                  <c:v>4.4021254314858629</c:v>
                </c:pt>
                <c:pt idx="7">
                  <c:v>-9.9535500995355015</c:v>
                </c:pt>
                <c:pt idx="8">
                  <c:v>-3.1671268474906613</c:v>
                </c:pt>
                <c:pt idx="9">
                  <c:v>-10.677661486415055</c:v>
                </c:pt>
                <c:pt idx="10">
                  <c:v>-6.0031464767740337</c:v>
                </c:pt>
                <c:pt idx="11">
                  <c:v>6.5822538409066311</c:v>
                </c:pt>
                <c:pt idx="12">
                  <c:v>-5.02515791976455</c:v>
                </c:pt>
                <c:pt idx="13">
                  <c:v>-1.5652933277312311</c:v>
                </c:pt>
                <c:pt idx="14">
                  <c:v>-6.1464296474841822</c:v>
                </c:pt>
                <c:pt idx="15">
                  <c:v>0.21007772875964106</c:v>
                </c:pt>
                <c:pt idx="16">
                  <c:v>-6.3159677649408072</c:v>
                </c:pt>
                <c:pt idx="17">
                  <c:v>-10.255689800505762</c:v>
                </c:pt>
                <c:pt idx="18">
                  <c:v>-1.8509949097639982</c:v>
                </c:pt>
                <c:pt idx="19">
                  <c:v>-1.0153680180227822</c:v>
                </c:pt>
                <c:pt idx="20">
                  <c:v>1.0962628399785132E-2</c:v>
                </c:pt>
                <c:pt idx="21">
                  <c:v>-7.6947236180904524</c:v>
                </c:pt>
                <c:pt idx="22">
                  <c:v>-7.7232606438213915</c:v>
                </c:pt>
                <c:pt idx="23">
                  <c:v>-5.9963857401018563</c:v>
                </c:pt>
                <c:pt idx="24">
                  <c:v>1.9283065512978987</c:v>
                </c:pt>
                <c:pt idx="25">
                  <c:v>-8.5119181893375444</c:v>
                </c:pt>
                <c:pt idx="26">
                  <c:v>-6.6340875025498667</c:v>
                </c:pt>
                <c:pt idx="27">
                  <c:v>-6.7169455573886401</c:v>
                </c:pt>
                <c:pt idx="28">
                  <c:v>-12.953639605621984</c:v>
                </c:pt>
                <c:pt idx="29">
                  <c:v>0.63418158465120011</c:v>
                </c:pt>
                <c:pt idx="30">
                  <c:v>-0.70263307239823081</c:v>
                </c:pt>
                <c:pt idx="31">
                  <c:v>-8.5550875849526182</c:v>
                </c:pt>
                <c:pt idx="32">
                  <c:v>-14.590001103630946</c:v>
                </c:pt>
                <c:pt idx="33">
                  <c:v>2.3326202735630401</c:v>
                </c:pt>
                <c:pt idx="34">
                  <c:v>-13.02198738708028</c:v>
                </c:pt>
                <c:pt idx="35">
                  <c:v>-0.28547422784087406</c:v>
                </c:pt>
                <c:pt idx="36">
                  <c:v>-5.2720528850468131</c:v>
                </c:pt>
                <c:pt idx="37">
                  <c:v>-5.7988204672004224</c:v>
                </c:pt>
                <c:pt idx="38">
                  <c:v>-13.617430310797822</c:v>
                </c:pt>
                <c:pt idx="39">
                  <c:v>-0.3487288832206607</c:v>
                </c:pt>
                <c:pt idx="40">
                  <c:v>-1.6042428193651885</c:v>
                </c:pt>
                <c:pt idx="41">
                  <c:v>-2.2910965442627123</c:v>
                </c:pt>
                <c:pt idx="42">
                  <c:v>3.0639632007727204</c:v>
                </c:pt>
                <c:pt idx="43">
                  <c:v>-3.3648402588229449</c:v>
                </c:pt>
                <c:pt idx="44">
                  <c:v>-6.2700166899724845</c:v>
                </c:pt>
                <c:pt idx="45">
                  <c:v>-5.8039181841719172</c:v>
                </c:pt>
                <c:pt idx="46">
                  <c:v>0.93004422455190217</c:v>
                </c:pt>
                <c:pt idx="47">
                  <c:v>-15.792649721089735</c:v>
                </c:pt>
                <c:pt idx="48">
                  <c:v>-7.5135167150363404</c:v>
                </c:pt>
                <c:pt idx="49">
                  <c:v>-4.3422647098424658</c:v>
                </c:pt>
                <c:pt idx="50">
                  <c:v>-1.1373050083542775</c:v>
                </c:pt>
                <c:pt idx="51">
                  <c:v>-13.246487119437941</c:v>
                </c:pt>
                <c:pt idx="52">
                  <c:v>-4.6128932000719747</c:v>
                </c:pt>
                <c:pt idx="53">
                  <c:v>-1.6825289704679187</c:v>
                </c:pt>
                <c:pt idx="54">
                  <c:v>-0.49324608810087039</c:v>
                </c:pt>
                <c:pt idx="55">
                  <c:v>-2.7719131945940512</c:v>
                </c:pt>
                <c:pt idx="56">
                  <c:v>7.4773209189611469</c:v>
                </c:pt>
                <c:pt idx="57">
                  <c:v>-7.1785076098342468</c:v>
                </c:pt>
                <c:pt idx="58">
                  <c:v>-13.072221944680354</c:v>
                </c:pt>
                <c:pt idx="59">
                  <c:v>-14.063864288387178</c:v>
                </c:pt>
                <c:pt idx="60">
                  <c:v>-5.3246443614400381</c:v>
                </c:pt>
                <c:pt idx="61">
                  <c:v>-10.687793794106685</c:v>
                </c:pt>
                <c:pt idx="62">
                  <c:v>2.8972243402386533</c:v>
                </c:pt>
                <c:pt idx="63">
                  <c:v>-9.1166687199704324</c:v>
                </c:pt>
                <c:pt idx="64">
                  <c:v>-7.6045765658299578</c:v>
                </c:pt>
                <c:pt idx="65">
                  <c:v>3.7793449624633988</c:v>
                </c:pt>
                <c:pt idx="66">
                  <c:v>3.1412026518461555</c:v>
                </c:pt>
                <c:pt idx="67">
                  <c:v>-11.719237002867473</c:v>
                </c:pt>
                <c:pt idx="68">
                  <c:v>-0.90055743887234541</c:v>
                </c:pt>
                <c:pt idx="69">
                  <c:v>0.17208636277034461</c:v>
                </c:pt>
                <c:pt idx="70">
                  <c:v>2.5081403472391943</c:v>
                </c:pt>
                <c:pt idx="71">
                  <c:v>-12.381635977141595</c:v>
                </c:pt>
                <c:pt idx="72">
                  <c:v>-4.0246553384343056</c:v>
                </c:pt>
                <c:pt idx="73">
                  <c:v>-13.255738764953119</c:v>
                </c:pt>
                <c:pt idx="74">
                  <c:v>0.34573364679850643</c:v>
                </c:pt>
                <c:pt idx="75">
                  <c:v>-11.023979997727013</c:v>
                </c:pt>
                <c:pt idx="76">
                  <c:v>-3.6424212606920601</c:v>
                </c:pt>
                <c:pt idx="77">
                  <c:v>-9.5552628161122151</c:v>
                </c:pt>
                <c:pt idx="78">
                  <c:v>-11.88824419778002</c:v>
                </c:pt>
                <c:pt idx="79">
                  <c:v>-8.4333821376281115</c:v>
                </c:pt>
                <c:pt idx="80">
                  <c:v>-3.3469166600819515</c:v>
                </c:pt>
                <c:pt idx="81">
                  <c:v>-4.4908704404994859</c:v>
                </c:pt>
                <c:pt idx="82">
                  <c:v>-1.1080466835434848</c:v>
                </c:pt>
                <c:pt idx="83">
                  <c:v>1.4952799596454567</c:v>
                </c:pt>
                <c:pt idx="84">
                  <c:v>-10.688441877448051</c:v>
                </c:pt>
                <c:pt idx="85">
                  <c:v>-4.2341732011070112</c:v>
                </c:pt>
                <c:pt idx="86">
                  <c:v>-12.372210729277551</c:v>
                </c:pt>
                <c:pt idx="87">
                  <c:v>-0.50163029847002749</c:v>
                </c:pt>
                <c:pt idx="88">
                  <c:v>-8.3610163404560964</c:v>
                </c:pt>
                <c:pt idx="89">
                  <c:v>9.0580746202339526</c:v>
                </c:pt>
                <c:pt idx="90">
                  <c:v>2.7466323104619375</c:v>
                </c:pt>
                <c:pt idx="91">
                  <c:v>-7.7741565155752799</c:v>
                </c:pt>
                <c:pt idx="92">
                  <c:v>-7.9867273709391151</c:v>
                </c:pt>
                <c:pt idx="93">
                  <c:v>-4.3175930554924324</c:v>
                </c:pt>
                <c:pt idx="94">
                  <c:v>4.6576867680884062</c:v>
                </c:pt>
                <c:pt idx="95">
                  <c:v>-8.7408934014541728</c:v>
                </c:pt>
                <c:pt idx="96">
                  <c:v>-1.6406596170197478</c:v>
                </c:pt>
                <c:pt idx="97">
                  <c:v>-7.5788704743642423</c:v>
                </c:pt>
                <c:pt idx="98">
                  <c:v>-10.158524749272081</c:v>
                </c:pt>
                <c:pt idx="99">
                  <c:v>-8.4486120137406004</c:v>
                </c:pt>
                <c:pt idx="100">
                  <c:v>2.6202659878435246</c:v>
                </c:pt>
                <c:pt idx="101">
                  <c:v>-3.4937965260545907</c:v>
                </c:pt>
                <c:pt idx="102">
                  <c:v>-9.4542809991328909</c:v>
                </c:pt>
                <c:pt idx="103">
                  <c:v>5.1983684797006076</c:v>
                </c:pt>
                <c:pt idx="104">
                  <c:v>-5.9547156355856661</c:v>
                </c:pt>
                <c:pt idx="105">
                  <c:v>-7.6298701298701301</c:v>
                </c:pt>
                <c:pt idx="106">
                  <c:v>-5.200195277341348</c:v>
                </c:pt>
                <c:pt idx="107">
                  <c:v>-5.0299126345248899</c:v>
                </c:pt>
                <c:pt idx="108">
                  <c:v>-7.4239304506977808</c:v>
                </c:pt>
                <c:pt idx="109">
                  <c:v>-1.6148850272073021</c:v>
                </c:pt>
                <c:pt idx="110">
                  <c:v>-11.200541329819439</c:v>
                </c:pt>
                <c:pt idx="111">
                  <c:v>-16.74768595591663</c:v>
                </c:pt>
                <c:pt idx="112">
                  <c:v>-9.0154211150652426</c:v>
                </c:pt>
                <c:pt idx="113">
                  <c:v>-1.7696191779529045E-2</c:v>
                </c:pt>
                <c:pt idx="114">
                  <c:v>-8.0988561409367943</c:v>
                </c:pt>
                <c:pt idx="115">
                  <c:v>-5.2708008390254397</c:v>
                </c:pt>
                <c:pt idx="116">
                  <c:v>-12.947704725071464</c:v>
                </c:pt>
                <c:pt idx="117">
                  <c:v>-2.9368503386970617</c:v>
                </c:pt>
                <c:pt idx="118">
                  <c:v>-6.5774679559253428</c:v>
                </c:pt>
                <c:pt idx="119">
                  <c:v>-4.9582021863471759</c:v>
                </c:pt>
                <c:pt idx="120">
                  <c:v>-3.0991137114058969</c:v>
                </c:pt>
                <c:pt idx="121">
                  <c:v>-12.460063897763577</c:v>
                </c:pt>
                <c:pt idx="122">
                  <c:v>-1.4811836021143878</c:v>
                </c:pt>
                <c:pt idx="123">
                  <c:v>0.69260737819248708</c:v>
                </c:pt>
                <c:pt idx="124">
                  <c:v>-2.0902707398291587</c:v>
                </c:pt>
                <c:pt idx="125">
                  <c:v>-6.6747744435331047</c:v>
                </c:pt>
                <c:pt idx="126">
                  <c:v>-6.8118824284752346</c:v>
                </c:pt>
                <c:pt idx="127">
                  <c:v>-8.5503398211980208</c:v>
                </c:pt>
                <c:pt idx="128">
                  <c:v>-2.453582166398637</c:v>
                </c:pt>
                <c:pt idx="129">
                  <c:v>-1.1546299597209735</c:v>
                </c:pt>
                <c:pt idx="130">
                  <c:v>2.9683228153842989</c:v>
                </c:pt>
                <c:pt idx="131">
                  <c:v>-2.7643925944712149</c:v>
                </c:pt>
                <c:pt idx="132">
                  <c:v>5.1305790224896812</c:v>
                </c:pt>
                <c:pt idx="133">
                  <c:v>5.4180013519526886</c:v>
                </c:pt>
                <c:pt idx="134">
                  <c:v>-6.5711852355390956</c:v>
                </c:pt>
                <c:pt idx="135">
                  <c:v>-6.7913385826771648</c:v>
                </c:pt>
                <c:pt idx="136">
                  <c:v>-12.417196520258587</c:v>
                </c:pt>
                <c:pt idx="137">
                  <c:v>2.8357701999257485</c:v>
                </c:pt>
                <c:pt idx="138">
                  <c:v>12.030979185859501</c:v>
                </c:pt>
                <c:pt idx="139">
                  <c:v>-8.8251238669171325E-2</c:v>
                </c:pt>
                <c:pt idx="140">
                  <c:v>-1.1103974927356022</c:v>
                </c:pt>
                <c:pt idx="141">
                  <c:v>-6.3579467238124971</c:v>
                </c:pt>
                <c:pt idx="142">
                  <c:v>-1.7522307611728518</c:v>
                </c:pt>
                <c:pt idx="143">
                  <c:v>-5.5673517489408821</c:v>
                </c:pt>
                <c:pt idx="144">
                  <c:v>-19.954507857733667</c:v>
                </c:pt>
                <c:pt idx="145">
                  <c:v>5.5964543269230766</c:v>
                </c:pt>
                <c:pt idx="146">
                  <c:v>-1.9801980198019802</c:v>
                </c:pt>
                <c:pt idx="147">
                  <c:v>15.416917497467221</c:v>
                </c:pt>
                <c:pt idx="148">
                  <c:v>-10.288131790647736</c:v>
                </c:pt>
                <c:pt idx="149">
                  <c:v>-3.2421451033868589</c:v>
                </c:pt>
                <c:pt idx="150">
                  <c:v>-1.4533527113694851</c:v>
                </c:pt>
                <c:pt idx="151">
                  <c:v>-3.6683225066870464</c:v>
                </c:pt>
                <c:pt idx="152">
                  <c:v>3.6921896602706008</c:v>
                </c:pt>
                <c:pt idx="153">
                  <c:v>2.5207793977381114</c:v>
                </c:pt>
                <c:pt idx="154">
                  <c:v>-9.8367822792188857</c:v>
                </c:pt>
                <c:pt idx="155">
                  <c:v>-14.375047662624874</c:v>
                </c:pt>
                <c:pt idx="156">
                  <c:v>-3.3094035071675165</c:v>
                </c:pt>
                <c:pt idx="157">
                  <c:v>4.2713373497082259</c:v>
                </c:pt>
                <c:pt idx="158">
                  <c:v>-13.777267508610791</c:v>
                </c:pt>
                <c:pt idx="159">
                  <c:v>-2.9539188656951554</c:v>
                </c:pt>
                <c:pt idx="160">
                  <c:v>3.7515065890823176</c:v>
                </c:pt>
                <c:pt idx="161">
                  <c:v>3.4296266983247596</c:v>
                </c:pt>
                <c:pt idx="162">
                  <c:v>-2.5081884977426303</c:v>
                </c:pt>
                <c:pt idx="163">
                  <c:v>-4.88929522598084</c:v>
                </c:pt>
                <c:pt idx="164">
                  <c:v>2.3244620717187963</c:v>
                </c:pt>
                <c:pt idx="165">
                  <c:v>-9.3043208141650524</c:v>
                </c:pt>
                <c:pt idx="166">
                  <c:v>-11.302092603422411</c:v>
                </c:pt>
                <c:pt idx="167">
                  <c:v>-2.1218197819508688</c:v>
                </c:pt>
                <c:pt idx="168">
                  <c:v>-4.3262856744121141</c:v>
                </c:pt>
                <c:pt idx="169">
                  <c:v>3.8011966994487194</c:v>
                </c:pt>
                <c:pt idx="170">
                  <c:v>1.7141538816472488</c:v>
                </c:pt>
                <c:pt idx="171">
                  <c:v>2.2507314877335136</c:v>
                </c:pt>
                <c:pt idx="172">
                  <c:v>-11.054389421869889</c:v>
                </c:pt>
                <c:pt idx="173">
                  <c:v>4.213739566065156</c:v>
                </c:pt>
                <c:pt idx="174">
                  <c:v>-3.3756853047877788</c:v>
                </c:pt>
                <c:pt idx="175">
                  <c:v>-2.6576743920212613</c:v>
                </c:pt>
                <c:pt idx="176">
                  <c:v>-4.0752526098364319</c:v>
                </c:pt>
                <c:pt idx="177">
                  <c:v>-5.0291857665798245</c:v>
                </c:pt>
                <c:pt idx="178">
                  <c:v>-1.4527597319555987</c:v>
                </c:pt>
                <c:pt idx="179">
                  <c:v>5.6545957135673275</c:v>
                </c:pt>
                <c:pt idx="180">
                  <c:v>-7.8520770010131713</c:v>
                </c:pt>
                <c:pt idx="181">
                  <c:v>-13.930769805866374</c:v>
                </c:pt>
                <c:pt idx="182">
                  <c:v>1.7917550599162892</c:v>
                </c:pt>
                <c:pt idx="183">
                  <c:v>-10.075510972342167</c:v>
                </c:pt>
                <c:pt idx="184">
                  <c:v>-3.4681964876354532</c:v>
                </c:pt>
                <c:pt idx="185">
                  <c:v>-14.378101970221087</c:v>
                </c:pt>
                <c:pt idx="186">
                  <c:v>-6.8255826080910387</c:v>
                </c:pt>
                <c:pt idx="187">
                  <c:v>7.3749904333850509</c:v>
                </c:pt>
                <c:pt idx="188">
                  <c:v>-13.608181012964007</c:v>
                </c:pt>
                <c:pt idx="189">
                  <c:v>-13.205153020624987</c:v>
                </c:pt>
                <c:pt idx="190">
                  <c:v>4.1192411924119243</c:v>
                </c:pt>
                <c:pt idx="191">
                  <c:v>-13.851498046026922</c:v>
                </c:pt>
                <c:pt idx="192">
                  <c:v>-2.7180820899900273</c:v>
                </c:pt>
                <c:pt idx="193">
                  <c:v>-8.9825969991379715</c:v>
                </c:pt>
                <c:pt idx="194">
                  <c:v>-11.971480683137125</c:v>
                </c:pt>
                <c:pt idx="195">
                  <c:v>-1.8555450267031959</c:v>
                </c:pt>
                <c:pt idx="196">
                  <c:v>-8.5382010893566918</c:v>
                </c:pt>
                <c:pt idx="197">
                  <c:v>6.0428344619771241</c:v>
                </c:pt>
                <c:pt idx="198">
                  <c:v>-7.6981366031756968</c:v>
                </c:pt>
                <c:pt idx="199">
                  <c:v>-9.2036258812905913</c:v>
                </c:pt>
                <c:pt idx="200">
                  <c:v>-3.5359720831867212</c:v>
                </c:pt>
                <c:pt idx="201">
                  <c:v>3.5162911428700783</c:v>
                </c:pt>
                <c:pt idx="202">
                  <c:v>0.76963808538672773</c:v>
                </c:pt>
                <c:pt idx="203">
                  <c:v>-13.094355726253845</c:v>
                </c:pt>
                <c:pt idx="204">
                  <c:v>-5.9584130916188114</c:v>
                </c:pt>
                <c:pt idx="205">
                  <c:v>-3.12475278854521</c:v>
                </c:pt>
                <c:pt idx="206">
                  <c:v>-11.255010792476103</c:v>
                </c:pt>
                <c:pt idx="207">
                  <c:v>-14.866204162537166</c:v>
                </c:pt>
                <c:pt idx="208">
                  <c:v>-17.573193202757114</c:v>
                </c:pt>
                <c:pt idx="209">
                  <c:v>-3.92958878095099</c:v>
                </c:pt>
                <c:pt idx="210">
                  <c:v>-2.8357204652504082</c:v>
                </c:pt>
                <c:pt idx="211">
                  <c:v>-8.5705366518148534</c:v>
                </c:pt>
                <c:pt idx="212">
                  <c:v>2.7631004896020164</c:v>
                </c:pt>
                <c:pt idx="213">
                  <c:v>-3.8580246913580245</c:v>
                </c:pt>
                <c:pt idx="214">
                  <c:v>-6.4159086690180063</c:v>
                </c:pt>
                <c:pt idx="215">
                  <c:v>-1.3522526885159027</c:v>
                </c:pt>
                <c:pt idx="216">
                  <c:v>1.5220980969161368</c:v>
                </c:pt>
                <c:pt idx="217">
                  <c:v>-3.658459949562979</c:v>
                </c:pt>
                <c:pt idx="218">
                  <c:v>0.36514272043917856</c:v>
                </c:pt>
                <c:pt idx="219">
                  <c:v>-12.248339833456308</c:v>
                </c:pt>
                <c:pt idx="220">
                  <c:v>-5.1770432901269148</c:v>
                </c:pt>
                <c:pt idx="221">
                  <c:v>-2.281931464174455</c:v>
                </c:pt>
                <c:pt idx="222">
                  <c:v>-11.505906208002262</c:v>
                </c:pt>
                <c:pt idx="223">
                  <c:v>-17.598766272055155</c:v>
                </c:pt>
                <c:pt idx="224">
                  <c:v>-14.95608309918361</c:v>
                </c:pt>
                <c:pt idx="225">
                  <c:v>-1.8742869560493292</c:v>
                </c:pt>
                <c:pt idx="226">
                  <c:v>-1.2703879998830605</c:v>
                </c:pt>
                <c:pt idx="227">
                  <c:v>-16.240635900954995</c:v>
                </c:pt>
                <c:pt idx="228">
                  <c:v>1.8539896621536438</c:v>
                </c:pt>
                <c:pt idx="229">
                  <c:v>-9.7370270586857224</c:v>
                </c:pt>
                <c:pt idx="230">
                  <c:v>-11.823810007104436</c:v>
                </c:pt>
                <c:pt idx="231">
                  <c:v>3.4175408727873613</c:v>
                </c:pt>
                <c:pt idx="232">
                  <c:v>-13.670033670033671</c:v>
                </c:pt>
                <c:pt idx="233">
                  <c:v>-7.435765875991633</c:v>
                </c:pt>
                <c:pt idx="234">
                  <c:v>-16.210908938979298</c:v>
                </c:pt>
                <c:pt idx="235">
                  <c:v>-3.5823559224386008</c:v>
                </c:pt>
                <c:pt idx="236">
                  <c:v>-0.12642225031605561</c:v>
                </c:pt>
                <c:pt idx="237">
                  <c:v>-4.5806569106494095</c:v>
                </c:pt>
                <c:pt idx="238">
                  <c:v>-3.2828930494998718</c:v>
                </c:pt>
                <c:pt idx="239">
                  <c:v>-13.754501670499414</c:v>
                </c:pt>
                <c:pt idx="240">
                  <c:v>-7.8649572460481636</c:v>
                </c:pt>
                <c:pt idx="241">
                  <c:v>-11.854850368656932</c:v>
                </c:pt>
                <c:pt idx="242">
                  <c:v>3.62689793991203</c:v>
                </c:pt>
                <c:pt idx="243">
                  <c:v>5.7420494699646643</c:v>
                </c:pt>
                <c:pt idx="244">
                  <c:v>-12.590478132327455</c:v>
                </c:pt>
                <c:pt idx="245">
                  <c:v>1.9837561992381227</c:v>
                </c:pt>
                <c:pt idx="246">
                  <c:v>-7.2829595299180667</c:v>
                </c:pt>
                <c:pt idx="247">
                  <c:v>2.9597354154200062</c:v>
                </c:pt>
                <c:pt idx="248">
                  <c:v>-7.0229821035042255</c:v>
                </c:pt>
                <c:pt idx="249">
                  <c:v>1.8956075517941255</c:v>
                </c:pt>
                <c:pt idx="250">
                  <c:v>2.8320836400384262</c:v>
                </c:pt>
                <c:pt idx="251">
                  <c:v>-4.6124716207363798</c:v>
                </c:pt>
                <c:pt idx="252">
                  <c:v>-7.0811499787565495</c:v>
                </c:pt>
                <c:pt idx="253">
                  <c:v>-8.5167455890820651</c:v>
                </c:pt>
                <c:pt idx="254">
                  <c:v>-9.9520825654257283</c:v>
                </c:pt>
                <c:pt idx="255">
                  <c:v>-4.1104020280914106</c:v>
                </c:pt>
                <c:pt idx="256">
                  <c:v>-12.24177505738332</c:v>
                </c:pt>
                <c:pt idx="257">
                  <c:v>-15.352084117834487</c:v>
                </c:pt>
                <c:pt idx="258">
                  <c:v>-4.3622141997593262</c:v>
                </c:pt>
                <c:pt idx="259">
                  <c:v>-11.98789026253386</c:v>
                </c:pt>
                <c:pt idx="260">
                  <c:v>-9.1084531534970523</c:v>
                </c:pt>
                <c:pt idx="261">
                  <c:v>-15.08997076195522</c:v>
                </c:pt>
                <c:pt idx="262">
                  <c:v>-6.177725014290111</c:v>
                </c:pt>
                <c:pt idx="263">
                  <c:v>-1.3264530322392791</c:v>
                </c:pt>
                <c:pt idx="264">
                  <c:v>-5.1563663440059564</c:v>
                </c:pt>
                <c:pt idx="265">
                  <c:v>-7.2152074372138202</c:v>
                </c:pt>
                <c:pt idx="266">
                  <c:v>-4.4340436014287476</c:v>
                </c:pt>
                <c:pt idx="267">
                  <c:v>1.7004675531274553</c:v>
                </c:pt>
                <c:pt idx="268">
                  <c:v>-13.416988416988417</c:v>
                </c:pt>
                <c:pt idx="269">
                  <c:v>-8.9193825042881656</c:v>
                </c:pt>
                <c:pt idx="270">
                  <c:v>-8.0839008756366972</c:v>
                </c:pt>
                <c:pt idx="271">
                  <c:v>-8.6551264980026623</c:v>
                </c:pt>
                <c:pt idx="272">
                  <c:v>-1.6741204888431829</c:v>
                </c:pt>
                <c:pt idx="273">
                  <c:v>-1.7448131463739611</c:v>
                </c:pt>
                <c:pt idx="274">
                  <c:v>0.38812817321006471</c:v>
                </c:pt>
                <c:pt idx="275">
                  <c:v>-0.17521693867694388</c:v>
                </c:pt>
                <c:pt idx="276">
                  <c:v>-13.366408872026851</c:v>
                </c:pt>
                <c:pt idx="277">
                  <c:v>2.8923252578441101</c:v>
                </c:pt>
                <c:pt idx="278">
                  <c:v>10.522168401047582</c:v>
                </c:pt>
                <c:pt idx="279">
                  <c:v>-1.595474229876862</c:v>
                </c:pt>
                <c:pt idx="280">
                  <c:v>-8.7275348239607649</c:v>
                </c:pt>
                <c:pt idx="281">
                  <c:v>-7.522318968367685</c:v>
                </c:pt>
                <c:pt idx="282">
                  <c:v>-4.7627883961155435</c:v>
                </c:pt>
                <c:pt idx="283">
                  <c:v>4.9362315156137457</c:v>
                </c:pt>
                <c:pt idx="284">
                  <c:v>0.10257251877077093</c:v>
                </c:pt>
                <c:pt idx="285">
                  <c:v>-3.3883527849882102</c:v>
                </c:pt>
                <c:pt idx="286">
                  <c:v>-12.814598390486442</c:v>
                </c:pt>
                <c:pt idx="287">
                  <c:v>1.4204365743440401</c:v>
                </c:pt>
                <c:pt idx="288">
                  <c:v>-3.1161421282665547</c:v>
                </c:pt>
                <c:pt idx="289">
                  <c:v>5.4127831721422091</c:v>
                </c:pt>
                <c:pt idx="290">
                  <c:v>-6.9574689095997915</c:v>
                </c:pt>
                <c:pt idx="291">
                  <c:v>-6.007609638875909</c:v>
                </c:pt>
                <c:pt idx="292">
                  <c:v>-15.292268114906388</c:v>
                </c:pt>
                <c:pt idx="293">
                  <c:v>0.92012291453273387</c:v>
                </c:pt>
                <c:pt idx="294">
                  <c:v>-4.5953475082740063</c:v>
                </c:pt>
                <c:pt idx="295">
                  <c:v>-5.8858759629086554</c:v>
                </c:pt>
                <c:pt idx="296">
                  <c:v>2.9193509362927434</c:v>
                </c:pt>
                <c:pt idx="297">
                  <c:v>-9.7282436290578413</c:v>
                </c:pt>
                <c:pt idx="298">
                  <c:v>-7.800872465999487</c:v>
                </c:pt>
                <c:pt idx="299">
                  <c:v>-9.9261419767605972</c:v>
                </c:pt>
                <c:pt idx="300">
                  <c:v>-9.5782892111214579</c:v>
                </c:pt>
                <c:pt idx="301">
                  <c:v>-3.4638032559750607</c:v>
                </c:pt>
                <c:pt idx="302">
                  <c:v>-1.1792590516889092</c:v>
                </c:pt>
                <c:pt idx="303">
                  <c:v>-11.892601780242229</c:v>
                </c:pt>
                <c:pt idx="304">
                  <c:v>5.3933161953727504</c:v>
                </c:pt>
                <c:pt idx="305">
                  <c:v>4.8021340712241525</c:v>
                </c:pt>
                <c:pt idx="306">
                  <c:v>-7.002845905413615</c:v>
                </c:pt>
                <c:pt idx="307">
                  <c:v>-7.5843712853377436</c:v>
                </c:pt>
                <c:pt idx="308">
                  <c:v>-3.4535656376180333</c:v>
                </c:pt>
              </c:numCache>
            </c:numRef>
          </c:xVal>
          <c:yVal>
            <c:numRef>
              <c:f>Taul1!$J$2:$J$310</c:f>
              <c:numCache>
                <c:formatCode>General</c:formatCode>
                <c:ptCount val="309"/>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4.1867061850515048</c:v>
                </c:pt>
                <c:pt idx="42">
                  <c:v>#N/A</c:v>
                </c:pt>
                <c:pt idx="43">
                  <c:v>#N/A</c:v>
                </c:pt>
                <c:pt idx="44">
                  <c:v>#N/A</c:v>
                </c:pt>
                <c:pt idx="45">
                  <c:v>#N/A</c:v>
                </c:pt>
                <c:pt idx="46">
                  <c:v>#N/A</c:v>
                </c:pt>
                <c:pt idx="47">
                  <c:v>#N/A</c:v>
                </c:pt>
                <c:pt idx="48">
                  <c:v>#N/A</c:v>
                </c:pt>
                <c:pt idx="49">
                  <c:v>#N/A</c:v>
                </c:pt>
                <c:pt idx="50">
                  <c:v>#N/A</c:v>
                </c:pt>
                <c:pt idx="51">
                  <c:v>#N/A</c:v>
                </c:pt>
                <c:pt idx="52">
                  <c:v>#N/A</c:v>
                </c:pt>
                <c:pt idx="53">
                  <c:v>#N/A</c:v>
                </c:pt>
                <c:pt idx="54">
                  <c:v>5.5040161418596085</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-2.9922411927749328</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0.87017507402981975</c:v>
                </c:pt>
                <c:pt idx="101">
                  <c:v>#N/A</c:v>
                </c:pt>
                <c:pt idx="102">
                  <c:v>#N/A</c:v>
                </c:pt>
                <c:pt idx="103">
                  <c:v>#N/A</c:v>
                </c:pt>
                <c:pt idx="104">
                  <c:v>#N/A</c:v>
                </c:pt>
                <c:pt idx="105">
                  <c:v>#N/A</c:v>
                </c:pt>
                <c:pt idx="106">
                  <c:v>-0.76613234216161652</c:v>
                </c:pt>
                <c:pt idx="107">
                  <c:v>-2.8769679544566595</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3.3837398270627146</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5.8667448899318666</c:v>
                </c:pt>
                <c:pt idx="151">
                  <c:v>#N/A</c:v>
                </c:pt>
                <c:pt idx="152">
                  <c:v>#N/A</c:v>
                </c:pt>
                <c:pt idx="153">
                  <c:v>#N/A</c:v>
                </c:pt>
                <c:pt idx="154">
                  <c:v>#N/A</c:v>
                </c:pt>
                <c:pt idx="155">
                  <c:v>#N/A</c:v>
                </c:pt>
                <c:pt idx="156">
                  <c:v>-0.17147168430919774</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2.0921243927520301</c:v>
                </c:pt>
                <c:pt idx="201">
                  <c:v>#N/A</c:v>
                </c:pt>
                <c:pt idx="202">
                  <c:v>3.2725011390643663</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3.9897857529546412</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6.7356676026937699</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3.4067474762810095</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numCache>
            </c:numRef>
          </c:yVal>
          <c:smooth val="0"/>
          <c:extLst>
            <c:ext xmlns:c16="http://schemas.microsoft.com/office/drawing/2014/chart" uri="{C3380CC4-5D6E-409C-BE32-E72D297353CC}">
              <c16:uniqueId val="{00000002-4987-4B79-AF29-3E83AAB45190}"/>
            </c:ext>
          </c:extLst>
        </c:ser>
        <c:ser>
          <c:idx val="3"/>
          <c:order val="3"/>
          <c:tx>
            <c:strRef>
              <c:f>Taul1!$K$1</c:f>
              <c:strCache>
                <c:ptCount val="1"/>
                <c:pt idx="0">
                  <c:v>Kehyskunta</c:v>
                </c:pt>
              </c:strCache>
            </c:strRef>
          </c:tx>
          <c:spPr>
            <a:ln w="19050" cap="rnd">
              <a:noFill/>
              <a:round/>
            </a:ln>
            <a:effectLst/>
          </c:spPr>
          <c:marker>
            <c:symbol val="circle"/>
            <c:size val="5"/>
            <c:spPr>
              <a:solidFill>
                <a:schemeClr val="accent4"/>
              </a:solidFill>
              <a:ln w="9525">
                <a:noFill/>
              </a:ln>
              <a:effectLst/>
            </c:spPr>
          </c:marker>
          <c:xVal>
            <c:numRef>
              <c:f>Taul1!$E$2:$E$310</c:f>
              <c:numCache>
                <c:formatCode>0.0</c:formatCode>
                <c:ptCount val="309"/>
                <c:pt idx="0">
                  <c:v>-1.2445721554434017</c:v>
                </c:pt>
                <c:pt idx="1">
                  <c:v>-3.2011589597401686</c:v>
                </c:pt>
                <c:pt idx="2">
                  <c:v>-0.7896814951302974</c:v>
                </c:pt>
                <c:pt idx="3">
                  <c:v>-3.8425778430849853</c:v>
                </c:pt>
                <c:pt idx="4">
                  <c:v>-7.1172059617066408</c:v>
                </c:pt>
                <c:pt idx="5">
                  <c:v>2.4554369279065069</c:v>
                </c:pt>
                <c:pt idx="6">
                  <c:v>4.4021254314858629</c:v>
                </c:pt>
                <c:pt idx="7">
                  <c:v>-9.9535500995355015</c:v>
                </c:pt>
                <c:pt idx="8">
                  <c:v>-3.1671268474906613</c:v>
                </c:pt>
                <c:pt idx="9">
                  <c:v>-10.677661486415055</c:v>
                </c:pt>
                <c:pt idx="10">
                  <c:v>-6.0031464767740337</c:v>
                </c:pt>
                <c:pt idx="11">
                  <c:v>6.5822538409066311</c:v>
                </c:pt>
                <c:pt idx="12">
                  <c:v>-5.02515791976455</c:v>
                </c:pt>
                <c:pt idx="13">
                  <c:v>-1.5652933277312311</c:v>
                </c:pt>
                <c:pt idx="14">
                  <c:v>-6.1464296474841822</c:v>
                </c:pt>
                <c:pt idx="15">
                  <c:v>0.21007772875964106</c:v>
                </c:pt>
                <c:pt idx="16">
                  <c:v>-6.3159677649408072</c:v>
                </c:pt>
                <c:pt idx="17">
                  <c:v>-10.255689800505762</c:v>
                </c:pt>
                <c:pt idx="18">
                  <c:v>-1.8509949097639982</c:v>
                </c:pt>
                <c:pt idx="19">
                  <c:v>-1.0153680180227822</c:v>
                </c:pt>
                <c:pt idx="20">
                  <c:v>1.0962628399785132E-2</c:v>
                </c:pt>
                <c:pt idx="21">
                  <c:v>-7.6947236180904524</c:v>
                </c:pt>
                <c:pt idx="22">
                  <c:v>-7.7232606438213915</c:v>
                </c:pt>
                <c:pt idx="23">
                  <c:v>-5.9963857401018563</c:v>
                </c:pt>
                <c:pt idx="24">
                  <c:v>1.9283065512978987</c:v>
                </c:pt>
                <c:pt idx="25">
                  <c:v>-8.5119181893375444</c:v>
                </c:pt>
                <c:pt idx="26">
                  <c:v>-6.6340875025498667</c:v>
                </c:pt>
                <c:pt idx="27">
                  <c:v>-6.7169455573886401</c:v>
                </c:pt>
                <c:pt idx="28">
                  <c:v>-12.953639605621984</c:v>
                </c:pt>
                <c:pt idx="29">
                  <c:v>0.63418158465120011</c:v>
                </c:pt>
                <c:pt idx="30">
                  <c:v>-0.70263307239823081</c:v>
                </c:pt>
                <c:pt idx="31">
                  <c:v>-8.5550875849526182</c:v>
                </c:pt>
                <c:pt idx="32">
                  <c:v>-14.590001103630946</c:v>
                </c:pt>
                <c:pt idx="33">
                  <c:v>2.3326202735630401</c:v>
                </c:pt>
                <c:pt idx="34">
                  <c:v>-13.02198738708028</c:v>
                </c:pt>
                <c:pt idx="35">
                  <c:v>-0.28547422784087406</c:v>
                </c:pt>
                <c:pt idx="36">
                  <c:v>-5.2720528850468131</c:v>
                </c:pt>
                <c:pt idx="37">
                  <c:v>-5.7988204672004224</c:v>
                </c:pt>
                <c:pt idx="38">
                  <c:v>-13.617430310797822</c:v>
                </c:pt>
                <c:pt idx="39">
                  <c:v>-0.3487288832206607</c:v>
                </c:pt>
                <c:pt idx="40">
                  <c:v>-1.6042428193651885</c:v>
                </c:pt>
                <c:pt idx="41">
                  <c:v>-2.2910965442627123</c:v>
                </c:pt>
                <c:pt idx="42">
                  <c:v>3.0639632007727204</c:v>
                </c:pt>
                <c:pt idx="43">
                  <c:v>-3.3648402588229449</c:v>
                </c:pt>
                <c:pt idx="44">
                  <c:v>-6.2700166899724845</c:v>
                </c:pt>
                <c:pt idx="45">
                  <c:v>-5.8039181841719172</c:v>
                </c:pt>
                <c:pt idx="46">
                  <c:v>0.93004422455190217</c:v>
                </c:pt>
                <c:pt idx="47">
                  <c:v>-15.792649721089735</c:v>
                </c:pt>
                <c:pt idx="48">
                  <c:v>-7.5135167150363404</c:v>
                </c:pt>
                <c:pt idx="49">
                  <c:v>-4.3422647098424658</c:v>
                </c:pt>
                <c:pt idx="50">
                  <c:v>-1.1373050083542775</c:v>
                </c:pt>
                <c:pt idx="51">
                  <c:v>-13.246487119437941</c:v>
                </c:pt>
                <c:pt idx="52">
                  <c:v>-4.6128932000719747</c:v>
                </c:pt>
                <c:pt idx="53">
                  <c:v>-1.6825289704679187</c:v>
                </c:pt>
                <c:pt idx="54">
                  <c:v>-0.49324608810087039</c:v>
                </c:pt>
                <c:pt idx="55">
                  <c:v>-2.7719131945940512</c:v>
                </c:pt>
                <c:pt idx="56">
                  <c:v>7.4773209189611469</c:v>
                </c:pt>
                <c:pt idx="57">
                  <c:v>-7.1785076098342468</c:v>
                </c:pt>
                <c:pt idx="58">
                  <c:v>-13.072221944680354</c:v>
                </c:pt>
                <c:pt idx="59">
                  <c:v>-14.063864288387178</c:v>
                </c:pt>
                <c:pt idx="60">
                  <c:v>-5.3246443614400381</c:v>
                </c:pt>
                <c:pt idx="61">
                  <c:v>-10.687793794106685</c:v>
                </c:pt>
                <c:pt idx="62">
                  <c:v>2.8972243402386533</c:v>
                </c:pt>
                <c:pt idx="63">
                  <c:v>-9.1166687199704324</c:v>
                </c:pt>
                <c:pt idx="64">
                  <c:v>-7.6045765658299578</c:v>
                </c:pt>
                <c:pt idx="65">
                  <c:v>3.7793449624633988</c:v>
                </c:pt>
                <c:pt idx="66">
                  <c:v>3.1412026518461555</c:v>
                </c:pt>
                <c:pt idx="67">
                  <c:v>-11.719237002867473</c:v>
                </c:pt>
                <c:pt idx="68">
                  <c:v>-0.90055743887234541</c:v>
                </c:pt>
                <c:pt idx="69">
                  <c:v>0.17208636277034461</c:v>
                </c:pt>
                <c:pt idx="70">
                  <c:v>2.5081403472391943</c:v>
                </c:pt>
                <c:pt idx="71">
                  <c:v>-12.381635977141595</c:v>
                </c:pt>
                <c:pt idx="72">
                  <c:v>-4.0246553384343056</c:v>
                </c:pt>
                <c:pt idx="73">
                  <c:v>-13.255738764953119</c:v>
                </c:pt>
                <c:pt idx="74">
                  <c:v>0.34573364679850643</c:v>
                </c:pt>
                <c:pt idx="75">
                  <c:v>-11.023979997727013</c:v>
                </c:pt>
                <c:pt idx="76">
                  <c:v>-3.6424212606920601</c:v>
                </c:pt>
                <c:pt idx="77">
                  <c:v>-9.5552628161122151</c:v>
                </c:pt>
                <c:pt idx="78">
                  <c:v>-11.88824419778002</c:v>
                </c:pt>
                <c:pt idx="79">
                  <c:v>-8.4333821376281115</c:v>
                </c:pt>
                <c:pt idx="80">
                  <c:v>-3.3469166600819515</c:v>
                </c:pt>
                <c:pt idx="81">
                  <c:v>-4.4908704404994859</c:v>
                </c:pt>
                <c:pt idx="82">
                  <c:v>-1.1080466835434848</c:v>
                </c:pt>
                <c:pt idx="83">
                  <c:v>1.4952799596454567</c:v>
                </c:pt>
                <c:pt idx="84">
                  <c:v>-10.688441877448051</c:v>
                </c:pt>
                <c:pt idx="85">
                  <c:v>-4.2341732011070112</c:v>
                </c:pt>
                <c:pt idx="86">
                  <c:v>-12.372210729277551</c:v>
                </c:pt>
                <c:pt idx="87">
                  <c:v>-0.50163029847002749</c:v>
                </c:pt>
                <c:pt idx="88">
                  <c:v>-8.3610163404560964</c:v>
                </c:pt>
                <c:pt idx="89">
                  <c:v>9.0580746202339526</c:v>
                </c:pt>
                <c:pt idx="90">
                  <c:v>2.7466323104619375</c:v>
                </c:pt>
                <c:pt idx="91">
                  <c:v>-7.7741565155752799</c:v>
                </c:pt>
                <c:pt idx="92">
                  <c:v>-7.9867273709391151</c:v>
                </c:pt>
                <c:pt idx="93">
                  <c:v>-4.3175930554924324</c:v>
                </c:pt>
                <c:pt idx="94">
                  <c:v>4.6576867680884062</c:v>
                </c:pt>
                <c:pt idx="95">
                  <c:v>-8.7408934014541728</c:v>
                </c:pt>
                <c:pt idx="96">
                  <c:v>-1.6406596170197478</c:v>
                </c:pt>
                <c:pt idx="97">
                  <c:v>-7.5788704743642423</c:v>
                </c:pt>
                <c:pt idx="98">
                  <c:v>-10.158524749272081</c:v>
                </c:pt>
                <c:pt idx="99">
                  <c:v>-8.4486120137406004</c:v>
                </c:pt>
                <c:pt idx="100">
                  <c:v>2.6202659878435246</c:v>
                </c:pt>
                <c:pt idx="101">
                  <c:v>-3.4937965260545907</c:v>
                </c:pt>
                <c:pt idx="102">
                  <c:v>-9.4542809991328909</c:v>
                </c:pt>
                <c:pt idx="103">
                  <c:v>5.1983684797006076</c:v>
                </c:pt>
                <c:pt idx="104">
                  <c:v>-5.9547156355856661</c:v>
                </c:pt>
                <c:pt idx="105">
                  <c:v>-7.6298701298701301</c:v>
                </c:pt>
                <c:pt idx="106">
                  <c:v>-5.200195277341348</c:v>
                </c:pt>
                <c:pt idx="107">
                  <c:v>-5.0299126345248899</c:v>
                </c:pt>
                <c:pt idx="108">
                  <c:v>-7.4239304506977808</c:v>
                </c:pt>
                <c:pt idx="109">
                  <c:v>-1.6148850272073021</c:v>
                </c:pt>
                <c:pt idx="110">
                  <c:v>-11.200541329819439</c:v>
                </c:pt>
                <c:pt idx="111">
                  <c:v>-16.74768595591663</c:v>
                </c:pt>
                <c:pt idx="112">
                  <c:v>-9.0154211150652426</c:v>
                </c:pt>
                <c:pt idx="113">
                  <c:v>-1.7696191779529045E-2</c:v>
                </c:pt>
                <c:pt idx="114">
                  <c:v>-8.0988561409367943</c:v>
                </c:pt>
                <c:pt idx="115">
                  <c:v>-5.2708008390254397</c:v>
                </c:pt>
                <c:pt idx="116">
                  <c:v>-12.947704725071464</c:v>
                </c:pt>
                <c:pt idx="117">
                  <c:v>-2.9368503386970617</c:v>
                </c:pt>
                <c:pt idx="118">
                  <c:v>-6.5774679559253428</c:v>
                </c:pt>
                <c:pt idx="119">
                  <c:v>-4.9582021863471759</c:v>
                </c:pt>
                <c:pt idx="120">
                  <c:v>-3.0991137114058969</c:v>
                </c:pt>
                <c:pt idx="121">
                  <c:v>-12.460063897763577</c:v>
                </c:pt>
                <c:pt idx="122">
                  <c:v>-1.4811836021143878</c:v>
                </c:pt>
                <c:pt idx="123">
                  <c:v>0.69260737819248708</c:v>
                </c:pt>
                <c:pt idx="124">
                  <c:v>-2.0902707398291587</c:v>
                </c:pt>
                <c:pt idx="125">
                  <c:v>-6.6747744435331047</c:v>
                </c:pt>
                <c:pt idx="126">
                  <c:v>-6.8118824284752346</c:v>
                </c:pt>
                <c:pt idx="127">
                  <c:v>-8.5503398211980208</c:v>
                </c:pt>
                <c:pt idx="128">
                  <c:v>-2.453582166398637</c:v>
                </c:pt>
                <c:pt idx="129">
                  <c:v>-1.1546299597209735</c:v>
                </c:pt>
                <c:pt idx="130">
                  <c:v>2.9683228153842989</c:v>
                </c:pt>
                <c:pt idx="131">
                  <c:v>-2.7643925944712149</c:v>
                </c:pt>
                <c:pt idx="132">
                  <c:v>5.1305790224896812</c:v>
                </c:pt>
                <c:pt idx="133">
                  <c:v>5.4180013519526886</c:v>
                </c:pt>
                <c:pt idx="134">
                  <c:v>-6.5711852355390956</c:v>
                </c:pt>
                <c:pt idx="135">
                  <c:v>-6.7913385826771648</c:v>
                </c:pt>
                <c:pt idx="136">
                  <c:v>-12.417196520258587</c:v>
                </c:pt>
                <c:pt idx="137">
                  <c:v>2.8357701999257485</c:v>
                </c:pt>
                <c:pt idx="138">
                  <c:v>12.030979185859501</c:v>
                </c:pt>
                <c:pt idx="139">
                  <c:v>-8.8251238669171325E-2</c:v>
                </c:pt>
                <c:pt idx="140">
                  <c:v>-1.1103974927356022</c:v>
                </c:pt>
                <c:pt idx="141">
                  <c:v>-6.3579467238124971</c:v>
                </c:pt>
                <c:pt idx="142">
                  <c:v>-1.7522307611728518</c:v>
                </c:pt>
                <c:pt idx="143">
                  <c:v>-5.5673517489408821</c:v>
                </c:pt>
                <c:pt idx="144">
                  <c:v>-19.954507857733667</c:v>
                </c:pt>
                <c:pt idx="145">
                  <c:v>5.5964543269230766</c:v>
                </c:pt>
                <c:pt idx="146">
                  <c:v>-1.9801980198019802</c:v>
                </c:pt>
                <c:pt idx="147">
                  <c:v>15.416917497467221</c:v>
                </c:pt>
                <c:pt idx="148">
                  <c:v>-10.288131790647736</c:v>
                </c:pt>
                <c:pt idx="149">
                  <c:v>-3.2421451033868589</c:v>
                </c:pt>
                <c:pt idx="150">
                  <c:v>-1.4533527113694851</c:v>
                </c:pt>
                <c:pt idx="151">
                  <c:v>-3.6683225066870464</c:v>
                </c:pt>
                <c:pt idx="152">
                  <c:v>3.6921896602706008</c:v>
                </c:pt>
                <c:pt idx="153">
                  <c:v>2.5207793977381114</c:v>
                </c:pt>
                <c:pt idx="154">
                  <c:v>-9.8367822792188857</c:v>
                </c:pt>
                <c:pt idx="155">
                  <c:v>-14.375047662624874</c:v>
                </c:pt>
                <c:pt idx="156">
                  <c:v>-3.3094035071675165</c:v>
                </c:pt>
                <c:pt idx="157">
                  <c:v>4.2713373497082259</c:v>
                </c:pt>
                <c:pt idx="158">
                  <c:v>-13.777267508610791</c:v>
                </c:pt>
                <c:pt idx="159">
                  <c:v>-2.9539188656951554</c:v>
                </c:pt>
                <c:pt idx="160">
                  <c:v>3.7515065890823176</c:v>
                </c:pt>
                <c:pt idx="161">
                  <c:v>3.4296266983247596</c:v>
                </c:pt>
                <c:pt idx="162">
                  <c:v>-2.5081884977426303</c:v>
                </c:pt>
                <c:pt idx="163">
                  <c:v>-4.88929522598084</c:v>
                </c:pt>
                <c:pt idx="164">
                  <c:v>2.3244620717187963</c:v>
                </c:pt>
                <c:pt idx="165">
                  <c:v>-9.3043208141650524</c:v>
                </c:pt>
                <c:pt idx="166">
                  <c:v>-11.302092603422411</c:v>
                </c:pt>
                <c:pt idx="167">
                  <c:v>-2.1218197819508688</c:v>
                </c:pt>
                <c:pt idx="168">
                  <c:v>-4.3262856744121141</c:v>
                </c:pt>
                <c:pt idx="169">
                  <c:v>3.8011966994487194</c:v>
                </c:pt>
                <c:pt idx="170">
                  <c:v>1.7141538816472488</c:v>
                </c:pt>
                <c:pt idx="171">
                  <c:v>2.2507314877335136</c:v>
                </c:pt>
                <c:pt idx="172">
                  <c:v>-11.054389421869889</c:v>
                </c:pt>
                <c:pt idx="173">
                  <c:v>4.213739566065156</c:v>
                </c:pt>
                <c:pt idx="174">
                  <c:v>-3.3756853047877788</c:v>
                </c:pt>
                <c:pt idx="175">
                  <c:v>-2.6576743920212613</c:v>
                </c:pt>
                <c:pt idx="176">
                  <c:v>-4.0752526098364319</c:v>
                </c:pt>
                <c:pt idx="177">
                  <c:v>-5.0291857665798245</c:v>
                </c:pt>
                <c:pt idx="178">
                  <c:v>-1.4527597319555987</c:v>
                </c:pt>
                <c:pt idx="179">
                  <c:v>5.6545957135673275</c:v>
                </c:pt>
                <c:pt idx="180">
                  <c:v>-7.8520770010131713</c:v>
                </c:pt>
                <c:pt idx="181">
                  <c:v>-13.930769805866374</c:v>
                </c:pt>
                <c:pt idx="182">
                  <c:v>1.7917550599162892</c:v>
                </c:pt>
                <c:pt idx="183">
                  <c:v>-10.075510972342167</c:v>
                </c:pt>
                <c:pt idx="184">
                  <c:v>-3.4681964876354532</c:v>
                </c:pt>
                <c:pt idx="185">
                  <c:v>-14.378101970221087</c:v>
                </c:pt>
                <c:pt idx="186">
                  <c:v>-6.8255826080910387</c:v>
                </c:pt>
                <c:pt idx="187">
                  <c:v>7.3749904333850509</c:v>
                </c:pt>
                <c:pt idx="188">
                  <c:v>-13.608181012964007</c:v>
                </c:pt>
                <c:pt idx="189">
                  <c:v>-13.205153020624987</c:v>
                </c:pt>
                <c:pt idx="190">
                  <c:v>4.1192411924119243</c:v>
                </c:pt>
                <c:pt idx="191">
                  <c:v>-13.851498046026922</c:v>
                </c:pt>
                <c:pt idx="192">
                  <c:v>-2.7180820899900273</c:v>
                </c:pt>
                <c:pt idx="193">
                  <c:v>-8.9825969991379715</c:v>
                </c:pt>
                <c:pt idx="194">
                  <c:v>-11.971480683137125</c:v>
                </c:pt>
                <c:pt idx="195">
                  <c:v>-1.8555450267031959</c:v>
                </c:pt>
                <c:pt idx="196">
                  <c:v>-8.5382010893566918</c:v>
                </c:pt>
                <c:pt idx="197">
                  <c:v>6.0428344619771241</c:v>
                </c:pt>
                <c:pt idx="198">
                  <c:v>-7.6981366031756968</c:v>
                </c:pt>
                <c:pt idx="199">
                  <c:v>-9.2036258812905913</c:v>
                </c:pt>
                <c:pt idx="200">
                  <c:v>-3.5359720831867212</c:v>
                </c:pt>
                <c:pt idx="201">
                  <c:v>3.5162911428700783</c:v>
                </c:pt>
                <c:pt idx="202">
                  <c:v>0.76963808538672773</c:v>
                </c:pt>
                <c:pt idx="203">
                  <c:v>-13.094355726253845</c:v>
                </c:pt>
                <c:pt idx="204">
                  <c:v>-5.9584130916188114</c:v>
                </c:pt>
                <c:pt idx="205">
                  <c:v>-3.12475278854521</c:v>
                </c:pt>
                <c:pt idx="206">
                  <c:v>-11.255010792476103</c:v>
                </c:pt>
                <c:pt idx="207">
                  <c:v>-14.866204162537166</c:v>
                </c:pt>
                <c:pt idx="208">
                  <c:v>-17.573193202757114</c:v>
                </c:pt>
                <c:pt idx="209">
                  <c:v>-3.92958878095099</c:v>
                </c:pt>
                <c:pt idx="210">
                  <c:v>-2.8357204652504082</c:v>
                </c:pt>
                <c:pt idx="211">
                  <c:v>-8.5705366518148534</c:v>
                </c:pt>
                <c:pt idx="212">
                  <c:v>2.7631004896020164</c:v>
                </c:pt>
                <c:pt idx="213">
                  <c:v>-3.8580246913580245</c:v>
                </c:pt>
                <c:pt idx="214">
                  <c:v>-6.4159086690180063</c:v>
                </c:pt>
                <c:pt idx="215">
                  <c:v>-1.3522526885159027</c:v>
                </c:pt>
                <c:pt idx="216">
                  <c:v>1.5220980969161368</c:v>
                </c:pt>
                <c:pt idx="217">
                  <c:v>-3.658459949562979</c:v>
                </c:pt>
                <c:pt idx="218">
                  <c:v>0.36514272043917856</c:v>
                </c:pt>
                <c:pt idx="219">
                  <c:v>-12.248339833456308</c:v>
                </c:pt>
                <c:pt idx="220">
                  <c:v>-5.1770432901269148</c:v>
                </c:pt>
                <c:pt idx="221">
                  <c:v>-2.281931464174455</c:v>
                </c:pt>
                <c:pt idx="222">
                  <c:v>-11.505906208002262</c:v>
                </c:pt>
                <c:pt idx="223">
                  <c:v>-17.598766272055155</c:v>
                </c:pt>
                <c:pt idx="224">
                  <c:v>-14.95608309918361</c:v>
                </c:pt>
                <c:pt idx="225">
                  <c:v>-1.8742869560493292</c:v>
                </c:pt>
                <c:pt idx="226">
                  <c:v>-1.2703879998830605</c:v>
                </c:pt>
                <c:pt idx="227">
                  <c:v>-16.240635900954995</c:v>
                </c:pt>
                <c:pt idx="228">
                  <c:v>1.8539896621536438</c:v>
                </c:pt>
                <c:pt idx="229">
                  <c:v>-9.7370270586857224</c:v>
                </c:pt>
                <c:pt idx="230">
                  <c:v>-11.823810007104436</c:v>
                </c:pt>
                <c:pt idx="231">
                  <c:v>3.4175408727873613</c:v>
                </c:pt>
                <c:pt idx="232">
                  <c:v>-13.670033670033671</c:v>
                </c:pt>
                <c:pt idx="233">
                  <c:v>-7.435765875991633</c:v>
                </c:pt>
                <c:pt idx="234">
                  <c:v>-16.210908938979298</c:v>
                </c:pt>
                <c:pt idx="235">
                  <c:v>-3.5823559224386008</c:v>
                </c:pt>
                <c:pt idx="236">
                  <c:v>-0.12642225031605561</c:v>
                </c:pt>
                <c:pt idx="237">
                  <c:v>-4.5806569106494095</c:v>
                </c:pt>
                <c:pt idx="238">
                  <c:v>-3.2828930494998718</c:v>
                </c:pt>
                <c:pt idx="239">
                  <c:v>-13.754501670499414</c:v>
                </c:pt>
                <c:pt idx="240">
                  <c:v>-7.8649572460481636</c:v>
                </c:pt>
                <c:pt idx="241">
                  <c:v>-11.854850368656932</c:v>
                </c:pt>
                <c:pt idx="242">
                  <c:v>3.62689793991203</c:v>
                </c:pt>
                <c:pt idx="243">
                  <c:v>5.7420494699646643</c:v>
                </c:pt>
                <c:pt idx="244">
                  <c:v>-12.590478132327455</c:v>
                </c:pt>
                <c:pt idx="245">
                  <c:v>1.9837561992381227</c:v>
                </c:pt>
                <c:pt idx="246">
                  <c:v>-7.2829595299180667</c:v>
                </c:pt>
                <c:pt idx="247">
                  <c:v>2.9597354154200062</c:v>
                </c:pt>
                <c:pt idx="248">
                  <c:v>-7.0229821035042255</c:v>
                </c:pt>
                <c:pt idx="249">
                  <c:v>1.8956075517941255</c:v>
                </c:pt>
                <c:pt idx="250">
                  <c:v>2.8320836400384262</c:v>
                </c:pt>
                <c:pt idx="251">
                  <c:v>-4.6124716207363798</c:v>
                </c:pt>
                <c:pt idx="252">
                  <c:v>-7.0811499787565495</c:v>
                </c:pt>
                <c:pt idx="253">
                  <c:v>-8.5167455890820651</c:v>
                </c:pt>
                <c:pt idx="254">
                  <c:v>-9.9520825654257283</c:v>
                </c:pt>
                <c:pt idx="255">
                  <c:v>-4.1104020280914106</c:v>
                </c:pt>
                <c:pt idx="256">
                  <c:v>-12.24177505738332</c:v>
                </c:pt>
                <c:pt idx="257">
                  <c:v>-15.352084117834487</c:v>
                </c:pt>
                <c:pt idx="258">
                  <c:v>-4.3622141997593262</c:v>
                </c:pt>
                <c:pt idx="259">
                  <c:v>-11.98789026253386</c:v>
                </c:pt>
                <c:pt idx="260">
                  <c:v>-9.1084531534970523</c:v>
                </c:pt>
                <c:pt idx="261">
                  <c:v>-15.08997076195522</c:v>
                </c:pt>
                <c:pt idx="262">
                  <c:v>-6.177725014290111</c:v>
                </c:pt>
                <c:pt idx="263">
                  <c:v>-1.3264530322392791</c:v>
                </c:pt>
                <c:pt idx="264">
                  <c:v>-5.1563663440059564</c:v>
                </c:pt>
                <c:pt idx="265">
                  <c:v>-7.2152074372138202</c:v>
                </c:pt>
                <c:pt idx="266">
                  <c:v>-4.4340436014287476</c:v>
                </c:pt>
                <c:pt idx="267">
                  <c:v>1.7004675531274553</c:v>
                </c:pt>
                <c:pt idx="268">
                  <c:v>-13.416988416988417</c:v>
                </c:pt>
                <c:pt idx="269">
                  <c:v>-8.9193825042881656</c:v>
                </c:pt>
                <c:pt idx="270">
                  <c:v>-8.0839008756366972</c:v>
                </c:pt>
                <c:pt idx="271">
                  <c:v>-8.6551264980026623</c:v>
                </c:pt>
                <c:pt idx="272">
                  <c:v>-1.6741204888431829</c:v>
                </c:pt>
                <c:pt idx="273">
                  <c:v>-1.7448131463739611</c:v>
                </c:pt>
                <c:pt idx="274">
                  <c:v>0.38812817321006471</c:v>
                </c:pt>
                <c:pt idx="275">
                  <c:v>-0.17521693867694388</c:v>
                </c:pt>
                <c:pt idx="276">
                  <c:v>-13.366408872026851</c:v>
                </c:pt>
                <c:pt idx="277">
                  <c:v>2.8923252578441101</c:v>
                </c:pt>
                <c:pt idx="278">
                  <c:v>10.522168401047582</c:v>
                </c:pt>
                <c:pt idx="279">
                  <c:v>-1.595474229876862</c:v>
                </c:pt>
                <c:pt idx="280">
                  <c:v>-8.7275348239607649</c:v>
                </c:pt>
                <c:pt idx="281">
                  <c:v>-7.522318968367685</c:v>
                </c:pt>
                <c:pt idx="282">
                  <c:v>-4.7627883961155435</c:v>
                </c:pt>
                <c:pt idx="283">
                  <c:v>4.9362315156137457</c:v>
                </c:pt>
                <c:pt idx="284">
                  <c:v>0.10257251877077093</c:v>
                </c:pt>
                <c:pt idx="285">
                  <c:v>-3.3883527849882102</c:v>
                </c:pt>
                <c:pt idx="286">
                  <c:v>-12.814598390486442</c:v>
                </c:pt>
                <c:pt idx="287">
                  <c:v>1.4204365743440401</c:v>
                </c:pt>
                <c:pt idx="288">
                  <c:v>-3.1161421282665547</c:v>
                </c:pt>
                <c:pt idx="289">
                  <c:v>5.4127831721422091</c:v>
                </c:pt>
                <c:pt idx="290">
                  <c:v>-6.9574689095997915</c:v>
                </c:pt>
                <c:pt idx="291">
                  <c:v>-6.007609638875909</c:v>
                </c:pt>
                <c:pt idx="292">
                  <c:v>-15.292268114906388</c:v>
                </c:pt>
                <c:pt idx="293">
                  <c:v>0.92012291453273387</c:v>
                </c:pt>
                <c:pt idx="294">
                  <c:v>-4.5953475082740063</c:v>
                </c:pt>
                <c:pt idx="295">
                  <c:v>-5.8858759629086554</c:v>
                </c:pt>
                <c:pt idx="296">
                  <c:v>2.9193509362927434</c:v>
                </c:pt>
                <c:pt idx="297">
                  <c:v>-9.7282436290578413</c:v>
                </c:pt>
                <c:pt idx="298">
                  <c:v>-7.800872465999487</c:v>
                </c:pt>
                <c:pt idx="299">
                  <c:v>-9.9261419767605972</c:v>
                </c:pt>
                <c:pt idx="300">
                  <c:v>-9.5782892111214579</c:v>
                </c:pt>
                <c:pt idx="301">
                  <c:v>-3.4638032559750607</c:v>
                </c:pt>
                <c:pt idx="302">
                  <c:v>-1.1792590516889092</c:v>
                </c:pt>
                <c:pt idx="303">
                  <c:v>-11.892601780242229</c:v>
                </c:pt>
                <c:pt idx="304">
                  <c:v>5.3933161953727504</c:v>
                </c:pt>
                <c:pt idx="305">
                  <c:v>4.8021340712241525</c:v>
                </c:pt>
                <c:pt idx="306">
                  <c:v>-7.002845905413615</c:v>
                </c:pt>
                <c:pt idx="307">
                  <c:v>-7.5843712853377436</c:v>
                </c:pt>
                <c:pt idx="308">
                  <c:v>-3.4535656376180333</c:v>
                </c:pt>
              </c:numCache>
            </c:numRef>
          </c:xVal>
          <c:yVal>
            <c:numRef>
              <c:f>Taul1!$K$2:$K$310</c:f>
              <c:numCache>
                <c:formatCode>General</c:formatCode>
                <c:ptCount val="309"/>
                <c:pt idx="0">
                  <c:v>#N/A</c:v>
                </c:pt>
                <c:pt idx="1">
                  <c:v>#N/A</c:v>
                </c:pt>
                <c:pt idx="2">
                  <c:v>#N/A</c:v>
                </c:pt>
                <c:pt idx="3">
                  <c:v>#N/A</c:v>
                </c:pt>
                <c:pt idx="4">
                  <c:v>2.0653852594756525</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3.1407035175879399</c:v>
                </c:pt>
                <c:pt idx="22">
                  <c:v>#N/A</c:v>
                </c:pt>
                <c:pt idx="23">
                  <c:v>#N/A</c:v>
                </c:pt>
                <c:pt idx="24">
                  <c:v>#N/A</c:v>
                </c:pt>
                <c:pt idx="25">
                  <c:v>-5.2334762012181368</c:v>
                </c:pt>
                <c:pt idx="26">
                  <c:v>#N/A</c:v>
                </c:pt>
                <c:pt idx="27">
                  <c:v>#N/A</c:v>
                </c:pt>
                <c:pt idx="28">
                  <c:v>#N/A</c:v>
                </c:pt>
                <c:pt idx="29">
                  <c:v>-2.9621899333707957</c:v>
                </c:pt>
                <c:pt idx="30">
                  <c:v>#N/A</c:v>
                </c:pt>
                <c:pt idx="31">
                  <c:v>#N/A</c:v>
                </c:pt>
                <c:pt idx="32">
                  <c:v>#N/A</c:v>
                </c:pt>
                <c:pt idx="33">
                  <c:v>#N/A</c:v>
                </c:pt>
                <c:pt idx="34">
                  <c:v>0.95449122208965398</c:v>
                </c:pt>
                <c:pt idx="35">
                  <c:v>-2.9650391391654423</c:v>
                </c:pt>
                <c:pt idx="36">
                  <c:v>#N/A</c:v>
                </c:pt>
                <c:pt idx="37">
                  <c:v>#N/A</c:v>
                </c:pt>
                <c:pt idx="38">
                  <c:v>#N/A</c:v>
                </c:pt>
                <c:pt idx="39">
                  <c:v>2.9276620053239277</c:v>
                </c:pt>
                <c:pt idx="40">
                  <c:v>0.22708460000146505</c:v>
                </c:pt>
                <c:pt idx="41">
                  <c:v>#N/A</c:v>
                </c:pt>
                <c:pt idx="42">
                  <c:v>-1.7655395187915157</c:v>
                </c:pt>
                <c:pt idx="43">
                  <c:v>#N/A</c:v>
                </c:pt>
                <c:pt idx="44">
                  <c:v>#N/A</c:v>
                </c:pt>
                <c:pt idx="45">
                  <c:v>#N/A</c:v>
                </c:pt>
                <c:pt idx="46">
                  <c:v>3.030552269118103</c:v>
                </c:pt>
                <c:pt idx="47">
                  <c:v>#N/A</c:v>
                </c:pt>
                <c:pt idx="48">
                  <c:v>#N/A</c:v>
                </c:pt>
                <c:pt idx="49">
                  <c:v>#N/A</c:v>
                </c:pt>
                <c:pt idx="50">
                  <c:v>#N/A</c:v>
                </c:pt>
                <c:pt idx="51">
                  <c:v>#N/A</c:v>
                </c:pt>
                <c:pt idx="52">
                  <c:v>#N/A</c:v>
                </c:pt>
                <c:pt idx="53">
                  <c:v>-0.73032850915915148</c:v>
                </c:pt>
                <c:pt idx="54">
                  <c:v>#N/A</c:v>
                </c:pt>
                <c:pt idx="55">
                  <c:v>#N/A</c:v>
                </c:pt>
                <c:pt idx="56">
                  <c:v>#N/A</c:v>
                </c:pt>
                <c:pt idx="57">
                  <c:v>#N/A</c:v>
                </c:pt>
                <c:pt idx="58">
                  <c:v>#N/A</c:v>
                </c:pt>
                <c:pt idx="59">
                  <c:v>#N/A</c:v>
                </c:pt>
                <c:pt idx="60">
                  <c:v>#N/A</c:v>
                </c:pt>
                <c:pt idx="61">
                  <c:v>#N/A</c:v>
                </c:pt>
                <c:pt idx="62">
                  <c:v>#N/A</c:v>
                </c:pt>
                <c:pt idx="63">
                  <c:v>#N/A</c:v>
                </c:pt>
                <c:pt idx="64">
                  <c:v>#N/A</c:v>
                </c:pt>
                <c:pt idx="65">
                  <c:v>9.02089280603521</c:v>
                </c:pt>
                <c:pt idx="66">
                  <c:v>8.7128759015228301</c:v>
                </c:pt>
                <c:pt idx="67">
                  <c:v>#N/A</c:v>
                </c:pt>
                <c:pt idx="68">
                  <c:v>#N/A</c:v>
                </c:pt>
                <c:pt idx="69">
                  <c:v>#N/A</c:v>
                </c:pt>
                <c:pt idx="70">
                  <c:v>6.0259553027666071</c:v>
                </c:pt>
                <c:pt idx="71">
                  <c:v>#N/A</c:v>
                </c:pt>
                <c:pt idx="72">
                  <c:v>#N/A</c:v>
                </c:pt>
                <c:pt idx="73">
                  <c:v>#N/A</c:v>
                </c:pt>
                <c:pt idx="74">
                  <c:v>#N/A</c:v>
                </c:pt>
                <c:pt idx="75">
                  <c:v>#N/A</c:v>
                </c:pt>
                <c:pt idx="76">
                  <c:v>-0.57829911010987689</c:v>
                </c:pt>
                <c:pt idx="77">
                  <c:v>#N/A</c:v>
                </c:pt>
                <c:pt idx="78">
                  <c:v>#N/A</c:v>
                </c:pt>
                <c:pt idx="79">
                  <c:v>#N/A</c:v>
                </c:pt>
                <c:pt idx="80">
                  <c:v>#N/A</c:v>
                </c:pt>
                <c:pt idx="81">
                  <c:v>#N/A</c:v>
                </c:pt>
                <c:pt idx="82">
                  <c:v>#N/A</c:v>
                </c:pt>
                <c:pt idx="83">
                  <c:v>#N/A</c:v>
                </c:pt>
                <c:pt idx="84">
                  <c:v>#N/A</c:v>
                </c:pt>
                <c:pt idx="85">
                  <c:v>#N/A</c:v>
                </c:pt>
                <c:pt idx="86">
                  <c:v>#N/A</c:v>
                </c:pt>
                <c:pt idx="87">
                  <c:v>#N/A</c:v>
                </c:pt>
                <c:pt idx="88">
                  <c:v>#N/A</c:v>
                </c:pt>
                <c:pt idx="89">
                  <c:v>6.9112361478327049</c:v>
                </c:pt>
                <c:pt idx="90">
                  <c:v>5.6395222537440874</c:v>
                </c:pt>
                <c:pt idx="91">
                  <c:v>#N/A</c:v>
                </c:pt>
                <c:pt idx="92">
                  <c:v>#N/A</c:v>
                </c:pt>
                <c:pt idx="93">
                  <c:v>#N/A</c:v>
                </c:pt>
                <c:pt idx="94">
                  <c:v>3.7206021907571367</c:v>
                </c:pt>
                <c:pt idx="95">
                  <c:v>#N/A</c:v>
                </c:pt>
                <c:pt idx="96">
                  <c:v>#N/A</c:v>
                </c:pt>
                <c:pt idx="97">
                  <c:v>#N/A</c:v>
                </c:pt>
                <c:pt idx="98">
                  <c:v>#N/A</c:v>
                </c:pt>
                <c:pt idx="99">
                  <c:v>#N/A</c:v>
                </c:pt>
                <c:pt idx="100">
                  <c:v>#N/A</c:v>
                </c:pt>
                <c:pt idx="101">
                  <c:v>#N/A</c:v>
                </c:pt>
                <c:pt idx="102">
                  <c:v>#N/A</c:v>
                </c:pt>
                <c:pt idx="103">
                  <c:v>2.6911675041523875</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-6.3850504685030784E-2</c:v>
                </c:pt>
                <c:pt idx="130">
                  <c:v>0.3412337862560898</c:v>
                </c:pt>
                <c:pt idx="131">
                  <c:v>#N/A</c:v>
                </c:pt>
                <c:pt idx="132">
                  <c:v>#N/A</c:v>
                </c:pt>
                <c:pt idx="133">
                  <c:v>9.5825591309457891</c:v>
                </c:pt>
                <c:pt idx="134">
                  <c:v>#N/A</c:v>
                </c:pt>
                <c:pt idx="135">
                  <c:v>#N/A</c:v>
                </c:pt>
                <c:pt idx="136">
                  <c:v>#N/A</c:v>
                </c:pt>
                <c:pt idx="137">
                  <c:v>7.0578291744670096</c:v>
                </c:pt>
                <c:pt idx="138">
                  <c:v>-1.0461721031182174</c:v>
                </c:pt>
                <c:pt idx="139">
                  <c:v>#N/A</c:v>
                </c:pt>
                <c:pt idx="140">
                  <c:v>#N/A</c:v>
                </c:pt>
                <c:pt idx="141">
                  <c:v>#N/A</c:v>
                </c:pt>
                <c:pt idx="142">
                  <c:v>#N/A</c:v>
                </c:pt>
                <c:pt idx="143">
                  <c:v>#N/A</c:v>
                </c:pt>
                <c:pt idx="144">
                  <c:v>#N/A</c:v>
                </c:pt>
                <c:pt idx="145">
                  <c:v>-5.7466947115384617</c:v>
                </c:pt>
                <c:pt idx="146">
                  <c:v>#N/A</c:v>
                </c:pt>
                <c:pt idx="147">
                  <c:v>#N/A</c:v>
                </c:pt>
                <c:pt idx="148">
                  <c:v>#N/A</c:v>
                </c:pt>
                <c:pt idx="149">
                  <c:v>#N/A</c:v>
                </c:pt>
                <c:pt idx="150">
                  <c:v>#N/A</c:v>
                </c:pt>
                <c:pt idx="151">
                  <c:v>#N/A</c:v>
                </c:pt>
                <c:pt idx="152">
                  <c:v>-1.094870094062927</c:v>
                </c:pt>
                <c:pt idx="153">
                  <c:v>#N/A</c:v>
                </c:pt>
                <c:pt idx="154">
                  <c:v>#N/A</c:v>
                </c:pt>
                <c:pt idx="155">
                  <c:v>#N/A</c:v>
                </c:pt>
                <c:pt idx="156">
                  <c:v>#N/A</c:v>
                </c:pt>
                <c:pt idx="157">
                  <c:v>-3.9963216652199698</c:v>
                </c:pt>
                <c:pt idx="158">
                  <c:v>#N/A</c:v>
                </c:pt>
                <c:pt idx="159">
                  <c:v>#N/A</c:v>
                </c:pt>
                <c:pt idx="160">
                  <c:v>1.5604671024799852</c:v>
                </c:pt>
                <c:pt idx="161">
                  <c:v>6.4945645848367048</c:v>
                </c:pt>
                <c:pt idx="162">
                  <c:v>-2.3606479978754167</c:v>
                </c:pt>
                <c:pt idx="163">
                  <c:v>#N/A</c:v>
                </c:pt>
                <c:pt idx="164">
                  <c:v>2.0819419518765461</c:v>
                </c:pt>
                <c:pt idx="165">
                  <c:v>#N/A</c:v>
                </c:pt>
                <c:pt idx="166">
                  <c:v>#N/A</c:v>
                </c:pt>
                <c:pt idx="167">
                  <c:v>6.5824636417339448</c:v>
                </c:pt>
                <c:pt idx="168">
                  <c:v>#N/A</c:v>
                </c:pt>
                <c:pt idx="169">
                  <c:v>#N/A</c:v>
                </c:pt>
                <c:pt idx="170">
                  <c:v>7.4749106009920405</c:v>
                </c:pt>
                <c:pt idx="171">
                  <c:v>-4.9837625799813514</c:v>
                </c:pt>
                <c:pt idx="172">
                  <c:v>#N/A</c:v>
                </c:pt>
                <c:pt idx="173">
                  <c:v>4.5989644570702461</c:v>
                </c:pt>
                <c:pt idx="174">
                  <c:v>#N/A</c:v>
                </c:pt>
                <c:pt idx="175">
                  <c:v>-0.23338000933520039</c:v>
                </c:pt>
                <c:pt idx="176">
                  <c:v>#N/A</c:v>
                </c:pt>
                <c:pt idx="177">
                  <c:v>-0.68429904692807431</c:v>
                </c:pt>
                <c:pt idx="178">
                  <c:v>#N/A</c:v>
                </c:pt>
                <c:pt idx="179">
                  <c:v>#N/A</c:v>
                </c:pt>
                <c:pt idx="180">
                  <c:v>#N/A</c:v>
                </c:pt>
                <c:pt idx="181">
                  <c:v>#N/A</c:v>
                </c:pt>
                <c:pt idx="182">
                  <c:v>3.9920302734934925</c:v>
                </c:pt>
                <c:pt idx="183">
                  <c:v>#N/A</c:v>
                </c:pt>
                <c:pt idx="184">
                  <c:v>#N/A</c:v>
                </c:pt>
                <c:pt idx="185">
                  <c:v>#N/A</c:v>
                </c:pt>
                <c:pt idx="186">
                  <c:v>#N/A</c:v>
                </c:pt>
                <c:pt idx="187">
                  <c:v>#N/A</c:v>
                </c:pt>
                <c:pt idx="188">
                  <c:v>#N/A</c:v>
                </c:pt>
                <c:pt idx="189">
                  <c:v>#N/A</c:v>
                </c:pt>
                <c:pt idx="190">
                  <c:v>#N/A</c:v>
                </c:pt>
                <c:pt idx="191">
                  <c:v>#N/A</c:v>
                </c:pt>
                <c:pt idx="192">
                  <c:v>-3.9109094820000396</c:v>
                </c:pt>
                <c:pt idx="193">
                  <c:v>#N/A</c:v>
                </c:pt>
                <c:pt idx="194">
                  <c:v>#N/A</c:v>
                </c:pt>
                <c:pt idx="195">
                  <c:v>#N/A</c:v>
                </c:pt>
                <c:pt idx="196">
                  <c:v>#N/A</c:v>
                </c:pt>
                <c:pt idx="197">
                  <c:v>9.7365777792178339</c:v>
                </c:pt>
                <c:pt idx="198">
                  <c:v>#N/A</c:v>
                </c:pt>
                <c:pt idx="199">
                  <c:v>#N/A</c:v>
                </c:pt>
                <c:pt idx="200">
                  <c:v>#N/A</c:v>
                </c:pt>
                <c:pt idx="201">
                  <c:v>-4.2557686793534852</c:v>
                </c:pt>
                <c:pt idx="202">
                  <c:v>#N/A</c:v>
                </c:pt>
                <c:pt idx="203">
                  <c:v>#N/A</c:v>
                </c:pt>
                <c:pt idx="204">
                  <c:v>#N/A</c:v>
                </c:pt>
                <c:pt idx="205">
                  <c:v>#N/A</c:v>
                </c:pt>
                <c:pt idx="206">
                  <c:v>#N/A</c:v>
                </c:pt>
                <c:pt idx="207">
                  <c:v>#N/A</c:v>
                </c:pt>
                <c:pt idx="208">
                  <c:v>#N/A</c:v>
                </c:pt>
                <c:pt idx="209">
                  <c:v>1.0371777079833466</c:v>
                </c:pt>
                <c:pt idx="210">
                  <c:v>#N/A</c:v>
                </c:pt>
                <c:pt idx="211">
                  <c:v>#N/A</c:v>
                </c:pt>
                <c:pt idx="212">
                  <c:v>#N/A</c:v>
                </c:pt>
                <c:pt idx="213">
                  <c:v>#N/A</c:v>
                </c:pt>
                <c:pt idx="214">
                  <c:v>-1.2414145164284387</c:v>
                </c:pt>
                <c:pt idx="215">
                  <c:v>#N/A</c:v>
                </c:pt>
                <c:pt idx="216">
                  <c:v>#N/A</c:v>
                </c:pt>
                <c:pt idx="217">
                  <c:v>#N/A</c:v>
                </c:pt>
                <c:pt idx="218">
                  <c:v>2.0586494755795068</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4.0184271800906339</c:v>
                </c:pt>
                <c:pt idx="232">
                  <c:v>#N/A</c:v>
                </c:pt>
                <c:pt idx="233">
                  <c:v>#N/A</c:v>
                </c:pt>
                <c:pt idx="234">
                  <c:v>#N/A</c:v>
                </c:pt>
                <c:pt idx="235">
                  <c:v>#N/A</c:v>
                </c:pt>
                <c:pt idx="236">
                  <c:v>#N/A</c:v>
                </c:pt>
                <c:pt idx="237">
                  <c:v>#N/A</c:v>
                </c:pt>
                <c:pt idx="238">
                  <c:v>5.1295203898435497E-2</c:v>
                </c:pt>
                <c:pt idx="239">
                  <c:v>#N/A</c:v>
                </c:pt>
                <c:pt idx="240">
                  <c:v>#N/A</c:v>
                </c:pt>
                <c:pt idx="241">
                  <c:v>#N/A</c:v>
                </c:pt>
                <c:pt idx="242">
                  <c:v>#N/A</c:v>
                </c:pt>
                <c:pt idx="243">
                  <c:v>#N/A</c:v>
                </c:pt>
                <c:pt idx="244">
                  <c:v>#N/A</c:v>
                </c:pt>
                <c:pt idx="245">
                  <c:v>#N/A</c:v>
                </c:pt>
                <c:pt idx="246">
                  <c:v>#N/A</c:v>
                </c:pt>
                <c:pt idx="247">
                  <c:v>-2.0316827851611907</c:v>
                </c:pt>
                <c:pt idx="248">
                  <c:v>#N/A</c:v>
                </c:pt>
                <c:pt idx="249">
                  <c:v>14.46788955692567</c:v>
                </c:pt>
                <c:pt idx="250">
                  <c:v>-0.58637855102117198</c:v>
                </c:pt>
                <c:pt idx="251">
                  <c:v>#N/A</c:v>
                </c:pt>
                <c:pt idx="252">
                  <c:v>#N/A</c:v>
                </c:pt>
                <c:pt idx="253">
                  <c:v>#N/A</c:v>
                </c:pt>
                <c:pt idx="254">
                  <c:v>#N/A</c:v>
                </c:pt>
                <c:pt idx="255">
                  <c:v>1.3261724903467831</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2.4110145295349281</c:v>
                </c:pt>
                <c:pt idx="274">
                  <c:v>#N/A</c:v>
                </c:pt>
                <c:pt idx="275">
                  <c:v>#N/A</c:v>
                </c:pt>
                <c:pt idx="276">
                  <c:v>#N/A</c:v>
                </c:pt>
                <c:pt idx="277">
                  <c:v>4.3514624307109449</c:v>
                </c:pt>
                <c:pt idx="278">
                  <c:v>-7.48603610911535</c:v>
                </c:pt>
                <c:pt idx="279">
                  <c:v>-4.6520054468204473</c:v>
                </c:pt>
                <c:pt idx="280">
                  <c:v>#N/A</c:v>
                </c:pt>
                <c:pt idx="281">
                  <c:v>#N/A</c:v>
                </c:pt>
                <c:pt idx="282">
                  <c:v>#N/A</c:v>
                </c:pt>
                <c:pt idx="283">
                  <c:v>-0.42371085970933436</c:v>
                </c:pt>
                <c:pt idx="284">
                  <c:v>#N/A</c:v>
                </c:pt>
                <c:pt idx="285">
                  <c:v>#N/A</c:v>
                </c:pt>
                <c:pt idx="286">
                  <c:v>#N/A</c:v>
                </c:pt>
                <c:pt idx="287">
                  <c:v>#N/A</c:v>
                </c:pt>
                <c:pt idx="288">
                  <c:v>#N/A</c:v>
                </c:pt>
                <c:pt idx="289">
                  <c:v>#N/A</c:v>
                </c:pt>
                <c:pt idx="290">
                  <c:v>#N/A</c:v>
                </c:pt>
                <c:pt idx="291">
                  <c:v>#N/A</c:v>
                </c:pt>
                <c:pt idx="292">
                  <c:v>#N/A</c:v>
                </c:pt>
                <c:pt idx="293">
                  <c:v>1.4062255863613478</c:v>
                </c:pt>
                <c:pt idx="294">
                  <c:v>#N/A</c:v>
                </c:pt>
                <c:pt idx="295">
                  <c:v>#N/A</c:v>
                </c:pt>
                <c:pt idx="296">
                  <c:v>-9.5716424140745687E-2</c:v>
                </c:pt>
                <c:pt idx="297">
                  <c:v>#N/A</c:v>
                </c:pt>
                <c:pt idx="298">
                  <c:v>#N/A</c:v>
                </c:pt>
                <c:pt idx="299">
                  <c:v>#N/A</c:v>
                </c:pt>
                <c:pt idx="300">
                  <c:v>#N/A</c:v>
                </c:pt>
                <c:pt idx="301">
                  <c:v>#N/A</c:v>
                </c:pt>
                <c:pt idx="302">
                  <c:v>#N/A</c:v>
                </c:pt>
                <c:pt idx="303">
                  <c:v>#N/A</c:v>
                </c:pt>
                <c:pt idx="304">
                  <c:v>#N/A</c:v>
                </c:pt>
                <c:pt idx="305">
                  <c:v>3.2977654795974454</c:v>
                </c:pt>
                <c:pt idx="306">
                  <c:v>#N/A</c:v>
                </c:pt>
                <c:pt idx="307">
                  <c:v>#N/A</c:v>
                </c:pt>
                <c:pt idx="308">
                  <c:v>#N/A</c:v>
                </c:pt>
              </c:numCache>
            </c:numRef>
          </c:yVal>
          <c:smooth val="0"/>
          <c:extLst>
            <c:ext xmlns:c16="http://schemas.microsoft.com/office/drawing/2014/chart" uri="{C3380CC4-5D6E-409C-BE32-E72D297353CC}">
              <c16:uniqueId val="{00000003-4987-4B79-AF29-3E83AAB45190}"/>
            </c:ext>
          </c:extLst>
        </c:ser>
        <c:ser>
          <c:idx val="4"/>
          <c:order val="4"/>
          <c:tx>
            <c:strRef>
              <c:f>Taul1!$L$1</c:f>
              <c:strCache>
                <c:ptCount val="1"/>
                <c:pt idx="0">
                  <c:v>Seutukaupunki</c:v>
                </c:pt>
              </c:strCache>
            </c:strRef>
          </c:tx>
          <c:spPr>
            <a:ln w="19050" cap="rnd">
              <a:noFill/>
              <a:round/>
            </a:ln>
            <a:effectLst/>
          </c:spPr>
          <c:marker>
            <c:symbol val="circle"/>
            <c:size val="5"/>
            <c:spPr>
              <a:solidFill>
                <a:srgbClr val="7030A0"/>
              </a:solidFill>
              <a:ln w="9525">
                <a:noFill/>
              </a:ln>
              <a:effectLst/>
            </c:spPr>
          </c:marker>
          <c:xVal>
            <c:numRef>
              <c:f>Taul1!$E$2:$E$310</c:f>
              <c:numCache>
                <c:formatCode>0.0</c:formatCode>
                <c:ptCount val="309"/>
                <c:pt idx="0">
                  <c:v>-1.2445721554434017</c:v>
                </c:pt>
                <c:pt idx="1">
                  <c:v>-3.2011589597401686</c:v>
                </c:pt>
                <c:pt idx="2">
                  <c:v>-0.7896814951302974</c:v>
                </c:pt>
                <c:pt idx="3">
                  <c:v>-3.8425778430849853</c:v>
                </c:pt>
                <c:pt idx="4">
                  <c:v>-7.1172059617066408</c:v>
                </c:pt>
                <c:pt idx="5">
                  <c:v>2.4554369279065069</c:v>
                </c:pt>
                <c:pt idx="6">
                  <c:v>4.4021254314858629</c:v>
                </c:pt>
                <c:pt idx="7">
                  <c:v>-9.9535500995355015</c:v>
                </c:pt>
                <c:pt idx="8">
                  <c:v>-3.1671268474906613</c:v>
                </c:pt>
                <c:pt idx="9">
                  <c:v>-10.677661486415055</c:v>
                </c:pt>
                <c:pt idx="10">
                  <c:v>-6.0031464767740337</c:v>
                </c:pt>
                <c:pt idx="11">
                  <c:v>6.5822538409066311</c:v>
                </c:pt>
                <c:pt idx="12">
                  <c:v>-5.02515791976455</c:v>
                </c:pt>
                <c:pt idx="13">
                  <c:v>-1.5652933277312311</c:v>
                </c:pt>
                <c:pt idx="14">
                  <c:v>-6.1464296474841822</c:v>
                </c:pt>
                <c:pt idx="15">
                  <c:v>0.21007772875964106</c:v>
                </c:pt>
                <c:pt idx="16">
                  <c:v>-6.3159677649408072</c:v>
                </c:pt>
                <c:pt idx="17">
                  <c:v>-10.255689800505762</c:v>
                </c:pt>
                <c:pt idx="18">
                  <c:v>-1.8509949097639982</c:v>
                </c:pt>
                <c:pt idx="19">
                  <c:v>-1.0153680180227822</c:v>
                </c:pt>
                <c:pt idx="20">
                  <c:v>1.0962628399785132E-2</c:v>
                </c:pt>
                <c:pt idx="21">
                  <c:v>-7.6947236180904524</c:v>
                </c:pt>
                <c:pt idx="22">
                  <c:v>-7.7232606438213915</c:v>
                </c:pt>
                <c:pt idx="23">
                  <c:v>-5.9963857401018563</c:v>
                </c:pt>
                <c:pt idx="24">
                  <c:v>1.9283065512978987</c:v>
                </c:pt>
                <c:pt idx="25">
                  <c:v>-8.5119181893375444</c:v>
                </c:pt>
                <c:pt idx="26">
                  <c:v>-6.6340875025498667</c:v>
                </c:pt>
                <c:pt idx="27">
                  <c:v>-6.7169455573886401</c:v>
                </c:pt>
                <c:pt idx="28">
                  <c:v>-12.953639605621984</c:v>
                </c:pt>
                <c:pt idx="29">
                  <c:v>0.63418158465120011</c:v>
                </c:pt>
                <c:pt idx="30">
                  <c:v>-0.70263307239823081</c:v>
                </c:pt>
                <c:pt idx="31">
                  <c:v>-8.5550875849526182</c:v>
                </c:pt>
                <c:pt idx="32">
                  <c:v>-14.590001103630946</c:v>
                </c:pt>
                <c:pt idx="33">
                  <c:v>2.3326202735630401</c:v>
                </c:pt>
                <c:pt idx="34">
                  <c:v>-13.02198738708028</c:v>
                </c:pt>
                <c:pt idx="35">
                  <c:v>-0.28547422784087406</c:v>
                </c:pt>
                <c:pt idx="36">
                  <c:v>-5.2720528850468131</c:v>
                </c:pt>
                <c:pt idx="37">
                  <c:v>-5.7988204672004224</c:v>
                </c:pt>
                <c:pt idx="38">
                  <c:v>-13.617430310797822</c:v>
                </c:pt>
                <c:pt idx="39">
                  <c:v>-0.3487288832206607</c:v>
                </c:pt>
                <c:pt idx="40">
                  <c:v>-1.6042428193651885</c:v>
                </c:pt>
                <c:pt idx="41">
                  <c:v>-2.2910965442627123</c:v>
                </c:pt>
                <c:pt idx="42">
                  <c:v>3.0639632007727204</c:v>
                </c:pt>
                <c:pt idx="43">
                  <c:v>-3.3648402588229449</c:v>
                </c:pt>
                <c:pt idx="44">
                  <c:v>-6.2700166899724845</c:v>
                </c:pt>
                <c:pt idx="45">
                  <c:v>-5.8039181841719172</c:v>
                </c:pt>
                <c:pt idx="46">
                  <c:v>0.93004422455190217</c:v>
                </c:pt>
                <c:pt idx="47">
                  <c:v>-15.792649721089735</c:v>
                </c:pt>
                <c:pt idx="48">
                  <c:v>-7.5135167150363404</c:v>
                </c:pt>
                <c:pt idx="49">
                  <c:v>-4.3422647098424658</c:v>
                </c:pt>
                <c:pt idx="50">
                  <c:v>-1.1373050083542775</c:v>
                </c:pt>
                <c:pt idx="51">
                  <c:v>-13.246487119437941</c:v>
                </c:pt>
                <c:pt idx="52">
                  <c:v>-4.6128932000719747</c:v>
                </c:pt>
                <c:pt idx="53">
                  <c:v>-1.6825289704679187</c:v>
                </c:pt>
                <c:pt idx="54">
                  <c:v>-0.49324608810087039</c:v>
                </c:pt>
                <c:pt idx="55">
                  <c:v>-2.7719131945940512</c:v>
                </c:pt>
                <c:pt idx="56">
                  <c:v>7.4773209189611469</c:v>
                </c:pt>
                <c:pt idx="57">
                  <c:v>-7.1785076098342468</c:v>
                </c:pt>
                <c:pt idx="58">
                  <c:v>-13.072221944680354</c:v>
                </c:pt>
                <c:pt idx="59">
                  <c:v>-14.063864288387178</c:v>
                </c:pt>
                <c:pt idx="60">
                  <c:v>-5.3246443614400381</c:v>
                </c:pt>
                <c:pt idx="61">
                  <c:v>-10.687793794106685</c:v>
                </c:pt>
                <c:pt idx="62">
                  <c:v>2.8972243402386533</c:v>
                </c:pt>
                <c:pt idx="63">
                  <c:v>-9.1166687199704324</c:v>
                </c:pt>
                <c:pt idx="64">
                  <c:v>-7.6045765658299578</c:v>
                </c:pt>
                <c:pt idx="65">
                  <c:v>3.7793449624633988</c:v>
                </c:pt>
                <c:pt idx="66">
                  <c:v>3.1412026518461555</c:v>
                </c:pt>
                <c:pt idx="67">
                  <c:v>-11.719237002867473</c:v>
                </c:pt>
                <c:pt idx="68">
                  <c:v>-0.90055743887234541</c:v>
                </c:pt>
                <c:pt idx="69">
                  <c:v>0.17208636277034461</c:v>
                </c:pt>
                <c:pt idx="70">
                  <c:v>2.5081403472391943</c:v>
                </c:pt>
                <c:pt idx="71">
                  <c:v>-12.381635977141595</c:v>
                </c:pt>
                <c:pt idx="72">
                  <c:v>-4.0246553384343056</c:v>
                </c:pt>
                <c:pt idx="73">
                  <c:v>-13.255738764953119</c:v>
                </c:pt>
                <c:pt idx="74">
                  <c:v>0.34573364679850643</c:v>
                </c:pt>
                <c:pt idx="75">
                  <c:v>-11.023979997727013</c:v>
                </c:pt>
                <c:pt idx="76">
                  <c:v>-3.6424212606920601</c:v>
                </c:pt>
                <c:pt idx="77">
                  <c:v>-9.5552628161122151</c:v>
                </c:pt>
                <c:pt idx="78">
                  <c:v>-11.88824419778002</c:v>
                </c:pt>
                <c:pt idx="79">
                  <c:v>-8.4333821376281115</c:v>
                </c:pt>
                <c:pt idx="80">
                  <c:v>-3.3469166600819515</c:v>
                </c:pt>
                <c:pt idx="81">
                  <c:v>-4.4908704404994859</c:v>
                </c:pt>
                <c:pt idx="82">
                  <c:v>-1.1080466835434848</c:v>
                </c:pt>
                <c:pt idx="83">
                  <c:v>1.4952799596454567</c:v>
                </c:pt>
                <c:pt idx="84">
                  <c:v>-10.688441877448051</c:v>
                </c:pt>
                <c:pt idx="85">
                  <c:v>-4.2341732011070112</c:v>
                </c:pt>
                <c:pt idx="86">
                  <c:v>-12.372210729277551</c:v>
                </c:pt>
                <c:pt idx="87">
                  <c:v>-0.50163029847002749</c:v>
                </c:pt>
                <c:pt idx="88">
                  <c:v>-8.3610163404560964</c:v>
                </c:pt>
                <c:pt idx="89">
                  <c:v>9.0580746202339526</c:v>
                </c:pt>
                <c:pt idx="90">
                  <c:v>2.7466323104619375</c:v>
                </c:pt>
                <c:pt idx="91">
                  <c:v>-7.7741565155752799</c:v>
                </c:pt>
                <c:pt idx="92">
                  <c:v>-7.9867273709391151</c:v>
                </c:pt>
                <c:pt idx="93">
                  <c:v>-4.3175930554924324</c:v>
                </c:pt>
                <c:pt idx="94">
                  <c:v>4.6576867680884062</c:v>
                </c:pt>
                <c:pt idx="95">
                  <c:v>-8.7408934014541728</c:v>
                </c:pt>
                <c:pt idx="96">
                  <c:v>-1.6406596170197478</c:v>
                </c:pt>
                <c:pt idx="97">
                  <c:v>-7.5788704743642423</c:v>
                </c:pt>
                <c:pt idx="98">
                  <c:v>-10.158524749272081</c:v>
                </c:pt>
                <c:pt idx="99">
                  <c:v>-8.4486120137406004</c:v>
                </c:pt>
                <c:pt idx="100">
                  <c:v>2.6202659878435246</c:v>
                </c:pt>
                <c:pt idx="101">
                  <c:v>-3.4937965260545907</c:v>
                </c:pt>
                <c:pt idx="102">
                  <c:v>-9.4542809991328909</c:v>
                </c:pt>
                <c:pt idx="103">
                  <c:v>5.1983684797006076</c:v>
                </c:pt>
                <c:pt idx="104">
                  <c:v>-5.9547156355856661</c:v>
                </c:pt>
                <c:pt idx="105">
                  <c:v>-7.6298701298701301</c:v>
                </c:pt>
                <c:pt idx="106">
                  <c:v>-5.200195277341348</c:v>
                </c:pt>
                <c:pt idx="107">
                  <c:v>-5.0299126345248899</c:v>
                </c:pt>
                <c:pt idx="108">
                  <c:v>-7.4239304506977808</c:v>
                </c:pt>
                <c:pt idx="109">
                  <c:v>-1.6148850272073021</c:v>
                </c:pt>
                <c:pt idx="110">
                  <c:v>-11.200541329819439</c:v>
                </c:pt>
                <c:pt idx="111">
                  <c:v>-16.74768595591663</c:v>
                </c:pt>
                <c:pt idx="112">
                  <c:v>-9.0154211150652426</c:v>
                </c:pt>
                <c:pt idx="113">
                  <c:v>-1.7696191779529045E-2</c:v>
                </c:pt>
                <c:pt idx="114">
                  <c:v>-8.0988561409367943</c:v>
                </c:pt>
                <c:pt idx="115">
                  <c:v>-5.2708008390254397</c:v>
                </c:pt>
                <c:pt idx="116">
                  <c:v>-12.947704725071464</c:v>
                </c:pt>
                <c:pt idx="117">
                  <c:v>-2.9368503386970617</c:v>
                </c:pt>
                <c:pt idx="118">
                  <c:v>-6.5774679559253428</c:v>
                </c:pt>
                <c:pt idx="119">
                  <c:v>-4.9582021863471759</c:v>
                </c:pt>
                <c:pt idx="120">
                  <c:v>-3.0991137114058969</c:v>
                </c:pt>
                <c:pt idx="121">
                  <c:v>-12.460063897763577</c:v>
                </c:pt>
                <c:pt idx="122">
                  <c:v>-1.4811836021143878</c:v>
                </c:pt>
                <c:pt idx="123">
                  <c:v>0.69260737819248708</c:v>
                </c:pt>
                <c:pt idx="124">
                  <c:v>-2.0902707398291587</c:v>
                </c:pt>
                <c:pt idx="125">
                  <c:v>-6.6747744435331047</c:v>
                </c:pt>
                <c:pt idx="126">
                  <c:v>-6.8118824284752346</c:v>
                </c:pt>
                <c:pt idx="127">
                  <c:v>-8.5503398211980208</c:v>
                </c:pt>
                <c:pt idx="128">
                  <c:v>-2.453582166398637</c:v>
                </c:pt>
                <c:pt idx="129">
                  <c:v>-1.1546299597209735</c:v>
                </c:pt>
                <c:pt idx="130">
                  <c:v>2.9683228153842989</c:v>
                </c:pt>
                <c:pt idx="131">
                  <c:v>-2.7643925944712149</c:v>
                </c:pt>
                <c:pt idx="132">
                  <c:v>5.1305790224896812</c:v>
                </c:pt>
                <c:pt idx="133">
                  <c:v>5.4180013519526886</c:v>
                </c:pt>
                <c:pt idx="134">
                  <c:v>-6.5711852355390956</c:v>
                </c:pt>
                <c:pt idx="135">
                  <c:v>-6.7913385826771648</c:v>
                </c:pt>
                <c:pt idx="136">
                  <c:v>-12.417196520258587</c:v>
                </c:pt>
                <c:pt idx="137">
                  <c:v>2.8357701999257485</c:v>
                </c:pt>
                <c:pt idx="138">
                  <c:v>12.030979185859501</c:v>
                </c:pt>
                <c:pt idx="139">
                  <c:v>-8.8251238669171325E-2</c:v>
                </c:pt>
                <c:pt idx="140">
                  <c:v>-1.1103974927356022</c:v>
                </c:pt>
                <c:pt idx="141">
                  <c:v>-6.3579467238124971</c:v>
                </c:pt>
                <c:pt idx="142">
                  <c:v>-1.7522307611728518</c:v>
                </c:pt>
                <c:pt idx="143">
                  <c:v>-5.5673517489408821</c:v>
                </c:pt>
                <c:pt idx="144">
                  <c:v>-19.954507857733667</c:v>
                </c:pt>
                <c:pt idx="145">
                  <c:v>5.5964543269230766</c:v>
                </c:pt>
                <c:pt idx="146">
                  <c:v>-1.9801980198019802</c:v>
                </c:pt>
                <c:pt idx="147">
                  <c:v>15.416917497467221</c:v>
                </c:pt>
                <c:pt idx="148">
                  <c:v>-10.288131790647736</c:v>
                </c:pt>
                <c:pt idx="149">
                  <c:v>-3.2421451033868589</c:v>
                </c:pt>
                <c:pt idx="150">
                  <c:v>-1.4533527113694851</c:v>
                </c:pt>
                <c:pt idx="151">
                  <c:v>-3.6683225066870464</c:v>
                </c:pt>
                <c:pt idx="152">
                  <c:v>3.6921896602706008</c:v>
                </c:pt>
                <c:pt idx="153">
                  <c:v>2.5207793977381114</c:v>
                </c:pt>
                <c:pt idx="154">
                  <c:v>-9.8367822792188857</c:v>
                </c:pt>
                <c:pt idx="155">
                  <c:v>-14.375047662624874</c:v>
                </c:pt>
                <c:pt idx="156">
                  <c:v>-3.3094035071675165</c:v>
                </c:pt>
                <c:pt idx="157">
                  <c:v>4.2713373497082259</c:v>
                </c:pt>
                <c:pt idx="158">
                  <c:v>-13.777267508610791</c:v>
                </c:pt>
                <c:pt idx="159">
                  <c:v>-2.9539188656951554</c:v>
                </c:pt>
                <c:pt idx="160">
                  <c:v>3.7515065890823176</c:v>
                </c:pt>
                <c:pt idx="161">
                  <c:v>3.4296266983247596</c:v>
                </c:pt>
                <c:pt idx="162">
                  <c:v>-2.5081884977426303</c:v>
                </c:pt>
                <c:pt idx="163">
                  <c:v>-4.88929522598084</c:v>
                </c:pt>
                <c:pt idx="164">
                  <c:v>2.3244620717187963</c:v>
                </c:pt>
                <c:pt idx="165">
                  <c:v>-9.3043208141650524</c:v>
                </c:pt>
                <c:pt idx="166">
                  <c:v>-11.302092603422411</c:v>
                </c:pt>
                <c:pt idx="167">
                  <c:v>-2.1218197819508688</c:v>
                </c:pt>
                <c:pt idx="168">
                  <c:v>-4.3262856744121141</c:v>
                </c:pt>
                <c:pt idx="169">
                  <c:v>3.8011966994487194</c:v>
                </c:pt>
                <c:pt idx="170">
                  <c:v>1.7141538816472488</c:v>
                </c:pt>
                <c:pt idx="171">
                  <c:v>2.2507314877335136</c:v>
                </c:pt>
                <c:pt idx="172">
                  <c:v>-11.054389421869889</c:v>
                </c:pt>
                <c:pt idx="173">
                  <c:v>4.213739566065156</c:v>
                </c:pt>
                <c:pt idx="174">
                  <c:v>-3.3756853047877788</c:v>
                </c:pt>
                <c:pt idx="175">
                  <c:v>-2.6576743920212613</c:v>
                </c:pt>
                <c:pt idx="176">
                  <c:v>-4.0752526098364319</c:v>
                </c:pt>
                <c:pt idx="177">
                  <c:v>-5.0291857665798245</c:v>
                </c:pt>
                <c:pt idx="178">
                  <c:v>-1.4527597319555987</c:v>
                </c:pt>
                <c:pt idx="179">
                  <c:v>5.6545957135673275</c:v>
                </c:pt>
                <c:pt idx="180">
                  <c:v>-7.8520770010131713</c:v>
                </c:pt>
                <c:pt idx="181">
                  <c:v>-13.930769805866374</c:v>
                </c:pt>
                <c:pt idx="182">
                  <c:v>1.7917550599162892</c:v>
                </c:pt>
                <c:pt idx="183">
                  <c:v>-10.075510972342167</c:v>
                </c:pt>
                <c:pt idx="184">
                  <c:v>-3.4681964876354532</c:v>
                </c:pt>
                <c:pt idx="185">
                  <c:v>-14.378101970221087</c:v>
                </c:pt>
                <c:pt idx="186">
                  <c:v>-6.8255826080910387</c:v>
                </c:pt>
                <c:pt idx="187">
                  <c:v>7.3749904333850509</c:v>
                </c:pt>
                <c:pt idx="188">
                  <c:v>-13.608181012964007</c:v>
                </c:pt>
                <c:pt idx="189">
                  <c:v>-13.205153020624987</c:v>
                </c:pt>
                <c:pt idx="190">
                  <c:v>4.1192411924119243</c:v>
                </c:pt>
                <c:pt idx="191">
                  <c:v>-13.851498046026922</c:v>
                </c:pt>
                <c:pt idx="192">
                  <c:v>-2.7180820899900273</c:v>
                </c:pt>
                <c:pt idx="193">
                  <c:v>-8.9825969991379715</c:v>
                </c:pt>
                <c:pt idx="194">
                  <c:v>-11.971480683137125</c:v>
                </c:pt>
                <c:pt idx="195">
                  <c:v>-1.8555450267031959</c:v>
                </c:pt>
                <c:pt idx="196">
                  <c:v>-8.5382010893566918</c:v>
                </c:pt>
                <c:pt idx="197">
                  <c:v>6.0428344619771241</c:v>
                </c:pt>
                <c:pt idx="198">
                  <c:v>-7.6981366031756968</c:v>
                </c:pt>
                <c:pt idx="199">
                  <c:v>-9.2036258812905913</c:v>
                </c:pt>
                <c:pt idx="200">
                  <c:v>-3.5359720831867212</c:v>
                </c:pt>
                <c:pt idx="201">
                  <c:v>3.5162911428700783</c:v>
                </c:pt>
                <c:pt idx="202">
                  <c:v>0.76963808538672773</c:v>
                </c:pt>
                <c:pt idx="203">
                  <c:v>-13.094355726253845</c:v>
                </c:pt>
                <c:pt idx="204">
                  <c:v>-5.9584130916188114</c:v>
                </c:pt>
                <c:pt idx="205">
                  <c:v>-3.12475278854521</c:v>
                </c:pt>
                <c:pt idx="206">
                  <c:v>-11.255010792476103</c:v>
                </c:pt>
                <c:pt idx="207">
                  <c:v>-14.866204162537166</c:v>
                </c:pt>
                <c:pt idx="208">
                  <c:v>-17.573193202757114</c:v>
                </c:pt>
                <c:pt idx="209">
                  <c:v>-3.92958878095099</c:v>
                </c:pt>
                <c:pt idx="210">
                  <c:v>-2.8357204652504082</c:v>
                </c:pt>
                <c:pt idx="211">
                  <c:v>-8.5705366518148534</c:v>
                </c:pt>
                <c:pt idx="212">
                  <c:v>2.7631004896020164</c:v>
                </c:pt>
                <c:pt idx="213">
                  <c:v>-3.8580246913580245</c:v>
                </c:pt>
                <c:pt idx="214">
                  <c:v>-6.4159086690180063</c:v>
                </c:pt>
                <c:pt idx="215">
                  <c:v>-1.3522526885159027</c:v>
                </c:pt>
                <c:pt idx="216">
                  <c:v>1.5220980969161368</c:v>
                </c:pt>
                <c:pt idx="217">
                  <c:v>-3.658459949562979</c:v>
                </c:pt>
                <c:pt idx="218">
                  <c:v>0.36514272043917856</c:v>
                </c:pt>
                <c:pt idx="219">
                  <c:v>-12.248339833456308</c:v>
                </c:pt>
                <c:pt idx="220">
                  <c:v>-5.1770432901269148</c:v>
                </c:pt>
                <c:pt idx="221">
                  <c:v>-2.281931464174455</c:v>
                </c:pt>
                <c:pt idx="222">
                  <c:v>-11.505906208002262</c:v>
                </c:pt>
                <c:pt idx="223">
                  <c:v>-17.598766272055155</c:v>
                </c:pt>
                <c:pt idx="224">
                  <c:v>-14.95608309918361</c:v>
                </c:pt>
                <c:pt idx="225">
                  <c:v>-1.8742869560493292</c:v>
                </c:pt>
                <c:pt idx="226">
                  <c:v>-1.2703879998830605</c:v>
                </c:pt>
                <c:pt idx="227">
                  <c:v>-16.240635900954995</c:v>
                </c:pt>
                <c:pt idx="228">
                  <c:v>1.8539896621536438</c:v>
                </c:pt>
                <c:pt idx="229">
                  <c:v>-9.7370270586857224</c:v>
                </c:pt>
                <c:pt idx="230">
                  <c:v>-11.823810007104436</c:v>
                </c:pt>
                <c:pt idx="231">
                  <c:v>3.4175408727873613</c:v>
                </c:pt>
                <c:pt idx="232">
                  <c:v>-13.670033670033671</c:v>
                </c:pt>
                <c:pt idx="233">
                  <c:v>-7.435765875991633</c:v>
                </c:pt>
                <c:pt idx="234">
                  <c:v>-16.210908938979298</c:v>
                </c:pt>
                <c:pt idx="235">
                  <c:v>-3.5823559224386008</c:v>
                </c:pt>
                <c:pt idx="236">
                  <c:v>-0.12642225031605561</c:v>
                </c:pt>
                <c:pt idx="237">
                  <c:v>-4.5806569106494095</c:v>
                </c:pt>
                <c:pt idx="238">
                  <c:v>-3.2828930494998718</c:v>
                </c:pt>
                <c:pt idx="239">
                  <c:v>-13.754501670499414</c:v>
                </c:pt>
                <c:pt idx="240">
                  <c:v>-7.8649572460481636</c:v>
                </c:pt>
                <c:pt idx="241">
                  <c:v>-11.854850368656932</c:v>
                </c:pt>
                <c:pt idx="242">
                  <c:v>3.62689793991203</c:v>
                </c:pt>
                <c:pt idx="243">
                  <c:v>5.7420494699646643</c:v>
                </c:pt>
                <c:pt idx="244">
                  <c:v>-12.590478132327455</c:v>
                </c:pt>
                <c:pt idx="245">
                  <c:v>1.9837561992381227</c:v>
                </c:pt>
                <c:pt idx="246">
                  <c:v>-7.2829595299180667</c:v>
                </c:pt>
                <c:pt idx="247">
                  <c:v>2.9597354154200062</c:v>
                </c:pt>
                <c:pt idx="248">
                  <c:v>-7.0229821035042255</c:v>
                </c:pt>
                <c:pt idx="249">
                  <c:v>1.8956075517941255</c:v>
                </c:pt>
                <c:pt idx="250">
                  <c:v>2.8320836400384262</c:v>
                </c:pt>
                <c:pt idx="251">
                  <c:v>-4.6124716207363798</c:v>
                </c:pt>
                <c:pt idx="252">
                  <c:v>-7.0811499787565495</c:v>
                </c:pt>
                <c:pt idx="253">
                  <c:v>-8.5167455890820651</c:v>
                </c:pt>
                <c:pt idx="254">
                  <c:v>-9.9520825654257283</c:v>
                </c:pt>
                <c:pt idx="255">
                  <c:v>-4.1104020280914106</c:v>
                </c:pt>
                <c:pt idx="256">
                  <c:v>-12.24177505738332</c:v>
                </c:pt>
                <c:pt idx="257">
                  <c:v>-15.352084117834487</c:v>
                </c:pt>
                <c:pt idx="258">
                  <c:v>-4.3622141997593262</c:v>
                </c:pt>
                <c:pt idx="259">
                  <c:v>-11.98789026253386</c:v>
                </c:pt>
                <c:pt idx="260">
                  <c:v>-9.1084531534970523</c:v>
                </c:pt>
                <c:pt idx="261">
                  <c:v>-15.08997076195522</c:v>
                </c:pt>
                <c:pt idx="262">
                  <c:v>-6.177725014290111</c:v>
                </c:pt>
                <c:pt idx="263">
                  <c:v>-1.3264530322392791</c:v>
                </c:pt>
                <c:pt idx="264">
                  <c:v>-5.1563663440059564</c:v>
                </c:pt>
                <c:pt idx="265">
                  <c:v>-7.2152074372138202</c:v>
                </c:pt>
                <c:pt idx="266">
                  <c:v>-4.4340436014287476</c:v>
                </c:pt>
                <c:pt idx="267">
                  <c:v>1.7004675531274553</c:v>
                </c:pt>
                <c:pt idx="268">
                  <c:v>-13.416988416988417</c:v>
                </c:pt>
                <c:pt idx="269">
                  <c:v>-8.9193825042881656</c:v>
                </c:pt>
                <c:pt idx="270">
                  <c:v>-8.0839008756366972</c:v>
                </c:pt>
                <c:pt idx="271">
                  <c:v>-8.6551264980026623</c:v>
                </c:pt>
                <c:pt idx="272">
                  <c:v>-1.6741204888431829</c:v>
                </c:pt>
                <c:pt idx="273">
                  <c:v>-1.7448131463739611</c:v>
                </c:pt>
                <c:pt idx="274">
                  <c:v>0.38812817321006471</c:v>
                </c:pt>
                <c:pt idx="275">
                  <c:v>-0.17521693867694388</c:v>
                </c:pt>
                <c:pt idx="276">
                  <c:v>-13.366408872026851</c:v>
                </c:pt>
                <c:pt idx="277">
                  <c:v>2.8923252578441101</c:v>
                </c:pt>
                <c:pt idx="278">
                  <c:v>10.522168401047582</c:v>
                </c:pt>
                <c:pt idx="279">
                  <c:v>-1.595474229876862</c:v>
                </c:pt>
                <c:pt idx="280">
                  <c:v>-8.7275348239607649</c:v>
                </c:pt>
                <c:pt idx="281">
                  <c:v>-7.522318968367685</c:v>
                </c:pt>
                <c:pt idx="282">
                  <c:v>-4.7627883961155435</c:v>
                </c:pt>
                <c:pt idx="283">
                  <c:v>4.9362315156137457</c:v>
                </c:pt>
                <c:pt idx="284">
                  <c:v>0.10257251877077093</c:v>
                </c:pt>
                <c:pt idx="285">
                  <c:v>-3.3883527849882102</c:v>
                </c:pt>
                <c:pt idx="286">
                  <c:v>-12.814598390486442</c:v>
                </c:pt>
                <c:pt idx="287">
                  <c:v>1.4204365743440401</c:v>
                </c:pt>
                <c:pt idx="288">
                  <c:v>-3.1161421282665547</c:v>
                </c:pt>
                <c:pt idx="289">
                  <c:v>5.4127831721422091</c:v>
                </c:pt>
                <c:pt idx="290">
                  <c:v>-6.9574689095997915</c:v>
                </c:pt>
                <c:pt idx="291">
                  <c:v>-6.007609638875909</c:v>
                </c:pt>
                <c:pt idx="292">
                  <c:v>-15.292268114906388</c:v>
                </c:pt>
                <c:pt idx="293">
                  <c:v>0.92012291453273387</c:v>
                </c:pt>
                <c:pt idx="294">
                  <c:v>-4.5953475082740063</c:v>
                </c:pt>
                <c:pt idx="295">
                  <c:v>-5.8858759629086554</c:v>
                </c:pt>
                <c:pt idx="296">
                  <c:v>2.9193509362927434</c:v>
                </c:pt>
                <c:pt idx="297">
                  <c:v>-9.7282436290578413</c:v>
                </c:pt>
                <c:pt idx="298">
                  <c:v>-7.800872465999487</c:v>
                </c:pt>
                <c:pt idx="299">
                  <c:v>-9.9261419767605972</c:v>
                </c:pt>
                <c:pt idx="300">
                  <c:v>-9.5782892111214579</c:v>
                </c:pt>
                <c:pt idx="301">
                  <c:v>-3.4638032559750607</c:v>
                </c:pt>
                <c:pt idx="302">
                  <c:v>-1.1792590516889092</c:v>
                </c:pt>
                <c:pt idx="303">
                  <c:v>-11.892601780242229</c:v>
                </c:pt>
                <c:pt idx="304">
                  <c:v>5.3933161953727504</c:v>
                </c:pt>
                <c:pt idx="305">
                  <c:v>4.8021340712241525</c:v>
                </c:pt>
                <c:pt idx="306">
                  <c:v>-7.002845905413615</c:v>
                </c:pt>
                <c:pt idx="307">
                  <c:v>-7.5843712853377436</c:v>
                </c:pt>
                <c:pt idx="308">
                  <c:v>-3.4535656376180333</c:v>
                </c:pt>
              </c:numCache>
            </c:numRef>
          </c:xVal>
          <c:yVal>
            <c:numRef>
              <c:f>Taul1!$L$2:$L$310</c:f>
              <c:numCache>
                <c:formatCode>General</c:formatCode>
                <c:ptCount val="309"/>
                <c:pt idx="0">
                  <c:v>-0.55822721677976106</c:v>
                </c:pt>
                <c:pt idx="1">
                  <c:v>-7.6718773122726676</c:v>
                </c:pt>
                <c:pt idx="2">
                  <c:v>#N/A</c:v>
                </c:pt>
                <c:pt idx="3">
                  <c:v>-5.7216049101773052</c:v>
                </c:pt>
                <c:pt idx="4">
                  <c:v>#N/A</c:v>
                </c:pt>
                <c:pt idx="5">
                  <c:v>#N/A</c:v>
                </c:pt>
                <c:pt idx="6">
                  <c:v>#N/A</c:v>
                </c:pt>
                <c:pt idx="7">
                  <c:v>#N/A</c:v>
                </c:pt>
                <c:pt idx="8">
                  <c:v>#N/A</c:v>
                </c:pt>
                <c:pt idx="9">
                  <c:v>#N/A</c:v>
                </c:pt>
                <c:pt idx="10">
                  <c:v>#N/A</c:v>
                </c:pt>
                <c:pt idx="11">
                  <c:v>#N/A</c:v>
                </c:pt>
                <c:pt idx="12">
                  <c:v>#N/A</c:v>
                </c:pt>
                <c:pt idx="13">
                  <c:v>#N/A</c:v>
                </c:pt>
                <c:pt idx="14">
                  <c:v>#N/A</c:v>
                </c:pt>
                <c:pt idx="15">
                  <c:v>#N/A</c:v>
                </c:pt>
                <c:pt idx="16">
                  <c:v>0.31646698045927829</c:v>
                </c:pt>
                <c:pt idx="17">
                  <c:v>#N/A</c:v>
                </c:pt>
                <c:pt idx="18">
                  <c:v>#N/A</c:v>
                </c:pt>
                <c:pt idx="19">
                  <c:v>#N/A</c:v>
                </c:pt>
                <c:pt idx="20">
                  <c:v>#N/A</c:v>
                </c:pt>
                <c:pt idx="21">
                  <c:v>#N/A</c:v>
                </c:pt>
                <c:pt idx="22">
                  <c:v>#N/A</c:v>
                </c:pt>
                <c:pt idx="23">
                  <c:v>-1.2059978792359274</c:v>
                </c:pt>
                <c:pt idx="24">
                  <c:v>#N/A</c:v>
                </c:pt>
                <c:pt idx="25">
                  <c:v>#N/A</c:v>
                </c:pt>
                <c:pt idx="26">
                  <c:v>#N/A</c:v>
                </c:pt>
                <c:pt idx="27">
                  <c:v>#N/A</c:v>
                </c:pt>
                <c:pt idx="28">
                  <c:v>#N/A</c:v>
                </c:pt>
                <c:pt idx="29">
                  <c:v>#N/A</c:v>
                </c:pt>
                <c:pt idx="30">
                  <c:v>#N/A</c:v>
                </c:pt>
                <c:pt idx="31">
                  <c:v>-0.43074566861299896</c:v>
                </c:pt>
                <c:pt idx="32">
                  <c:v>#N/A</c:v>
                </c:pt>
                <c:pt idx="33">
                  <c:v>#N/A</c:v>
                </c:pt>
                <c:pt idx="34">
                  <c:v>#N/A</c:v>
                </c:pt>
                <c:pt idx="35">
                  <c:v>#N/A</c:v>
                </c:pt>
                <c:pt idx="36">
                  <c:v>-1.6526577129011994</c:v>
                </c:pt>
                <c:pt idx="37">
                  <c:v>#N/A</c:v>
                </c:pt>
                <c:pt idx="38">
                  <c:v>#N/A</c:v>
                </c:pt>
                <c:pt idx="39">
                  <c:v>#N/A</c:v>
                </c:pt>
                <c:pt idx="40">
                  <c:v>#N/A</c:v>
                </c:pt>
                <c:pt idx="41">
                  <c:v>#N/A</c:v>
                </c:pt>
                <c:pt idx="42">
                  <c:v>#N/A</c:v>
                </c:pt>
                <c:pt idx="43">
                  <c:v>-1.3523250407294747</c:v>
                </c:pt>
                <c:pt idx="44">
                  <c:v>#N/A</c:v>
                </c:pt>
                <c:pt idx="45">
                  <c:v>-0.70121688098731327</c:v>
                </c:pt>
                <c:pt idx="46">
                  <c:v>#N/A</c:v>
                </c:pt>
                <c:pt idx="47">
                  <c:v>#N/A</c:v>
                </c:pt>
                <c:pt idx="48">
                  <c:v>-2.1773404294324528</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-5.5206825571161522</c:v>
                </c:pt>
                <c:pt idx="65">
                  <c:v>#N/A</c:v>
                </c:pt>
                <c:pt idx="66">
                  <c:v>#N/A</c:v>
                </c:pt>
                <c:pt idx="67">
                  <c:v>#N/A</c:v>
                </c:pt>
                <c:pt idx="68">
                  <c:v>#N/A</c:v>
                </c:pt>
                <c:pt idx="69">
                  <c:v>-1.7331555107584706</c:v>
                </c:pt>
                <c:pt idx="70">
                  <c:v>#N/A</c:v>
                </c:pt>
                <c:pt idx="71">
                  <c:v>#N/A</c:v>
                </c:pt>
                <c:pt idx="72">
                  <c:v>-5.1547877830376345</c:v>
                </c:pt>
                <c:pt idx="73">
                  <c:v>#N/A</c:v>
                </c:pt>
                <c:pt idx="74">
                  <c:v>-6.4029871387083386</c:v>
                </c:pt>
                <c:pt idx="75">
                  <c:v>#N/A</c:v>
                </c:pt>
                <c:pt idx="76">
                  <c:v>#N/A</c:v>
                </c:pt>
                <c:pt idx="77">
                  <c:v>#N/A</c:v>
                </c:pt>
                <c:pt idx="78">
                  <c:v>#N/A</c:v>
                </c:pt>
                <c:pt idx="79">
                  <c:v>#N/A</c:v>
                </c:pt>
                <c:pt idx="80">
                  <c:v>#N/A</c:v>
                </c:pt>
                <c:pt idx="81">
                  <c:v>-6.8137344614474964</c:v>
                </c:pt>
                <c:pt idx="82">
                  <c:v>#N/A</c:v>
                </c:pt>
                <c:pt idx="83">
                  <c:v>#N/A</c:v>
                </c:pt>
                <c:pt idx="84">
                  <c:v>#N/A</c:v>
                </c:pt>
                <c:pt idx="85">
                  <c:v>-6.7926948800738005</c:v>
                </c:pt>
                <c:pt idx="86">
                  <c:v>-2.9725441362549962</c:v>
                </c:pt>
                <c:pt idx="87">
                  <c:v>#N/A</c:v>
                </c:pt>
                <c:pt idx="88">
                  <c:v>#N/A</c:v>
                </c:pt>
                <c:pt idx="89">
                  <c:v>#N/A</c:v>
                </c:pt>
                <c:pt idx="90">
                  <c:v>#N/A</c:v>
                </c:pt>
                <c:pt idx="91">
                  <c:v>-3.9756836095508863</c:v>
                </c:pt>
                <c:pt idx="92">
                  <c:v>#N/A</c:v>
                </c:pt>
                <c:pt idx="93">
                  <c:v>#N/A</c:v>
                </c:pt>
                <c:pt idx="94">
                  <c:v>#N/A</c:v>
                </c:pt>
                <c:pt idx="95">
                  <c:v>-6.6511497193258062</c:v>
                </c:pt>
                <c:pt idx="96">
                  <c:v>#N/A</c:v>
                </c:pt>
                <c:pt idx="97">
                  <c:v>#N/A</c:v>
                </c:pt>
                <c:pt idx="98">
                  <c:v>#N/A</c:v>
                </c:pt>
                <c:pt idx="99">
                  <c:v>-3.6827283136817996</c:v>
                </c:pt>
                <c:pt idx="100">
                  <c:v>#N/A</c:v>
                </c:pt>
                <c:pt idx="101">
                  <c:v>#N/A</c:v>
                </c:pt>
                <c:pt idx="102">
                  <c:v>#N/A</c:v>
                </c:pt>
                <c:pt idx="103">
                  <c:v>#N/A</c:v>
                </c:pt>
                <c:pt idx="104">
                  <c:v>#N/A</c:v>
                </c:pt>
                <c:pt idx="105">
                  <c:v>#N/A</c:v>
                </c:pt>
                <c:pt idx="106">
                  <c:v>#N/A</c:v>
                </c:pt>
                <c:pt idx="107">
                  <c:v>#N/A</c:v>
                </c:pt>
                <c:pt idx="108">
                  <c:v>-4.5756119881034092</c:v>
                </c:pt>
                <c:pt idx="109">
                  <c:v>#N/A</c:v>
                </c:pt>
                <c:pt idx="110">
                  <c:v>#N/A</c:v>
                </c:pt>
                <c:pt idx="111">
                  <c:v>#N/A</c:v>
                </c:pt>
                <c:pt idx="112">
                  <c:v>#N/A</c:v>
                </c:pt>
                <c:pt idx="113">
                  <c:v>#N/A</c:v>
                </c:pt>
                <c:pt idx="114">
                  <c:v>#N/A</c:v>
                </c:pt>
                <c:pt idx="115">
                  <c:v>-5.7118270316785882</c:v>
                </c:pt>
                <c:pt idx="116">
                  <c:v>#N/A</c:v>
                </c:pt>
                <c:pt idx="117">
                  <c:v>-4.6832186305520986</c:v>
                </c:pt>
                <c:pt idx="118">
                  <c:v>#N/A</c:v>
                </c:pt>
                <c:pt idx="119">
                  <c:v>#N/A</c:v>
                </c:pt>
                <c:pt idx="120">
                  <c:v>#N/A</c:v>
                </c:pt>
                <c:pt idx="121">
                  <c:v>#N/A</c:v>
                </c:pt>
                <c:pt idx="122">
                  <c:v>#N/A</c:v>
                </c:pt>
                <c:pt idx="123">
                  <c:v>#N/A</c:v>
                </c:pt>
                <c:pt idx="124">
                  <c:v>1.3030259157376576</c:v>
                </c:pt>
                <c:pt idx="125">
                  <c:v>#N/A</c:v>
                </c:pt>
                <c:pt idx="126">
                  <c:v>#N/A</c:v>
                </c:pt>
                <c:pt idx="127">
                  <c:v>#N/A</c:v>
                </c:pt>
                <c:pt idx="128">
                  <c:v>#N/A</c:v>
                </c:pt>
                <c:pt idx="129">
                  <c:v>#N/A</c:v>
                </c:pt>
                <c:pt idx="130">
                  <c:v>#N/A</c:v>
                </c:pt>
                <c:pt idx="131">
                  <c:v>#N/A</c:v>
                </c:pt>
                <c:pt idx="132">
                  <c:v>#N/A</c:v>
                </c:pt>
                <c:pt idx="133">
                  <c:v>#N/A</c:v>
                </c:pt>
                <c:pt idx="134">
                  <c:v>#N/A</c:v>
                </c:pt>
                <c:pt idx="135">
                  <c:v>#N/A</c:v>
                </c:pt>
                <c:pt idx="136">
                  <c:v>-3.6313815211897098</c:v>
                </c:pt>
                <c:pt idx="137">
                  <c:v>#N/A</c:v>
                </c:pt>
                <c:pt idx="138">
                  <c:v>#N/A</c:v>
                </c:pt>
                <c:pt idx="139">
                  <c:v>#N/A</c:v>
                </c:pt>
                <c:pt idx="140">
                  <c:v>-0.70467533192836296</c:v>
                </c:pt>
                <c:pt idx="141">
                  <c:v>-1.2772660829087605</c:v>
                </c:pt>
                <c:pt idx="142">
                  <c:v>#N/A</c:v>
                </c:pt>
                <c:pt idx="143">
                  <c:v>0.60448435960215785</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-6.4494179252400041</c:v>
                </c:pt>
                <c:pt idx="166">
                  <c:v>#N/A</c:v>
                </c:pt>
                <c:pt idx="167">
                  <c:v>#N/A</c:v>
                </c:pt>
                <c:pt idx="168">
                  <c:v>#N/A</c:v>
                </c:pt>
                <c:pt idx="169">
                  <c:v>-8.1871928911203184</c:v>
                </c:pt>
                <c:pt idx="170">
                  <c:v>#N/A</c:v>
                </c:pt>
                <c:pt idx="171">
                  <c:v>#N/A</c:v>
                </c:pt>
                <c:pt idx="172">
                  <c:v>-2.7464794090124087</c:v>
                </c:pt>
                <c:pt idx="173">
                  <c:v>#N/A</c:v>
                </c:pt>
                <c:pt idx="174">
                  <c:v>#N/A</c:v>
                </c:pt>
                <c:pt idx="175">
                  <c:v>#N/A</c:v>
                </c:pt>
                <c:pt idx="176">
                  <c:v>#N/A</c:v>
                </c:pt>
                <c:pt idx="177">
                  <c:v>#N/A</c:v>
                </c:pt>
                <c:pt idx="178">
                  <c:v>#N/A</c:v>
                </c:pt>
                <c:pt idx="179">
                  <c:v>#N/A</c:v>
                </c:pt>
                <c:pt idx="180">
                  <c:v>#N/A</c:v>
                </c:pt>
                <c:pt idx="181">
                  <c:v>#N/A</c:v>
                </c:pt>
                <c:pt idx="182">
                  <c:v>#N/A</c:v>
                </c:pt>
                <c:pt idx="183">
                  <c:v>#N/A</c:v>
                </c:pt>
                <c:pt idx="184">
                  <c:v>0.96868584965794857</c:v>
                </c:pt>
                <c:pt idx="185">
                  <c:v>#N/A</c:v>
                </c:pt>
                <c:pt idx="186">
                  <c:v>-2.6769262860255174</c:v>
                </c:pt>
                <c:pt idx="187">
                  <c:v>#N/A</c:v>
                </c:pt>
                <c:pt idx="188">
                  <c:v>#N/A</c:v>
                </c:pt>
                <c:pt idx="189">
                  <c:v>#N/A</c:v>
                </c:pt>
                <c:pt idx="190">
                  <c:v>#N/A</c:v>
                </c:pt>
                <c:pt idx="191">
                  <c:v>#N/A</c:v>
                </c:pt>
                <c:pt idx="192">
                  <c:v>#N/A</c:v>
                </c:pt>
                <c:pt idx="193">
                  <c:v>-3.672995156810241</c:v>
                </c:pt>
                <c:pt idx="194">
                  <c:v>#N/A</c:v>
                </c:pt>
                <c:pt idx="195">
                  <c:v>0.27357394624470199</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-6.312863420139049</c:v>
                </c:pt>
                <c:pt idx="217">
                  <c:v>-0.76502523217149676</c:v>
                </c:pt>
                <c:pt idx="218">
                  <c:v>#N/A</c:v>
                </c:pt>
                <c:pt idx="219">
                  <c:v>#N/A</c:v>
                </c:pt>
                <c:pt idx="220">
                  <c:v>#N/A</c:v>
                </c:pt>
                <c:pt idx="221">
                  <c:v>0.12266355140186917</c:v>
                </c:pt>
                <c:pt idx="222">
                  <c:v>#N/A</c:v>
                </c:pt>
                <c:pt idx="223">
                  <c:v>#N/A</c:v>
                </c:pt>
                <c:pt idx="224">
                  <c:v>#N/A</c:v>
                </c:pt>
                <c:pt idx="225">
                  <c:v>#N/A</c:v>
                </c:pt>
                <c:pt idx="226">
                  <c:v>0.61127456061318808</c:v>
                </c:pt>
                <c:pt idx="227">
                  <c:v>#N/A</c:v>
                </c:pt>
                <c:pt idx="228">
                  <c:v>#N/A</c:v>
                </c:pt>
                <c:pt idx="229">
                  <c:v>#N/A</c:v>
                </c:pt>
                <c:pt idx="230">
                  <c:v>#N/A</c:v>
                </c:pt>
                <c:pt idx="231">
                  <c:v>#N/A</c:v>
                </c:pt>
                <c:pt idx="232">
                  <c:v>#N/A</c:v>
                </c:pt>
                <c:pt idx="233">
                  <c:v>-5.9438765441843948</c:v>
                </c:pt>
                <c:pt idx="234">
                  <c:v>#N/A</c:v>
                </c:pt>
                <c:pt idx="235">
                  <c:v>-2.0835709778633218</c:v>
                </c:pt>
                <c:pt idx="236">
                  <c:v>#N/A</c:v>
                </c:pt>
                <c:pt idx="237">
                  <c:v>-1.6143420244404592</c:v>
                </c:pt>
                <c:pt idx="238">
                  <c:v>#N/A</c:v>
                </c:pt>
                <c:pt idx="239">
                  <c:v>#N/A</c:v>
                </c:pt>
                <c:pt idx="240">
                  <c:v>-3.466775810002102</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-7.4224880179836278E-2</c:v>
                </c:pt>
                <c:pt idx="261">
                  <c:v>#N/A</c:v>
                </c:pt>
                <c:pt idx="262">
                  <c:v>-6.4085652728312006</c:v>
                </c:pt>
                <c:pt idx="263">
                  <c:v>#N/A</c:v>
                </c:pt>
                <c:pt idx="264">
                  <c:v>#N/A</c:v>
                </c:pt>
                <c:pt idx="265">
                  <c:v>#N/A</c:v>
                </c:pt>
                <c:pt idx="266">
                  <c:v>#N/A</c:v>
                </c:pt>
                <c:pt idx="267">
                  <c:v>#N/A</c:v>
                </c:pt>
                <c:pt idx="268">
                  <c:v>#N/A</c:v>
                </c:pt>
                <c:pt idx="269">
                  <c:v>#N/A</c:v>
                </c:pt>
                <c:pt idx="270">
                  <c:v>#N/A</c:v>
                </c:pt>
                <c:pt idx="271">
                  <c:v>#N/A</c:v>
                </c:pt>
                <c:pt idx="272">
                  <c:v>#N/A</c:v>
                </c:pt>
                <c:pt idx="273">
                  <c:v>#N/A</c:v>
                </c:pt>
                <c:pt idx="274">
                  <c:v>-4.4232625145110989</c:v>
                </c:pt>
                <c:pt idx="275">
                  <c:v>#N/A</c:v>
                </c:pt>
                <c:pt idx="276">
                  <c:v>#N/A</c:v>
                </c:pt>
                <c:pt idx="277">
                  <c:v>#N/A</c:v>
                </c:pt>
                <c:pt idx="278">
                  <c:v>#N/A</c:v>
                </c:pt>
                <c:pt idx="279">
                  <c:v>#N/A</c:v>
                </c:pt>
                <c:pt idx="280">
                  <c:v>#N/A</c:v>
                </c:pt>
                <c:pt idx="281">
                  <c:v>#N/A</c:v>
                </c:pt>
                <c:pt idx="282">
                  <c:v>#N/A</c:v>
                </c:pt>
                <c:pt idx="283">
                  <c:v>#N/A</c:v>
                </c:pt>
                <c:pt idx="284">
                  <c:v>#N/A</c:v>
                </c:pt>
                <c:pt idx="285">
                  <c:v>-0.84708819624705256</c:v>
                </c:pt>
                <c:pt idx="286">
                  <c:v>#N/A</c:v>
                </c:pt>
                <c:pt idx="287">
                  <c:v>#N/A</c:v>
                </c:pt>
                <c:pt idx="288">
                  <c:v>3.4306822961432255</c:v>
                </c:pt>
                <c:pt idx="289">
                  <c:v>#N/A</c:v>
                </c:pt>
                <c:pt idx="290">
                  <c:v>-4.4219061084340829</c:v>
                </c:pt>
                <c:pt idx="291">
                  <c:v>#N/A</c:v>
                </c:pt>
                <c:pt idx="292">
                  <c:v>#N/A</c:v>
                </c:pt>
                <c:pt idx="293">
                  <c:v>#N/A</c:v>
                </c:pt>
                <c:pt idx="294">
                  <c:v>#N/A</c:v>
                </c:pt>
                <c:pt idx="295">
                  <c:v>#N/A</c:v>
                </c:pt>
                <c:pt idx="296">
                  <c:v>#N/A</c:v>
                </c:pt>
                <c:pt idx="297">
                  <c:v>-4.9228672470715402</c:v>
                </c:pt>
                <c:pt idx="298">
                  <c:v>#N/A</c:v>
                </c:pt>
                <c:pt idx="299">
                  <c:v>#N/A</c:v>
                </c:pt>
                <c:pt idx="300">
                  <c:v>#N/A</c:v>
                </c:pt>
                <c:pt idx="301">
                  <c:v>#N/A</c:v>
                </c:pt>
                <c:pt idx="302">
                  <c:v>#N/A</c:v>
                </c:pt>
                <c:pt idx="303">
                  <c:v>#N/A</c:v>
                </c:pt>
                <c:pt idx="304">
                  <c:v>2.0308483290488435</c:v>
                </c:pt>
                <c:pt idx="305">
                  <c:v>#N/A</c:v>
                </c:pt>
                <c:pt idx="306">
                  <c:v>#N/A</c:v>
                </c:pt>
                <c:pt idx="307">
                  <c:v>-7.6360535428187504</c:v>
                </c:pt>
                <c:pt idx="308">
                  <c:v>-5.0392649349823548</c:v>
                </c:pt>
              </c:numCache>
            </c:numRef>
          </c:yVal>
          <c:smooth val="0"/>
          <c:extLst>
            <c:ext xmlns:c16="http://schemas.microsoft.com/office/drawing/2014/chart" uri="{C3380CC4-5D6E-409C-BE32-E72D297353CC}">
              <c16:uniqueId val="{00000004-4987-4B79-AF29-3E83AAB45190}"/>
            </c:ext>
          </c:extLst>
        </c:ser>
        <c:ser>
          <c:idx val="5"/>
          <c:order val="5"/>
          <c:tx>
            <c:strRef>
              <c:f>Taul1!$M$1</c:f>
              <c:strCache>
                <c:ptCount val="1"/>
                <c:pt idx="0">
                  <c:v>Maaseutu</c:v>
                </c:pt>
              </c:strCache>
            </c:strRef>
          </c:tx>
          <c:spPr>
            <a:ln w="19050" cap="rnd">
              <a:noFill/>
              <a:round/>
            </a:ln>
            <a:effectLst/>
          </c:spPr>
          <c:marker>
            <c:symbol val="circle"/>
            <c:size val="5"/>
            <c:spPr>
              <a:solidFill>
                <a:srgbClr val="92D050"/>
              </a:solidFill>
              <a:ln w="9525">
                <a:noFill/>
              </a:ln>
              <a:effectLst/>
            </c:spPr>
          </c:marker>
          <c:xVal>
            <c:numRef>
              <c:f>Taul1!$E$2:$E$310</c:f>
              <c:numCache>
                <c:formatCode>0.0</c:formatCode>
                <c:ptCount val="309"/>
                <c:pt idx="0">
                  <c:v>-1.2445721554434017</c:v>
                </c:pt>
                <c:pt idx="1">
                  <c:v>-3.2011589597401686</c:v>
                </c:pt>
                <c:pt idx="2">
                  <c:v>-0.7896814951302974</c:v>
                </c:pt>
                <c:pt idx="3">
                  <c:v>-3.8425778430849853</c:v>
                </c:pt>
                <c:pt idx="4">
                  <c:v>-7.1172059617066408</c:v>
                </c:pt>
                <c:pt idx="5">
                  <c:v>2.4554369279065069</c:v>
                </c:pt>
                <c:pt idx="6">
                  <c:v>4.4021254314858629</c:v>
                </c:pt>
                <c:pt idx="7">
                  <c:v>-9.9535500995355015</c:v>
                </c:pt>
                <c:pt idx="8">
                  <c:v>-3.1671268474906613</c:v>
                </c:pt>
                <c:pt idx="9">
                  <c:v>-10.677661486415055</c:v>
                </c:pt>
                <c:pt idx="10">
                  <c:v>-6.0031464767740337</c:v>
                </c:pt>
                <c:pt idx="11">
                  <c:v>6.5822538409066311</c:v>
                </c:pt>
                <c:pt idx="12">
                  <c:v>-5.02515791976455</c:v>
                </c:pt>
                <c:pt idx="13">
                  <c:v>-1.5652933277312311</c:v>
                </c:pt>
                <c:pt idx="14">
                  <c:v>-6.1464296474841822</c:v>
                </c:pt>
                <c:pt idx="15">
                  <c:v>0.21007772875964106</c:v>
                </c:pt>
                <c:pt idx="16">
                  <c:v>-6.3159677649408072</c:v>
                </c:pt>
                <c:pt idx="17">
                  <c:v>-10.255689800505762</c:v>
                </c:pt>
                <c:pt idx="18">
                  <c:v>-1.8509949097639982</c:v>
                </c:pt>
                <c:pt idx="19">
                  <c:v>-1.0153680180227822</c:v>
                </c:pt>
                <c:pt idx="20">
                  <c:v>1.0962628399785132E-2</c:v>
                </c:pt>
                <c:pt idx="21">
                  <c:v>-7.6947236180904524</c:v>
                </c:pt>
                <c:pt idx="22">
                  <c:v>-7.7232606438213915</c:v>
                </c:pt>
                <c:pt idx="23">
                  <c:v>-5.9963857401018563</c:v>
                </c:pt>
                <c:pt idx="24">
                  <c:v>1.9283065512978987</c:v>
                </c:pt>
                <c:pt idx="25">
                  <c:v>-8.5119181893375444</c:v>
                </c:pt>
                <c:pt idx="26">
                  <c:v>-6.6340875025498667</c:v>
                </c:pt>
                <c:pt idx="27">
                  <c:v>-6.7169455573886401</c:v>
                </c:pt>
                <c:pt idx="28">
                  <c:v>-12.953639605621984</c:v>
                </c:pt>
                <c:pt idx="29">
                  <c:v>0.63418158465120011</c:v>
                </c:pt>
                <c:pt idx="30">
                  <c:v>-0.70263307239823081</c:v>
                </c:pt>
                <c:pt idx="31">
                  <c:v>-8.5550875849526182</c:v>
                </c:pt>
                <c:pt idx="32">
                  <c:v>-14.590001103630946</c:v>
                </c:pt>
                <c:pt idx="33">
                  <c:v>2.3326202735630401</c:v>
                </c:pt>
                <c:pt idx="34">
                  <c:v>-13.02198738708028</c:v>
                </c:pt>
                <c:pt idx="35">
                  <c:v>-0.28547422784087406</c:v>
                </c:pt>
                <c:pt idx="36">
                  <c:v>-5.2720528850468131</c:v>
                </c:pt>
                <c:pt idx="37">
                  <c:v>-5.7988204672004224</c:v>
                </c:pt>
                <c:pt idx="38">
                  <c:v>-13.617430310797822</c:v>
                </c:pt>
                <c:pt idx="39">
                  <c:v>-0.3487288832206607</c:v>
                </c:pt>
                <c:pt idx="40">
                  <c:v>-1.6042428193651885</c:v>
                </c:pt>
                <c:pt idx="41">
                  <c:v>-2.2910965442627123</c:v>
                </c:pt>
                <c:pt idx="42">
                  <c:v>3.0639632007727204</c:v>
                </c:pt>
                <c:pt idx="43">
                  <c:v>-3.3648402588229449</c:v>
                </c:pt>
                <c:pt idx="44">
                  <c:v>-6.2700166899724845</c:v>
                </c:pt>
                <c:pt idx="45">
                  <c:v>-5.8039181841719172</c:v>
                </c:pt>
                <c:pt idx="46">
                  <c:v>0.93004422455190217</c:v>
                </c:pt>
                <c:pt idx="47">
                  <c:v>-15.792649721089735</c:v>
                </c:pt>
                <c:pt idx="48">
                  <c:v>-7.5135167150363404</c:v>
                </c:pt>
                <c:pt idx="49">
                  <c:v>-4.3422647098424658</c:v>
                </c:pt>
                <c:pt idx="50">
                  <c:v>-1.1373050083542775</c:v>
                </c:pt>
                <c:pt idx="51">
                  <c:v>-13.246487119437941</c:v>
                </c:pt>
                <c:pt idx="52">
                  <c:v>-4.6128932000719747</c:v>
                </c:pt>
                <c:pt idx="53">
                  <c:v>-1.6825289704679187</c:v>
                </c:pt>
                <c:pt idx="54">
                  <c:v>-0.49324608810087039</c:v>
                </c:pt>
                <c:pt idx="55">
                  <c:v>-2.7719131945940512</c:v>
                </c:pt>
                <c:pt idx="56">
                  <c:v>7.4773209189611469</c:v>
                </c:pt>
                <c:pt idx="57">
                  <c:v>-7.1785076098342468</c:v>
                </c:pt>
                <c:pt idx="58">
                  <c:v>-13.072221944680354</c:v>
                </c:pt>
                <c:pt idx="59">
                  <c:v>-14.063864288387178</c:v>
                </c:pt>
                <c:pt idx="60">
                  <c:v>-5.3246443614400381</c:v>
                </c:pt>
                <c:pt idx="61">
                  <c:v>-10.687793794106685</c:v>
                </c:pt>
                <c:pt idx="62">
                  <c:v>2.8972243402386533</c:v>
                </c:pt>
                <c:pt idx="63">
                  <c:v>-9.1166687199704324</c:v>
                </c:pt>
                <c:pt idx="64">
                  <c:v>-7.6045765658299578</c:v>
                </c:pt>
                <c:pt idx="65">
                  <c:v>3.7793449624633988</c:v>
                </c:pt>
                <c:pt idx="66">
                  <c:v>3.1412026518461555</c:v>
                </c:pt>
                <c:pt idx="67">
                  <c:v>-11.719237002867473</c:v>
                </c:pt>
                <c:pt idx="68">
                  <c:v>-0.90055743887234541</c:v>
                </c:pt>
                <c:pt idx="69">
                  <c:v>0.17208636277034461</c:v>
                </c:pt>
                <c:pt idx="70">
                  <c:v>2.5081403472391943</c:v>
                </c:pt>
                <c:pt idx="71">
                  <c:v>-12.381635977141595</c:v>
                </c:pt>
                <c:pt idx="72">
                  <c:v>-4.0246553384343056</c:v>
                </c:pt>
                <c:pt idx="73">
                  <c:v>-13.255738764953119</c:v>
                </c:pt>
                <c:pt idx="74">
                  <c:v>0.34573364679850643</c:v>
                </c:pt>
                <c:pt idx="75">
                  <c:v>-11.023979997727013</c:v>
                </c:pt>
                <c:pt idx="76">
                  <c:v>-3.6424212606920601</c:v>
                </c:pt>
                <c:pt idx="77">
                  <c:v>-9.5552628161122151</c:v>
                </c:pt>
                <c:pt idx="78">
                  <c:v>-11.88824419778002</c:v>
                </c:pt>
                <c:pt idx="79">
                  <c:v>-8.4333821376281115</c:v>
                </c:pt>
                <c:pt idx="80">
                  <c:v>-3.3469166600819515</c:v>
                </c:pt>
                <c:pt idx="81">
                  <c:v>-4.4908704404994859</c:v>
                </c:pt>
                <c:pt idx="82">
                  <c:v>-1.1080466835434848</c:v>
                </c:pt>
                <c:pt idx="83">
                  <c:v>1.4952799596454567</c:v>
                </c:pt>
                <c:pt idx="84">
                  <c:v>-10.688441877448051</c:v>
                </c:pt>
                <c:pt idx="85">
                  <c:v>-4.2341732011070112</c:v>
                </c:pt>
                <c:pt idx="86">
                  <c:v>-12.372210729277551</c:v>
                </c:pt>
                <c:pt idx="87">
                  <c:v>-0.50163029847002749</c:v>
                </c:pt>
                <c:pt idx="88">
                  <c:v>-8.3610163404560964</c:v>
                </c:pt>
                <c:pt idx="89">
                  <c:v>9.0580746202339526</c:v>
                </c:pt>
                <c:pt idx="90">
                  <c:v>2.7466323104619375</c:v>
                </c:pt>
                <c:pt idx="91">
                  <c:v>-7.7741565155752799</c:v>
                </c:pt>
                <c:pt idx="92">
                  <c:v>-7.9867273709391151</c:v>
                </c:pt>
                <c:pt idx="93">
                  <c:v>-4.3175930554924324</c:v>
                </c:pt>
                <c:pt idx="94">
                  <c:v>4.6576867680884062</c:v>
                </c:pt>
                <c:pt idx="95">
                  <c:v>-8.7408934014541728</c:v>
                </c:pt>
                <c:pt idx="96">
                  <c:v>-1.6406596170197478</c:v>
                </c:pt>
                <c:pt idx="97">
                  <c:v>-7.5788704743642423</c:v>
                </c:pt>
                <c:pt idx="98">
                  <c:v>-10.158524749272081</c:v>
                </c:pt>
                <c:pt idx="99">
                  <c:v>-8.4486120137406004</c:v>
                </c:pt>
                <c:pt idx="100">
                  <c:v>2.6202659878435246</c:v>
                </c:pt>
                <c:pt idx="101">
                  <c:v>-3.4937965260545907</c:v>
                </c:pt>
                <c:pt idx="102">
                  <c:v>-9.4542809991328909</c:v>
                </c:pt>
                <c:pt idx="103">
                  <c:v>5.1983684797006076</c:v>
                </c:pt>
                <c:pt idx="104">
                  <c:v>-5.9547156355856661</c:v>
                </c:pt>
                <c:pt idx="105">
                  <c:v>-7.6298701298701301</c:v>
                </c:pt>
                <c:pt idx="106">
                  <c:v>-5.200195277341348</c:v>
                </c:pt>
                <c:pt idx="107">
                  <c:v>-5.0299126345248899</c:v>
                </c:pt>
                <c:pt idx="108">
                  <c:v>-7.4239304506977808</c:v>
                </c:pt>
                <c:pt idx="109">
                  <c:v>-1.6148850272073021</c:v>
                </c:pt>
                <c:pt idx="110">
                  <c:v>-11.200541329819439</c:v>
                </c:pt>
                <c:pt idx="111">
                  <c:v>-16.74768595591663</c:v>
                </c:pt>
                <c:pt idx="112">
                  <c:v>-9.0154211150652426</c:v>
                </c:pt>
                <c:pt idx="113">
                  <c:v>-1.7696191779529045E-2</c:v>
                </c:pt>
                <c:pt idx="114">
                  <c:v>-8.0988561409367943</c:v>
                </c:pt>
                <c:pt idx="115">
                  <c:v>-5.2708008390254397</c:v>
                </c:pt>
                <c:pt idx="116">
                  <c:v>-12.947704725071464</c:v>
                </c:pt>
                <c:pt idx="117">
                  <c:v>-2.9368503386970617</c:v>
                </c:pt>
                <c:pt idx="118">
                  <c:v>-6.5774679559253428</c:v>
                </c:pt>
                <c:pt idx="119">
                  <c:v>-4.9582021863471759</c:v>
                </c:pt>
                <c:pt idx="120">
                  <c:v>-3.0991137114058969</c:v>
                </c:pt>
                <c:pt idx="121">
                  <c:v>-12.460063897763577</c:v>
                </c:pt>
                <c:pt idx="122">
                  <c:v>-1.4811836021143878</c:v>
                </c:pt>
                <c:pt idx="123">
                  <c:v>0.69260737819248708</c:v>
                </c:pt>
                <c:pt idx="124">
                  <c:v>-2.0902707398291587</c:v>
                </c:pt>
                <c:pt idx="125">
                  <c:v>-6.6747744435331047</c:v>
                </c:pt>
                <c:pt idx="126">
                  <c:v>-6.8118824284752346</c:v>
                </c:pt>
                <c:pt idx="127">
                  <c:v>-8.5503398211980208</c:v>
                </c:pt>
                <c:pt idx="128">
                  <c:v>-2.453582166398637</c:v>
                </c:pt>
                <c:pt idx="129">
                  <c:v>-1.1546299597209735</c:v>
                </c:pt>
                <c:pt idx="130">
                  <c:v>2.9683228153842989</c:v>
                </c:pt>
                <c:pt idx="131">
                  <c:v>-2.7643925944712149</c:v>
                </c:pt>
                <c:pt idx="132">
                  <c:v>5.1305790224896812</c:v>
                </c:pt>
                <c:pt idx="133">
                  <c:v>5.4180013519526886</c:v>
                </c:pt>
                <c:pt idx="134">
                  <c:v>-6.5711852355390956</c:v>
                </c:pt>
                <c:pt idx="135">
                  <c:v>-6.7913385826771648</c:v>
                </c:pt>
                <c:pt idx="136">
                  <c:v>-12.417196520258587</c:v>
                </c:pt>
                <c:pt idx="137">
                  <c:v>2.8357701999257485</c:v>
                </c:pt>
                <c:pt idx="138">
                  <c:v>12.030979185859501</c:v>
                </c:pt>
                <c:pt idx="139">
                  <c:v>-8.8251238669171325E-2</c:v>
                </c:pt>
                <c:pt idx="140">
                  <c:v>-1.1103974927356022</c:v>
                </c:pt>
                <c:pt idx="141">
                  <c:v>-6.3579467238124971</c:v>
                </c:pt>
                <c:pt idx="142">
                  <c:v>-1.7522307611728518</c:v>
                </c:pt>
                <c:pt idx="143">
                  <c:v>-5.5673517489408821</c:v>
                </c:pt>
                <c:pt idx="144">
                  <c:v>-19.954507857733667</c:v>
                </c:pt>
                <c:pt idx="145">
                  <c:v>5.5964543269230766</c:v>
                </c:pt>
                <c:pt idx="146">
                  <c:v>-1.9801980198019802</c:v>
                </c:pt>
                <c:pt idx="147">
                  <c:v>15.416917497467221</c:v>
                </c:pt>
                <c:pt idx="148">
                  <c:v>-10.288131790647736</c:v>
                </c:pt>
                <c:pt idx="149">
                  <c:v>-3.2421451033868589</c:v>
                </c:pt>
                <c:pt idx="150">
                  <c:v>-1.4533527113694851</c:v>
                </c:pt>
                <c:pt idx="151">
                  <c:v>-3.6683225066870464</c:v>
                </c:pt>
                <c:pt idx="152">
                  <c:v>3.6921896602706008</c:v>
                </c:pt>
                <c:pt idx="153">
                  <c:v>2.5207793977381114</c:v>
                </c:pt>
                <c:pt idx="154">
                  <c:v>-9.8367822792188857</c:v>
                </c:pt>
                <c:pt idx="155">
                  <c:v>-14.375047662624874</c:v>
                </c:pt>
                <c:pt idx="156">
                  <c:v>-3.3094035071675165</c:v>
                </c:pt>
                <c:pt idx="157">
                  <c:v>4.2713373497082259</c:v>
                </c:pt>
                <c:pt idx="158">
                  <c:v>-13.777267508610791</c:v>
                </c:pt>
                <c:pt idx="159">
                  <c:v>-2.9539188656951554</c:v>
                </c:pt>
                <c:pt idx="160">
                  <c:v>3.7515065890823176</c:v>
                </c:pt>
                <c:pt idx="161">
                  <c:v>3.4296266983247596</c:v>
                </c:pt>
                <c:pt idx="162">
                  <c:v>-2.5081884977426303</c:v>
                </c:pt>
                <c:pt idx="163">
                  <c:v>-4.88929522598084</c:v>
                </c:pt>
                <c:pt idx="164">
                  <c:v>2.3244620717187963</c:v>
                </c:pt>
                <c:pt idx="165">
                  <c:v>-9.3043208141650524</c:v>
                </c:pt>
                <c:pt idx="166">
                  <c:v>-11.302092603422411</c:v>
                </c:pt>
                <c:pt idx="167">
                  <c:v>-2.1218197819508688</c:v>
                </c:pt>
                <c:pt idx="168">
                  <c:v>-4.3262856744121141</c:v>
                </c:pt>
                <c:pt idx="169">
                  <c:v>3.8011966994487194</c:v>
                </c:pt>
                <c:pt idx="170">
                  <c:v>1.7141538816472488</c:v>
                </c:pt>
                <c:pt idx="171">
                  <c:v>2.2507314877335136</c:v>
                </c:pt>
                <c:pt idx="172">
                  <c:v>-11.054389421869889</c:v>
                </c:pt>
                <c:pt idx="173">
                  <c:v>4.213739566065156</c:v>
                </c:pt>
                <c:pt idx="174">
                  <c:v>-3.3756853047877788</c:v>
                </c:pt>
                <c:pt idx="175">
                  <c:v>-2.6576743920212613</c:v>
                </c:pt>
                <c:pt idx="176">
                  <c:v>-4.0752526098364319</c:v>
                </c:pt>
                <c:pt idx="177">
                  <c:v>-5.0291857665798245</c:v>
                </c:pt>
                <c:pt idx="178">
                  <c:v>-1.4527597319555987</c:v>
                </c:pt>
                <c:pt idx="179">
                  <c:v>5.6545957135673275</c:v>
                </c:pt>
                <c:pt idx="180">
                  <c:v>-7.8520770010131713</c:v>
                </c:pt>
                <c:pt idx="181">
                  <c:v>-13.930769805866374</c:v>
                </c:pt>
                <c:pt idx="182">
                  <c:v>1.7917550599162892</c:v>
                </c:pt>
                <c:pt idx="183">
                  <c:v>-10.075510972342167</c:v>
                </c:pt>
                <c:pt idx="184">
                  <c:v>-3.4681964876354532</c:v>
                </c:pt>
                <c:pt idx="185">
                  <c:v>-14.378101970221087</c:v>
                </c:pt>
                <c:pt idx="186">
                  <c:v>-6.8255826080910387</c:v>
                </c:pt>
                <c:pt idx="187">
                  <c:v>7.3749904333850509</c:v>
                </c:pt>
                <c:pt idx="188">
                  <c:v>-13.608181012964007</c:v>
                </c:pt>
                <c:pt idx="189">
                  <c:v>-13.205153020624987</c:v>
                </c:pt>
                <c:pt idx="190">
                  <c:v>4.1192411924119243</c:v>
                </c:pt>
                <c:pt idx="191">
                  <c:v>-13.851498046026922</c:v>
                </c:pt>
                <c:pt idx="192">
                  <c:v>-2.7180820899900273</c:v>
                </c:pt>
                <c:pt idx="193">
                  <c:v>-8.9825969991379715</c:v>
                </c:pt>
                <c:pt idx="194">
                  <c:v>-11.971480683137125</c:v>
                </c:pt>
                <c:pt idx="195">
                  <c:v>-1.8555450267031959</c:v>
                </c:pt>
                <c:pt idx="196">
                  <c:v>-8.5382010893566918</c:v>
                </c:pt>
                <c:pt idx="197">
                  <c:v>6.0428344619771241</c:v>
                </c:pt>
                <c:pt idx="198">
                  <c:v>-7.6981366031756968</c:v>
                </c:pt>
                <c:pt idx="199">
                  <c:v>-9.2036258812905913</c:v>
                </c:pt>
                <c:pt idx="200">
                  <c:v>-3.5359720831867212</c:v>
                </c:pt>
                <c:pt idx="201">
                  <c:v>3.5162911428700783</c:v>
                </c:pt>
                <c:pt idx="202">
                  <c:v>0.76963808538672773</c:v>
                </c:pt>
                <c:pt idx="203">
                  <c:v>-13.094355726253845</c:v>
                </c:pt>
                <c:pt idx="204">
                  <c:v>-5.9584130916188114</c:v>
                </c:pt>
                <c:pt idx="205">
                  <c:v>-3.12475278854521</c:v>
                </c:pt>
                <c:pt idx="206">
                  <c:v>-11.255010792476103</c:v>
                </c:pt>
                <c:pt idx="207">
                  <c:v>-14.866204162537166</c:v>
                </c:pt>
                <c:pt idx="208">
                  <c:v>-17.573193202757114</c:v>
                </c:pt>
                <c:pt idx="209">
                  <c:v>-3.92958878095099</c:v>
                </c:pt>
                <c:pt idx="210">
                  <c:v>-2.8357204652504082</c:v>
                </c:pt>
                <c:pt idx="211">
                  <c:v>-8.5705366518148534</c:v>
                </c:pt>
                <c:pt idx="212">
                  <c:v>2.7631004896020164</c:v>
                </c:pt>
                <c:pt idx="213">
                  <c:v>-3.8580246913580245</c:v>
                </c:pt>
                <c:pt idx="214">
                  <c:v>-6.4159086690180063</c:v>
                </c:pt>
                <c:pt idx="215">
                  <c:v>-1.3522526885159027</c:v>
                </c:pt>
                <c:pt idx="216">
                  <c:v>1.5220980969161368</c:v>
                </c:pt>
                <c:pt idx="217">
                  <c:v>-3.658459949562979</c:v>
                </c:pt>
                <c:pt idx="218">
                  <c:v>0.36514272043917856</c:v>
                </c:pt>
                <c:pt idx="219">
                  <c:v>-12.248339833456308</c:v>
                </c:pt>
                <c:pt idx="220">
                  <c:v>-5.1770432901269148</c:v>
                </c:pt>
                <c:pt idx="221">
                  <c:v>-2.281931464174455</c:v>
                </c:pt>
                <c:pt idx="222">
                  <c:v>-11.505906208002262</c:v>
                </c:pt>
                <c:pt idx="223">
                  <c:v>-17.598766272055155</c:v>
                </c:pt>
                <c:pt idx="224">
                  <c:v>-14.95608309918361</c:v>
                </c:pt>
                <c:pt idx="225">
                  <c:v>-1.8742869560493292</c:v>
                </c:pt>
                <c:pt idx="226">
                  <c:v>-1.2703879998830605</c:v>
                </c:pt>
                <c:pt idx="227">
                  <c:v>-16.240635900954995</c:v>
                </c:pt>
                <c:pt idx="228">
                  <c:v>1.8539896621536438</c:v>
                </c:pt>
                <c:pt idx="229">
                  <c:v>-9.7370270586857224</c:v>
                </c:pt>
                <c:pt idx="230">
                  <c:v>-11.823810007104436</c:v>
                </c:pt>
                <c:pt idx="231">
                  <c:v>3.4175408727873613</c:v>
                </c:pt>
                <c:pt idx="232">
                  <c:v>-13.670033670033671</c:v>
                </c:pt>
                <c:pt idx="233">
                  <c:v>-7.435765875991633</c:v>
                </c:pt>
                <c:pt idx="234">
                  <c:v>-16.210908938979298</c:v>
                </c:pt>
                <c:pt idx="235">
                  <c:v>-3.5823559224386008</c:v>
                </c:pt>
                <c:pt idx="236">
                  <c:v>-0.12642225031605561</c:v>
                </c:pt>
                <c:pt idx="237">
                  <c:v>-4.5806569106494095</c:v>
                </c:pt>
                <c:pt idx="238">
                  <c:v>-3.2828930494998718</c:v>
                </c:pt>
                <c:pt idx="239">
                  <c:v>-13.754501670499414</c:v>
                </c:pt>
                <c:pt idx="240">
                  <c:v>-7.8649572460481636</c:v>
                </c:pt>
                <c:pt idx="241">
                  <c:v>-11.854850368656932</c:v>
                </c:pt>
                <c:pt idx="242">
                  <c:v>3.62689793991203</c:v>
                </c:pt>
                <c:pt idx="243">
                  <c:v>5.7420494699646643</c:v>
                </c:pt>
                <c:pt idx="244">
                  <c:v>-12.590478132327455</c:v>
                </c:pt>
                <c:pt idx="245">
                  <c:v>1.9837561992381227</c:v>
                </c:pt>
                <c:pt idx="246">
                  <c:v>-7.2829595299180667</c:v>
                </c:pt>
                <c:pt idx="247">
                  <c:v>2.9597354154200062</c:v>
                </c:pt>
                <c:pt idx="248">
                  <c:v>-7.0229821035042255</c:v>
                </c:pt>
                <c:pt idx="249">
                  <c:v>1.8956075517941255</c:v>
                </c:pt>
                <c:pt idx="250">
                  <c:v>2.8320836400384262</c:v>
                </c:pt>
                <c:pt idx="251">
                  <c:v>-4.6124716207363798</c:v>
                </c:pt>
                <c:pt idx="252">
                  <c:v>-7.0811499787565495</c:v>
                </c:pt>
                <c:pt idx="253">
                  <c:v>-8.5167455890820651</c:v>
                </c:pt>
                <c:pt idx="254">
                  <c:v>-9.9520825654257283</c:v>
                </c:pt>
                <c:pt idx="255">
                  <c:v>-4.1104020280914106</c:v>
                </c:pt>
                <c:pt idx="256">
                  <c:v>-12.24177505738332</c:v>
                </c:pt>
                <c:pt idx="257">
                  <c:v>-15.352084117834487</c:v>
                </c:pt>
                <c:pt idx="258">
                  <c:v>-4.3622141997593262</c:v>
                </c:pt>
                <c:pt idx="259">
                  <c:v>-11.98789026253386</c:v>
                </c:pt>
                <c:pt idx="260">
                  <c:v>-9.1084531534970523</c:v>
                </c:pt>
                <c:pt idx="261">
                  <c:v>-15.08997076195522</c:v>
                </c:pt>
                <c:pt idx="262">
                  <c:v>-6.177725014290111</c:v>
                </c:pt>
                <c:pt idx="263">
                  <c:v>-1.3264530322392791</c:v>
                </c:pt>
                <c:pt idx="264">
                  <c:v>-5.1563663440059564</c:v>
                </c:pt>
                <c:pt idx="265">
                  <c:v>-7.2152074372138202</c:v>
                </c:pt>
                <c:pt idx="266">
                  <c:v>-4.4340436014287476</c:v>
                </c:pt>
                <c:pt idx="267">
                  <c:v>1.7004675531274553</c:v>
                </c:pt>
                <c:pt idx="268">
                  <c:v>-13.416988416988417</c:v>
                </c:pt>
                <c:pt idx="269">
                  <c:v>-8.9193825042881656</c:v>
                </c:pt>
                <c:pt idx="270">
                  <c:v>-8.0839008756366972</c:v>
                </c:pt>
                <c:pt idx="271">
                  <c:v>-8.6551264980026623</c:v>
                </c:pt>
                <c:pt idx="272">
                  <c:v>-1.6741204888431829</c:v>
                </c:pt>
                <c:pt idx="273">
                  <c:v>-1.7448131463739611</c:v>
                </c:pt>
                <c:pt idx="274">
                  <c:v>0.38812817321006471</c:v>
                </c:pt>
                <c:pt idx="275">
                  <c:v>-0.17521693867694388</c:v>
                </c:pt>
                <c:pt idx="276">
                  <c:v>-13.366408872026851</c:v>
                </c:pt>
                <c:pt idx="277">
                  <c:v>2.8923252578441101</c:v>
                </c:pt>
                <c:pt idx="278">
                  <c:v>10.522168401047582</c:v>
                </c:pt>
                <c:pt idx="279">
                  <c:v>-1.595474229876862</c:v>
                </c:pt>
                <c:pt idx="280">
                  <c:v>-8.7275348239607649</c:v>
                </c:pt>
                <c:pt idx="281">
                  <c:v>-7.522318968367685</c:v>
                </c:pt>
                <c:pt idx="282">
                  <c:v>-4.7627883961155435</c:v>
                </c:pt>
                <c:pt idx="283">
                  <c:v>4.9362315156137457</c:v>
                </c:pt>
                <c:pt idx="284">
                  <c:v>0.10257251877077093</c:v>
                </c:pt>
                <c:pt idx="285">
                  <c:v>-3.3883527849882102</c:v>
                </c:pt>
                <c:pt idx="286">
                  <c:v>-12.814598390486442</c:v>
                </c:pt>
                <c:pt idx="287">
                  <c:v>1.4204365743440401</c:v>
                </c:pt>
                <c:pt idx="288">
                  <c:v>-3.1161421282665547</c:v>
                </c:pt>
                <c:pt idx="289">
                  <c:v>5.4127831721422091</c:v>
                </c:pt>
                <c:pt idx="290">
                  <c:v>-6.9574689095997915</c:v>
                </c:pt>
                <c:pt idx="291">
                  <c:v>-6.007609638875909</c:v>
                </c:pt>
                <c:pt idx="292">
                  <c:v>-15.292268114906388</c:v>
                </c:pt>
                <c:pt idx="293">
                  <c:v>0.92012291453273387</c:v>
                </c:pt>
                <c:pt idx="294">
                  <c:v>-4.5953475082740063</c:v>
                </c:pt>
                <c:pt idx="295">
                  <c:v>-5.8858759629086554</c:v>
                </c:pt>
                <c:pt idx="296">
                  <c:v>2.9193509362927434</c:v>
                </c:pt>
                <c:pt idx="297">
                  <c:v>-9.7282436290578413</c:v>
                </c:pt>
                <c:pt idx="298">
                  <c:v>-7.800872465999487</c:v>
                </c:pt>
                <c:pt idx="299">
                  <c:v>-9.9261419767605972</c:v>
                </c:pt>
                <c:pt idx="300">
                  <c:v>-9.5782892111214579</c:v>
                </c:pt>
                <c:pt idx="301">
                  <c:v>-3.4638032559750607</c:v>
                </c:pt>
                <c:pt idx="302">
                  <c:v>-1.1792590516889092</c:v>
                </c:pt>
                <c:pt idx="303">
                  <c:v>-11.892601780242229</c:v>
                </c:pt>
                <c:pt idx="304">
                  <c:v>5.3933161953727504</c:v>
                </c:pt>
                <c:pt idx="305">
                  <c:v>4.8021340712241525</c:v>
                </c:pt>
                <c:pt idx="306">
                  <c:v>-7.002845905413615</c:v>
                </c:pt>
                <c:pt idx="307">
                  <c:v>-7.5843712853377436</c:v>
                </c:pt>
                <c:pt idx="308">
                  <c:v>-3.4535656376180333</c:v>
                </c:pt>
              </c:numCache>
            </c:numRef>
          </c:xVal>
          <c:yVal>
            <c:numRef>
              <c:f>Taul1!$M$2:$M$310</c:f>
              <c:numCache>
                <c:formatCode>General</c:formatCode>
                <c:ptCount val="309"/>
                <c:pt idx="0">
                  <c:v>#N/A</c:v>
                </c:pt>
                <c:pt idx="1">
                  <c:v>#N/A</c:v>
                </c:pt>
                <c:pt idx="2">
                  <c:v>-8.9789710742593076</c:v>
                </c:pt>
                <c:pt idx="3">
                  <c:v>#N/A</c:v>
                </c:pt>
                <c:pt idx="4">
                  <c:v>#N/A</c:v>
                </c:pt>
                <c:pt idx="5">
                  <c:v>-3.4966665112592663</c:v>
                </c:pt>
                <c:pt idx="6">
                  <c:v>-1.9780475507117095</c:v>
                </c:pt>
                <c:pt idx="7">
                  <c:v>1.9907100199071004</c:v>
                </c:pt>
                <c:pt idx="8">
                  <c:v>3.6543771317199933</c:v>
                </c:pt>
                <c:pt idx="9">
                  <c:v>-3.9644782746590548</c:v>
                </c:pt>
                <c:pt idx="10">
                  <c:v>2.939471723110044</c:v>
                </c:pt>
                <c:pt idx="11">
                  <c:v>#N/A</c:v>
                </c:pt>
                <c:pt idx="12">
                  <c:v>-3.1744603738666082</c:v>
                </c:pt>
                <c:pt idx="13">
                  <c:v>1.8371600636003393</c:v>
                </c:pt>
                <c:pt idx="14">
                  <c:v>-6.8394094606809279</c:v>
                </c:pt>
                <c:pt idx="15">
                  <c:v>2.9710993067434952</c:v>
                </c:pt>
                <c:pt idx="16">
                  <c:v>#N/A</c:v>
                </c:pt>
                <c:pt idx="17">
                  <c:v>1.1239112110143299</c:v>
                </c:pt>
                <c:pt idx="18">
                  <c:v>6.9412309116149933</c:v>
                </c:pt>
                <c:pt idx="19">
                  <c:v>-9.9209916760976018</c:v>
                </c:pt>
                <c:pt idx="20">
                  <c:v>-8.6275885506308985</c:v>
                </c:pt>
                <c:pt idx="21">
                  <c:v>#N/A</c:v>
                </c:pt>
                <c:pt idx="22">
                  <c:v>-10.384215991692628</c:v>
                </c:pt>
                <c:pt idx="23">
                  <c:v>#N/A</c:v>
                </c:pt>
                <c:pt idx="24">
                  <c:v>5.784919653893696</c:v>
                </c:pt>
                <c:pt idx="25">
                  <c:v>#N/A</c:v>
                </c:pt>
                <c:pt idx="26">
                  <c:v>-9.0553520589617822</c:v>
                </c:pt>
                <c:pt idx="27">
                  <c:v>-1.6819145973046516</c:v>
                </c:pt>
                <c:pt idx="28">
                  <c:v>-8.3123557793161318</c:v>
                </c:pt>
                <c:pt idx="29">
                  <c:v>#N/A</c:v>
                </c:pt>
                <c:pt idx="30">
                  <c:v>-6.4948518615272359</c:v>
                </c:pt>
                <c:pt idx="31">
                  <c:v>#N/A</c:v>
                </c:pt>
                <c:pt idx="32">
                  <c:v>-5.6505904425560098</c:v>
                </c:pt>
                <c:pt idx="33">
                  <c:v>#N/A</c:v>
                </c:pt>
                <c:pt idx="34">
                  <c:v>#N/A</c:v>
                </c:pt>
                <c:pt idx="35">
                  <c:v>#N/A</c:v>
                </c:pt>
                <c:pt idx="36">
                  <c:v>#N/A</c:v>
                </c:pt>
                <c:pt idx="37">
                  <c:v>-6.0624032157095318</c:v>
                </c:pt>
                <c:pt idx="38">
                  <c:v>-8.8112784363985899</c:v>
                </c:pt>
                <c:pt idx="39">
                  <c:v>#N/A</c:v>
                </c:pt>
                <c:pt idx="40">
                  <c:v>#N/A</c:v>
                </c:pt>
                <c:pt idx="41">
                  <c:v>#N/A</c:v>
                </c:pt>
                <c:pt idx="42">
                  <c:v>#N/A</c:v>
                </c:pt>
                <c:pt idx="43">
                  <c:v>#N/A</c:v>
                </c:pt>
                <c:pt idx="44">
                  <c:v>0.12404709278722539</c:v>
                </c:pt>
                <c:pt idx="45">
                  <c:v>#N/A</c:v>
                </c:pt>
                <c:pt idx="46">
                  <c:v>#N/A</c:v>
                </c:pt>
                <c:pt idx="47">
                  <c:v>-6.6967899562868869</c:v>
                </c:pt>
                <c:pt idx="48">
                  <c:v>#N/A</c:v>
                </c:pt>
                <c:pt idx="49">
                  <c:v>6.0926349804766398</c:v>
                </c:pt>
                <c:pt idx="50">
                  <c:v>-2.3167324244253802</c:v>
                </c:pt>
                <c:pt idx="51">
                  <c:v>-6.8427985948477748</c:v>
                </c:pt>
                <c:pt idx="52">
                  <c:v>-4.4329576497145569</c:v>
                </c:pt>
                <c:pt idx="53">
                  <c:v>#N/A</c:v>
                </c:pt>
                <c:pt idx="54">
                  <c:v>#N/A</c:v>
                </c:pt>
                <c:pt idx="55">
                  <c:v>-8.1146681603400967</c:v>
                </c:pt>
                <c:pt idx="56">
                  <c:v>17.569312692313826</c:v>
                </c:pt>
                <c:pt idx="57">
                  <c:v>-6.3928769486721304</c:v>
                </c:pt>
                <c:pt idx="58">
                  <c:v>-2.1481740520557526</c:v>
                </c:pt>
                <c:pt idx="59">
                  <c:v>-7.1878508170138451</c:v>
                </c:pt>
                <c:pt idx="60">
                  <c:v>-8.4638003655725988</c:v>
                </c:pt>
                <c:pt idx="61">
                  <c:v>-4.905084215967972</c:v>
                </c:pt>
                <c:pt idx="62">
                  <c:v>#N/A</c:v>
                </c:pt>
                <c:pt idx="63">
                  <c:v>-6.4473738244835941</c:v>
                </c:pt>
                <c:pt idx="64">
                  <c:v>#N/A</c:v>
                </c:pt>
                <c:pt idx="65">
                  <c:v>#N/A</c:v>
                </c:pt>
                <c:pt idx="66">
                  <c:v>#N/A</c:v>
                </c:pt>
                <c:pt idx="67">
                  <c:v>-6.4580476249844159</c:v>
                </c:pt>
                <c:pt idx="68">
                  <c:v>#N/A</c:v>
                </c:pt>
                <c:pt idx="69">
                  <c:v>#N/A</c:v>
                </c:pt>
                <c:pt idx="70">
                  <c:v>#N/A</c:v>
                </c:pt>
                <c:pt idx="71">
                  <c:v>0.1518372304889159</c:v>
                </c:pt>
                <c:pt idx="72">
                  <c:v>#N/A</c:v>
                </c:pt>
                <c:pt idx="73">
                  <c:v>-3.7719581851492618</c:v>
                </c:pt>
                <c:pt idx="74">
                  <c:v>#N/A</c:v>
                </c:pt>
                <c:pt idx="75">
                  <c:v>-8.0122741220593241</c:v>
                </c:pt>
                <c:pt idx="76">
                  <c:v>#N/A</c:v>
                </c:pt>
                <c:pt idx="77">
                  <c:v>-7.3659016271777649</c:v>
                </c:pt>
                <c:pt idx="78">
                  <c:v>-1.7658930373360242</c:v>
                </c:pt>
                <c:pt idx="79">
                  <c:v>-2.5768667642752558</c:v>
                </c:pt>
                <c:pt idx="80">
                  <c:v>-5.6948379595660858</c:v>
                </c:pt>
                <c:pt idx="81">
                  <c:v>#N/A</c:v>
                </c:pt>
                <c:pt idx="82">
                  <c:v>#N/A</c:v>
                </c:pt>
                <c:pt idx="83">
                  <c:v>-3.2607912372991281</c:v>
                </c:pt>
                <c:pt idx="84">
                  <c:v>-6.8711412069308899</c:v>
                </c:pt>
                <c:pt idx="85">
                  <c:v>#N/A</c:v>
                </c:pt>
                <c:pt idx="86">
                  <c:v>#N/A</c:v>
                </c:pt>
                <c:pt idx="87">
                  <c:v>-7.0692714284387224</c:v>
                </c:pt>
                <c:pt idx="88">
                  <c:v>0</c:v>
                </c:pt>
                <c:pt idx="89">
                  <c:v>#N/A</c:v>
                </c:pt>
                <c:pt idx="90">
                  <c:v>#N/A</c:v>
                </c:pt>
                <c:pt idx="91">
                  <c:v>#N/A</c:v>
                </c:pt>
                <c:pt idx="92">
                  <c:v>-11.189134964117601</c:v>
                </c:pt>
                <c:pt idx="93">
                  <c:v>-7.3626323683134123</c:v>
                </c:pt>
                <c:pt idx="94">
                  <c:v>#N/A</c:v>
                </c:pt>
                <c:pt idx="95">
                  <c:v>#N/A</c:v>
                </c:pt>
                <c:pt idx="96">
                  <c:v>6.8859801444259485</c:v>
                </c:pt>
                <c:pt idx="97">
                  <c:v>-8.0902159521526738</c:v>
                </c:pt>
                <c:pt idx="98">
                  <c:v>-9.9644128113879002</c:v>
                </c:pt>
                <c:pt idx="99">
                  <c:v>#N/A</c:v>
                </c:pt>
                <c:pt idx="100">
                  <c:v>#N/A</c:v>
                </c:pt>
                <c:pt idx="101">
                  <c:v>5.2406947890818856</c:v>
                </c:pt>
                <c:pt idx="102">
                  <c:v>-3.2166932393499486</c:v>
                </c:pt>
                <c:pt idx="103">
                  <c:v>#N/A</c:v>
                </c:pt>
                <c:pt idx="104">
                  <c:v>-1.9611338919593508</c:v>
                </c:pt>
                <c:pt idx="105">
                  <c:v>0.35714285714285715</c:v>
                </c:pt>
                <c:pt idx="106">
                  <c:v>#N/A</c:v>
                </c:pt>
                <c:pt idx="107">
                  <c:v>#N/A</c:v>
                </c:pt>
                <c:pt idx="108">
                  <c:v>#N/A</c:v>
                </c:pt>
                <c:pt idx="109">
                  <c:v>-2.0127552513018547</c:v>
                </c:pt>
                <c:pt idx="110">
                  <c:v>-5.5557534100217243</c:v>
                </c:pt>
                <c:pt idx="111">
                  <c:v>1.032163547978957</c:v>
                </c:pt>
                <c:pt idx="112">
                  <c:v>-6.8801897983392646</c:v>
                </c:pt>
                <c:pt idx="113">
                  <c:v>#N/A</c:v>
                </c:pt>
                <c:pt idx="114">
                  <c:v>-3.1310010854137094</c:v>
                </c:pt>
                <c:pt idx="115">
                  <c:v>#N/A</c:v>
                </c:pt>
                <c:pt idx="116">
                  <c:v>18.244493021691611</c:v>
                </c:pt>
                <c:pt idx="117">
                  <c:v>#N/A</c:v>
                </c:pt>
                <c:pt idx="118">
                  <c:v>-12.817629862828873</c:v>
                </c:pt>
                <c:pt idx="119">
                  <c:v>-6.6165769790503264</c:v>
                </c:pt>
                <c:pt idx="120">
                  <c:v>-9.6449052887678857</c:v>
                </c:pt>
                <c:pt idx="121">
                  <c:v>0</c:v>
                </c:pt>
                <c:pt idx="122">
                  <c:v>#N/A</c:v>
                </c:pt>
                <c:pt idx="123">
                  <c:v>-0.41364051753162429</c:v>
                </c:pt>
                <c:pt idx="124">
                  <c:v>#N/A</c:v>
                </c:pt>
                <c:pt idx="125">
                  <c:v>-5.0060808326498289</c:v>
                </c:pt>
                <c:pt idx="126">
                  <c:v>-3.813088209962574</c:v>
                </c:pt>
                <c:pt idx="127">
                  <c:v>-7.9657012009451655</c:v>
                </c:pt>
                <c:pt idx="128">
                  <c:v>#N/A</c:v>
                </c:pt>
                <c:pt idx="129">
                  <c:v>#N/A</c:v>
                </c:pt>
                <c:pt idx="130">
                  <c:v>#N/A</c:v>
                </c:pt>
                <c:pt idx="131">
                  <c:v>-1.2934313974131371</c:v>
                </c:pt>
                <c:pt idx="132">
                  <c:v>8.4480962851521824</c:v>
                </c:pt>
                <c:pt idx="133">
                  <c:v>#N/A</c:v>
                </c:pt>
                <c:pt idx="134">
                  <c:v>-4.7584444809076203</c:v>
                </c:pt>
                <c:pt idx="135">
                  <c:v>-9.1535433070866148</c:v>
                </c:pt>
                <c:pt idx="136">
                  <c:v>#N/A</c:v>
                </c:pt>
                <c:pt idx="137">
                  <c:v>#N/A</c:v>
                </c:pt>
                <c:pt idx="138">
                  <c:v>#N/A</c:v>
                </c:pt>
                <c:pt idx="139">
                  <c:v>-1.052711204125115</c:v>
                </c:pt>
                <c:pt idx="140">
                  <c:v>#N/A</c:v>
                </c:pt>
                <c:pt idx="141">
                  <c:v>#N/A</c:v>
                </c:pt>
                <c:pt idx="142">
                  <c:v>-2.7426220609662026</c:v>
                </c:pt>
                <c:pt idx="143">
                  <c:v>#N/A</c:v>
                </c:pt>
                <c:pt idx="144">
                  <c:v>5.2729528535980155</c:v>
                </c:pt>
                <c:pt idx="145">
                  <c:v>#N/A</c:v>
                </c:pt>
                <c:pt idx="146">
                  <c:v>-4.9504950495049505</c:v>
                </c:pt>
                <c:pt idx="147">
                  <c:v>-0.54326280705360686</c:v>
                </c:pt>
                <c:pt idx="148">
                  <c:v>-1.7307137591743855</c:v>
                </c:pt>
                <c:pt idx="149">
                  <c:v>1.2245011549272256</c:v>
                </c:pt>
                <c:pt idx="150">
                  <c:v>#N/A</c:v>
                </c:pt>
                <c:pt idx="151">
                  <c:v>2.0634314100114639</c:v>
                </c:pt>
                <c:pt idx="152">
                  <c:v>#N/A</c:v>
                </c:pt>
                <c:pt idx="153">
                  <c:v>-12.05886360539583</c:v>
                </c:pt>
                <c:pt idx="154">
                  <c:v>-1.1658408627222385</c:v>
                </c:pt>
                <c:pt idx="155">
                  <c:v>-3.9655303896896208</c:v>
                </c:pt>
                <c:pt idx="156">
                  <c:v>#N/A</c:v>
                </c:pt>
                <c:pt idx="157">
                  <c:v>#N/A</c:v>
                </c:pt>
                <c:pt idx="158">
                  <c:v>-6.6130884041331806</c:v>
                </c:pt>
                <c:pt idx="159">
                  <c:v>-1.2800315084679006</c:v>
                </c:pt>
                <c:pt idx="160">
                  <c:v>#N/A</c:v>
                </c:pt>
                <c:pt idx="161">
                  <c:v>#N/A</c:v>
                </c:pt>
                <c:pt idx="162">
                  <c:v>#N/A</c:v>
                </c:pt>
                <c:pt idx="163">
                  <c:v>-5.2867989028898519</c:v>
                </c:pt>
                <c:pt idx="164">
                  <c:v>#N/A</c:v>
                </c:pt>
                <c:pt idx="165">
                  <c:v>#N/A</c:v>
                </c:pt>
                <c:pt idx="166">
                  <c:v>-0.45767754074601441</c:v>
                </c:pt>
                <c:pt idx="167">
                  <c:v>#N/A</c:v>
                </c:pt>
                <c:pt idx="168">
                  <c:v>-4.6472681599330121</c:v>
                </c:pt>
                <c:pt idx="169">
                  <c:v>#N/A</c:v>
                </c:pt>
                <c:pt idx="170">
                  <c:v>#N/A</c:v>
                </c:pt>
                <c:pt idx="171">
                  <c:v>#N/A</c:v>
                </c:pt>
                <c:pt idx="172">
                  <c:v>#N/A</c:v>
                </c:pt>
                <c:pt idx="173">
                  <c:v>#N/A</c:v>
                </c:pt>
                <c:pt idx="174">
                  <c:v>4.2785794465502933</c:v>
                </c:pt>
                <c:pt idx="175">
                  <c:v>#N/A</c:v>
                </c:pt>
                <c:pt idx="176">
                  <c:v>-0.72572991682018639</c:v>
                </c:pt>
                <c:pt idx="177">
                  <c:v>#N/A</c:v>
                </c:pt>
                <c:pt idx="178">
                  <c:v>-7.8367179906900608</c:v>
                </c:pt>
                <c:pt idx="179">
                  <c:v>#N/A</c:v>
                </c:pt>
                <c:pt idx="180">
                  <c:v>-3.2377428307123033</c:v>
                </c:pt>
                <c:pt idx="181">
                  <c:v>-3.3643182894310564</c:v>
                </c:pt>
                <c:pt idx="182">
                  <c:v>#N/A</c:v>
                </c:pt>
                <c:pt idx="183">
                  <c:v>-8.1711286786687047</c:v>
                </c:pt>
                <c:pt idx="184">
                  <c:v>#N/A</c:v>
                </c:pt>
                <c:pt idx="185">
                  <c:v>-7.3244096856670176</c:v>
                </c:pt>
                <c:pt idx="186">
                  <c:v>#N/A</c:v>
                </c:pt>
                <c:pt idx="187">
                  <c:v>-4.6476354806615223</c:v>
                </c:pt>
                <c:pt idx="188">
                  <c:v>6.602786053627506</c:v>
                </c:pt>
                <c:pt idx="189">
                  <c:v>-3.2905348732176272</c:v>
                </c:pt>
                <c:pt idx="190">
                  <c:v>-13.089430894308943</c:v>
                </c:pt>
                <c:pt idx="191">
                  <c:v>-3.1697785497177593</c:v>
                </c:pt>
                <c:pt idx="192">
                  <c:v>#N/A</c:v>
                </c:pt>
                <c:pt idx="193">
                  <c:v>#N/A</c:v>
                </c:pt>
                <c:pt idx="194">
                  <c:v>-4.6592604874813466</c:v>
                </c:pt>
                <c:pt idx="195">
                  <c:v>#N/A</c:v>
                </c:pt>
                <c:pt idx="196">
                  <c:v>-6.587663771529515</c:v>
                </c:pt>
                <c:pt idx="197">
                  <c:v>#N/A</c:v>
                </c:pt>
                <c:pt idx="198">
                  <c:v>-4.9598732476836709</c:v>
                </c:pt>
                <c:pt idx="199">
                  <c:v>-8.1617059702010906</c:v>
                </c:pt>
                <c:pt idx="200">
                  <c:v>#N/A</c:v>
                </c:pt>
                <c:pt idx="201">
                  <c:v>#N/A</c:v>
                </c:pt>
                <c:pt idx="202">
                  <c:v>#N/A</c:v>
                </c:pt>
                <c:pt idx="203">
                  <c:v>-8.3103115243806585</c:v>
                </c:pt>
                <c:pt idx="204">
                  <c:v>-6.7935292572157788</c:v>
                </c:pt>
                <c:pt idx="205">
                  <c:v>-4.6673522664346176</c:v>
                </c:pt>
                <c:pt idx="206">
                  <c:v>-5.8073799979442899</c:v>
                </c:pt>
                <c:pt idx="207">
                  <c:v>-6.257964037944217</c:v>
                </c:pt>
                <c:pt idx="208">
                  <c:v>1.9449941991401078</c:v>
                </c:pt>
                <c:pt idx="209">
                  <c:v>#N/A</c:v>
                </c:pt>
                <c:pt idx="210">
                  <c:v>-6.5365759876958567</c:v>
                </c:pt>
                <c:pt idx="211">
                  <c:v>-7.9178136617759733</c:v>
                </c:pt>
                <c:pt idx="212">
                  <c:v>-3.1024286199040185</c:v>
                </c:pt>
                <c:pt idx="213">
                  <c:v>-5.8054085831863613</c:v>
                </c:pt>
                <c:pt idx="214">
                  <c:v>#N/A</c:v>
                </c:pt>
                <c:pt idx="215">
                  <c:v>-1.4527579559055983</c:v>
                </c:pt>
                <c:pt idx="216">
                  <c:v>#N/A</c:v>
                </c:pt>
                <c:pt idx="217">
                  <c:v>#N/A</c:v>
                </c:pt>
                <c:pt idx="218">
                  <c:v>#N/A</c:v>
                </c:pt>
                <c:pt idx="219">
                  <c:v>-4.0265626646990622</c:v>
                </c:pt>
                <c:pt idx="220">
                  <c:v>-10.045009368902969</c:v>
                </c:pt>
                <c:pt idx="221">
                  <c:v>#N/A</c:v>
                </c:pt>
                <c:pt idx="222">
                  <c:v>-1.7919034258364182</c:v>
                </c:pt>
                <c:pt idx="223">
                  <c:v>-2.630743411802059</c:v>
                </c:pt>
                <c:pt idx="224">
                  <c:v>-6.2169517024712935</c:v>
                </c:pt>
                <c:pt idx="225">
                  <c:v>-8.2305644591731415</c:v>
                </c:pt>
                <c:pt idx="226">
                  <c:v>#N/A</c:v>
                </c:pt>
                <c:pt idx="227">
                  <c:v>-4.0601589752387488</c:v>
                </c:pt>
                <c:pt idx="228">
                  <c:v>#N/A</c:v>
                </c:pt>
                <c:pt idx="229">
                  <c:v>-3.3530514232165864</c:v>
                </c:pt>
                <c:pt idx="230">
                  <c:v>-5.0407659257755677</c:v>
                </c:pt>
                <c:pt idx="231">
                  <c:v>#N/A</c:v>
                </c:pt>
                <c:pt idx="232">
                  <c:v>-8.8215488215488218</c:v>
                </c:pt>
                <c:pt idx="233">
                  <c:v>#N/A</c:v>
                </c:pt>
                <c:pt idx="234">
                  <c:v>-2.7575257473521488</c:v>
                </c:pt>
                <c:pt idx="235">
                  <c:v>#N/A</c:v>
                </c:pt>
                <c:pt idx="236">
                  <c:v>0.16856300042140751</c:v>
                </c:pt>
                <c:pt idx="237">
                  <c:v>#N/A</c:v>
                </c:pt>
                <c:pt idx="238">
                  <c:v>#N/A</c:v>
                </c:pt>
                <c:pt idx="239">
                  <c:v>-1.4969410335401572</c:v>
                </c:pt>
                <c:pt idx="240">
                  <c:v>#N/A</c:v>
                </c:pt>
                <c:pt idx="241">
                  <c:v>-1.7348561515107705</c:v>
                </c:pt>
                <c:pt idx="242">
                  <c:v>#N/A</c:v>
                </c:pt>
                <c:pt idx="243">
                  <c:v>-13.966735713415376</c:v>
                </c:pt>
                <c:pt idx="244">
                  <c:v>-6.6265674380670818</c:v>
                </c:pt>
                <c:pt idx="245">
                  <c:v>-14.90692158412995</c:v>
                </c:pt>
                <c:pt idx="246">
                  <c:v>-10.069243289470053</c:v>
                </c:pt>
                <c:pt idx="247">
                  <c:v>#N/A</c:v>
                </c:pt>
                <c:pt idx="248">
                  <c:v>-7.5315428765166015</c:v>
                </c:pt>
                <c:pt idx="249">
                  <c:v>#N/A</c:v>
                </c:pt>
                <c:pt idx="250">
                  <c:v>#N/A</c:v>
                </c:pt>
                <c:pt idx="251">
                  <c:v>-1.5793677144933909</c:v>
                </c:pt>
                <c:pt idx="252">
                  <c:v>-10.0552329698343</c:v>
                </c:pt>
                <c:pt idx="253">
                  <c:v>0.14609957115478819</c:v>
                </c:pt>
                <c:pt idx="254">
                  <c:v>-8.9937338739402861</c:v>
                </c:pt>
                <c:pt idx="255">
                  <c:v>#N/A</c:v>
                </c:pt>
                <c:pt idx="256">
                  <c:v>1.530221882172915</c:v>
                </c:pt>
                <c:pt idx="257">
                  <c:v>-1.9986675549633579</c:v>
                </c:pt>
                <c:pt idx="258">
                  <c:v>2.9332129963898916</c:v>
                </c:pt>
                <c:pt idx="259">
                  <c:v>-6.5235118238651806</c:v>
                </c:pt>
                <c:pt idx="260">
                  <c:v>#N/A</c:v>
                </c:pt>
                <c:pt idx="261">
                  <c:v>-2.5509703498753948</c:v>
                </c:pt>
                <c:pt idx="262">
                  <c:v>#N/A</c:v>
                </c:pt>
                <c:pt idx="263">
                  <c:v>-4.1896504310972356</c:v>
                </c:pt>
                <c:pt idx="264">
                  <c:v>-7.2412509307520478</c:v>
                </c:pt>
                <c:pt idx="265">
                  <c:v>7.1689561074880901</c:v>
                </c:pt>
                <c:pt idx="266">
                  <c:v>-4.852814386008129</c:v>
                </c:pt>
                <c:pt idx="267">
                  <c:v>#N/A</c:v>
                </c:pt>
                <c:pt idx="268">
                  <c:v>-1.5926640926640927</c:v>
                </c:pt>
                <c:pt idx="269">
                  <c:v>-5.7828963489340852</c:v>
                </c:pt>
                <c:pt idx="270">
                  <c:v>-7.5974360441824524</c:v>
                </c:pt>
                <c:pt idx="271">
                  <c:v>-6.8075898801597869</c:v>
                </c:pt>
                <c:pt idx="272">
                  <c:v>-12.388491617439552</c:v>
                </c:pt>
                <c:pt idx="273">
                  <c:v>#N/A</c:v>
                </c:pt>
                <c:pt idx="274">
                  <c:v>#N/A</c:v>
                </c:pt>
                <c:pt idx="275">
                  <c:v>#N/A</c:v>
                </c:pt>
                <c:pt idx="276">
                  <c:v>-0.99226616080548669</c:v>
                </c:pt>
                <c:pt idx="277">
                  <c:v>#N/A</c:v>
                </c:pt>
                <c:pt idx="278">
                  <c:v>#N/A</c:v>
                </c:pt>
                <c:pt idx="279">
                  <c:v>#N/A</c:v>
                </c:pt>
                <c:pt idx="280">
                  <c:v>-3.6978424029708088</c:v>
                </c:pt>
                <c:pt idx="281">
                  <c:v>-6.1721591535324594</c:v>
                </c:pt>
                <c:pt idx="282">
                  <c:v>-3.4019917115111027</c:v>
                </c:pt>
                <c:pt idx="283">
                  <c:v>#N/A</c:v>
                </c:pt>
                <c:pt idx="284">
                  <c:v>-0.23591679317277314</c:v>
                </c:pt>
                <c:pt idx="285">
                  <c:v>#N/A</c:v>
                </c:pt>
                <c:pt idx="286">
                  <c:v>-7.0992875083294891</c:v>
                </c:pt>
                <c:pt idx="287">
                  <c:v>#N/A</c:v>
                </c:pt>
                <c:pt idx="288">
                  <c:v>#N/A</c:v>
                </c:pt>
                <c:pt idx="289">
                  <c:v>#N/A</c:v>
                </c:pt>
                <c:pt idx="290">
                  <c:v>#N/A</c:v>
                </c:pt>
                <c:pt idx="291">
                  <c:v>0.50063413657299238</c:v>
                </c:pt>
                <c:pt idx="292">
                  <c:v>-3.2513934543375731</c:v>
                </c:pt>
                <c:pt idx="293">
                  <c:v>#N/A</c:v>
                </c:pt>
                <c:pt idx="294">
                  <c:v>-8.0716207528750683</c:v>
                </c:pt>
                <c:pt idx="295">
                  <c:v>-5.6173974102145765</c:v>
                </c:pt>
                <c:pt idx="296">
                  <c:v>#N/A</c:v>
                </c:pt>
                <c:pt idx="297">
                  <c:v>#N/A</c:v>
                </c:pt>
                <c:pt idx="298">
                  <c:v>-8.3397485245060299</c:v>
                </c:pt>
                <c:pt idx="299">
                  <c:v>-3.2930328832855058</c:v>
                </c:pt>
                <c:pt idx="300">
                  <c:v>-4.0020398208505163</c:v>
                </c:pt>
                <c:pt idx="301">
                  <c:v>4.6761343955663319</c:v>
                </c:pt>
                <c:pt idx="302">
                  <c:v>-3.7479421345756418</c:v>
                </c:pt>
                <c:pt idx="303">
                  <c:v>-6.4570261199474679</c:v>
                </c:pt>
                <c:pt idx="304">
                  <c:v>#N/A</c:v>
                </c:pt>
                <c:pt idx="305">
                  <c:v>#N/A</c:v>
                </c:pt>
                <c:pt idx="306">
                  <c:v>-4.1889169571195595</c:v>
                </c:pt>
                <c:pt idx="307">
                  <c:v>#N/A</c:v>
                </c:pt>
                <c:pt idx="308">
                  <c:v>#N/A</c:v>
                </c:pt>
              </c:numCache>
            </c:numRef>
          </c:yVal>
          <c:smooth val="0"/>
          <c:extLst>
            <c:ext xmlns:c16="http://schemas.microsoft.com/office/drawing/2014/chart" uri="{C3380CC4-5D6E-409C-BE32-E72D297353CC}">
              <c16:uniqueId val="{00000005-4987-4B79-AF29-3E83AAB45190}"/>
            </c:ext>
          </c:extLst>
        </c:ser>
        <c:dLbls>
          <c:showLegendKey val="0"/>
          <c:showVal val="0"/>
          <c:showCatName val="0"/>
          <c:showSerName val="0"/>
          <c:showPercent val="0"/>
          <c:showBubbleSize val="0"/>
        </c:dLbls>
        <c:axId val="1653222528"/>
        <c:axId val="1312715232"/>
      </c:scatterChart>
      <c:valAx>
        <c:axId val="1653222528"/>
        <c:scaling>
          <c:orientation val="minMax"/>
          <c:max val="22"/>
          <c:min val="-22"/>
        </c:scaling>
        <c:delete val="0"/>
        <c:axPos val="b"/>
        <c:numFmt formatCode="0" sourceLinked="0"/>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1312715232"/>
        <c:crosses val="autoZero"/>
        <c:crossBetween val="midCat"/>
        <c:majorUnit val="2"/>
      </c:valAx>
      <c:valAx>
        <c:axId val="1312715232"/>
        <c:scaling>
          <c:orientation val="minMax"/>
          <c:max val="22"/>
          <c:min val="-22"/>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1653222528"/>
        <c:crosses val="autoZero"/>
        <c:crossBetween val="midCat"/>
        <c:majorUnit val="2"/>
      </c:valAx>
    </c:plotArea>
    <c:legend>
      <c:legendPos val="l"/>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ysClr val="windowText" lastClr="000000"/>
          </a:solidFill>
        </a:defRPr>
      </a:pPr>
      <a:endParaRPr lang="fi-FI"/>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Mikä työllisyysasteen tulisi olla vuonna 2040, jotta työllinen työvoima säilyisi</a:t>
            </a:r>
            <a:r>
              <a:rPr lang="fi-FI" baseline="0" dirty="0"/>
              <a:t> ennallaan?</a:t>
            </a:r>
            <a:endParaRPr lang="fi-FI" dirty="0"/>
          </a:p>
        </c:rich>
      </c:tx>
      <c:overlay val="0"/>
      <c:spPr>
        <a:noFill/>
        <a:ln>
          <a:noFill/>
        </a:ln>
        <a:effectLst/>
      </c:spPr>
    </c:title>
    <c:autoTitleDeleted val="0"/>
    <c:plotArea>
      <c:layout/>
      <c:barChart>
        <c:barDir val="col"/>
        <c:grouping val="clustered"/>
        <c:varyColors val="0"/>
        <c:ser>
          <c:idx val="0"/>
          <c:order val="0"/>
          <c:tx>
            <c:strRef>
              <c:f>Taul7!$I$2</c:f>
              <c:strCache>
                <c:ptCount val="1"/>
                <c:pt idx="0">
                  <c:v>Työllisyysaste 2023</c:v>
                </c:pt>
              </c:strCache>
            </c:strRef>
          </c:tx>
          <c:spPr>
            <a:solidFill>
              <a:schemeClr val="accent6"/>
            </a:solidFill>
            <a:ln>
              <a:noFill/>
            </a:ln>
            <a:effectLst/>
          </c:spPr>
          <c:invertIfNegative val="0"/>
          <c:dLbls>
            <c:spPr>
              <a:noFill/>
              <a:ln>
                <a:noFill/>
              </a:ln>
              <a:effectLst/>
            </c:spPr>
            <c:txPr>
              <a:bodyPr rot="-5400000" vert="horz" wrap="square" lIns="38100" tIns="19050" rIns="38100" bIns="19050" anchor="ctr">
                <a:spAutoFit/>
              </a:bodyPr>
              <a:lstStyle/>
              <a:p>
                <a:pPr>
                  <a:defRPr sz="700"/>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Taul7!$F$3:$F$8</c:f>
              <c:strCache>
                <c:ptCount val="6"/>
                <c:pt idx="0">
                  <c:v>Pääkaupunkiseutu</c:v>
                </c:pt>
                <c:pt idx="1">
                  <c:v>Suuri kaupunki</c:v>
                </c:pt>
                <c:pt idx="2">
                  <c:v>Keskuskaupunki</c:v>
                </c:pt>
                <c:pt idx="3">
                  <c:v>Kehyskunta</c:v>
                </c:pt>
                <c:pt idx="4">
                  <c:v>Seutukaupunki</c:v>
                </c:pt>
                <c:pt idx="5">
                  <c:v>Maaseutu</c:v>
                </c:pt>
              </c:strCache>
            </c:strRef>
          </c:cat>
          <c:val>
            <c:numRef>
              <c:f>Taul7!$I$3:$I$8</c:f>
              <c:numCache>
                <c:formatCode>0.0\ %</c:formatCode>
                <c:ptCount val="6"/>
                <c:pt idx="0">
                  <c:v>0.73966210698761936</c:v>
                </c:pt>
                <c:pt idx="1">
                  <c:v>0.69457617116801973</c:v>
                </c:pt>
                <c:pt idx="2">
                  <c:v>0.71937831270694585</c:v>
                </c:pt>
                <c:pt idx="3">
                  <c:v>0.78860063024468874</c:v>
                </c:pt>
                <c:pt idx="4">
                  <c:v>0.72830575318750523</c:v>
                </c:pt>
                <c:pt idx="5">
                  <c:v>0.7462661627454793</c:v>
                </c:pt>
              </c:numCache>
            </c:numRef>
          </c:val>
          <c:extLst>
            <c:ext xmlns:c16="http://schemas.microsoft.com/office/drawing/2014/chart" uri="{C3380CC4-5D6E-409C-BE32-E72D297353CC}">
              <c16:uniqueId val="{00000000-DFEB-4DD0-91EE-410FC111B0A6}"/>
            </c:ext>
          </c:extLst>
        </c:ser>
        <c:ser>
          <c:idx val="1"/>
          <c:order val="1"/>
          <c:tx>
            <c:strRef>
              <c:f>Taul7!$J$2</c:f>
              <c:strCache>
                <c:ptCount val="1"/>
                <c:pt idx="0">
                  <c:v>Perusura 2040</c:v>
                </c:pt>
              </c:strCache>
            </c:strRef>
          </c:tx>
          <c:spPr>
            <a:solidFill>
              <a:srgbClr val="0070C0"/>
            </a:solidFill>
            <a:ln>
              <a:noFill/>
            </a:ln>
            <a:effectLst/>
          </c:spPr>
          <c:invertIfNegative val="0"/>
          <c:dLbls>
            <c:spPr>
              <a:noFill/>
              <a:ln>
                <a:noFill/>
              </a:ln>
              <a:effectLst/>
            </c:spPr>
            <c:txPr>
              <a:bodyPr rot="-5400000" vert="horz" wrap="square" lIns="38100" tIns="19050" rIns="38100" bIns="19050" anchor="ctr">
                <a:spAutoFit/>
              </a:bodyPr>
              <a:lstStyle/>
              <a:p>
                <a:pPr>
                  <a:defRPr sz="800"/>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Taul7!$F$3:$F$8</c:f>
              <c:strCache>
                <c:ptCount val="6"/>
                <c:pt idx="0">
                  <c:v>Pääkaupunkiseutu</c:v>
                </c:pt>
                <c:pt idx="1">
                  <c:v>Suuri kaupunki</c:v>
                </c:pt>
                <c:pt idx="2">
                  <c:v>Keskuskaupunki</c:v>
                </c:pt>
                <c:pt idx="3">
                  <c:v>Kehyskunta</c:v>
                </c:pt>
                <c:pt idx="4">
                  <c:v>Seutukaupunki</c:v>
                </c:pt>
                <c:pt idx="5">
                  <c:v>Maaseutu</c:v>
                </c:pt>
              </c:strCache>
            </c:strRef>
          </c:cat>
          <c:val>
            <c:numRef>
              <c:f>Taul7!$J$3:$J$8</c:f>
              <c:numCache>
                <c:formatCode>0.0\ %</c:formatCode>
                <c:ptCount val="6"/>
                <c:pt idx="0">
                  <c:v>0.62749477185664992</c:v>
                </c:pt>
                <c:pt idx="1">
                  <c:v>0.60915891909974262</c:v>
                </c:pt>
                <c:pt idx="2">
                  <c:v>0.73785616203997095</c:v>
                </c:pt>
                <c:pt idx="3">
                  <c:v>0.76224444796550239</c:v>
                </c:pt>
                <c:pt idx="4">
                  <c:v>0.85504254645587341</c:v>
                </c:pt>
                <c:pt idx="5">
                  <c:v>0.90010445068328226</c:v>
                </c:pt>
              </c:numCache>
            </c:numRef>
          </c:val>
          <c:extLst>
            <c:ext xmlns:c16="http://schemas.microsoft.com/office/drawing/2014/chart" uri="{C3380CC4-5D6E-409C-BE32-E72D297353CC}">
              <c16:uniqueId val="{00000001-DFEB-4DD0-91EE-410FC111B0A6}"/>
            </c:ext>
          </c:extLst>
        </c:ser>
        <c:ser>
          <c:idx val="2"/>
          <c:order val="2"/>
          <c:tx>
            <c:strRef>
              <c:f>Taul7!$K$2</c:f>
              <c:strCache>
                <c:ptCount val="1"/>
                <c:pt idx="0">
                  <c:v>Korkea maahanmuutto 2040</c:v>
                </c:pt>
              </c:strCache>
            </c:strRef>
          </c:tx>
          <c:spPr>
            <a:solidFill>
              <a:srgbClr val="C00000"/>
            </a:solidFill>
            <a:ln>
              <a:noFill/>
            </a:ln>
            <a:effectLst/>
          </c:spPr>
          <c:invertIfNegative val="0"/>
          <c:dLbls>
            <c:spPr>
              <a:noFill/>
              <a:ln>
                <a:noFill/>
              </a:ln>
              <a:effectLst/>
            </c:spPr>
            <c:txPr>
              <a:bodyPr rot="-5400000" vert="horz" wrap="square" lIns="38100" tIns="19050" rIns="38100" bIns="19050" anchor="ctr">
                <a:spAutoFit/>
              </a:bodyPr>
              <a:lstStyle/>
              <a:p>
                <a:pPr>
                  <a:defRPr sz="800"/>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Taul7!$F$3:$F$8</c:f>
              <c:strCache>
                <c:ptCount val="6"/>
                <c:pt idx="0">
                  <c:v>Pääkaupunkiseutu</c:v>
                </c:pt>
                <c:pt idx="1">
                  <c:v>Suuri kaupunki</c:v>
                </c:pt>
                <c:pt idx="2">
                  <c:v>Keskuskaupunki</c:v>
                </c:pt>
                <c:pt idx="3">
                  <c:v>Kehyskunta</c:v>
                </c:pt>
                <c:pt idx="4">
                  <c:v>Seutukaupunki</c:v>
                </c:pt>
                <c:pt idx="5">
                  <c:v>Maaseutu</c:v>
                </c:pt>
              </c:strCache>
            </c:strRef>
          </c:cat>
          <c:val>
            <c:numRef>
              <c:f>Taul7!$K$3:$K$8</c:f>
              <c:numCache>
                <c:formatCode>0.0\ %</c:formatCode>
                <c:ptCount val="6"/>
                <c:pt idx="0">
                  <c:v>0.59845968966783103</c:v>
                </c:pt>
                <c:pt idx="1">
                  <c:v>0.59356041389036118</c:v>
                </c:pt>
                <c:pt idx="2">
                  <c:v>0.72063986703197469</c:v>
                </c:pt>
                <c:pt idx="3">
                  <c:v>0.74836480710956599</c:v>
                </c:pt>
                <c:pt idx="4">
                  <c:v>0.83550704061570347</c:v>
                </c:pt>
                <c:pt idx="5">
                  <c:v>0.8834233113036517</c:v>
                </c:pt>
              </c:numCache>
            </c:numRef>
          </c:val>
          <c:extLst>
            <c:ext xmlns:c16="http://schemas.microsoft.com/office/drawing/2014/chart" uri="{C3380CC4-5D6E-409C-BE32-E72D297353CC}">
              <c16:uniqueId val="{00000002-DFEB-4DD0-91EE-410FC111B0A6}"/>
            </c:ext>
          </c:extLst>
        </c:ser>
        <c:ser>
          <c:idx val="3"/>
          <c:order val="3"/>
          <c:tx>
            <c:strRef>
              <c:f>Taul7!$L$2</c:f>
              <c:strCache>
                <c:ptCount val="1"/>
                <c:pt idx="0">
                  <c:v>Vähäinen maahanmuutto 2040</c:v>
                </c:pt>
              </c:strCache>
            </c:strRef>
          </c:tx>
          <c:spPr>
            <a:solidFill>
              <a:schemeClr val="accent4"/>
            </a:solidFill>
            <a:ln>
              <a:noFill/>
            </a:ln>
            <a:effectLst/>
          </c:spPr>
          <c:invertIfNegative val="0"/>
          <c:dLbls>
            <c:spPr>
              <a:noFill/>
              <a:ln>
                <a:noFill/>
              </a:ln>
              <a:effectLst/>
            </c:spPr>
            <c:txPr>
              <a:bodyPr rot="-5400000" vert="horz" wrap="square" lIns="38100" tIns="19050" rIns="38100" bIns="19050" anchor="ctr">
                <a:spAutoFit/>
              </a:bodyPr>
              <a:lstStyle/>
              <a:p>
                <a:pPr>
                  <a:defRPr sz="800"/>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Taul7!$F$3:$F$8</c:f>
              <c:strCache>
                <c:ptCount val="6"/>
                <c:pt idx="0">
                  <c:v>Pääkaupunkiseutu</c:v>
                </c:pt>
                <c:pt idx="1">
                  <c:v>Suuri kaupunki</c:v>
                </c:pt>
                <c:pt idx="2">
                  <c:v>Keskuskaupunki</c:v>
                </c:pt>
                <c:pt idx="3">
                  <c:v>Kehyskunta</c:v>
                </c:pt>
                <c:pt idx="4">
                  <c:v>Seutukaupunki</c:v>
                </c:pt>
                <c:pt idx="5">
                  <c:v>Maaseutu</c:v>
                </c:pt>
              </c:strCache>
            </c:strRef>
          </c:cat>
          <c:val>
            <c:numRef>
              <c:f>Taul7!$L$3:$L$8</c:f>
              <c:numCache>
                <c:formatCode>0.0\ %</c:formatCode>
                <c:ptCount val="6"/>
                <c:pt idx="0">
                  <c:v>0.65531431526096207</c:v>
                </c:pt>
                <c:pt idx="1">
                  <c:v>0.62349575344306996</c:v>
                </c:pt>
                <c:pt idx="2">
                  <c:v>0.75360940374523133</c:v>
                </c:pt>
                <c:pt idx="3">
                  <c:v>0.77481851009734515</c:v>
                </c:pt>
                <c:pt idx="4">
                  <c:v>0.87290089026162054</c:v>
                </c:pt>
                <c:pt idx="5">
                  <c:v>0.91522458002029594</c:v>
                </c:pt>
              </c:numCache>
            </c:numRef>
          </c:val>
          <c:extLst>
            <c:ext xmlns:c16="http://schemas.microsoft.com/office/drawing/2014/chart" uri="{C3380CC4-5D6E-409C-BE32-E72D297353CC}">
              <c16:uniqueId val="{00000003-DFEB-4DD0-91EE-410FC111B0A6}"/>
            </c:ext>
          </c:extLst>
        </c:ser>
        <c:ser>
          <c:idx val="4"/>
          <c:order val="4"/>
          <c:tx>
            <c:strRef>
              <c:f>Taul7!$M$2</c:f>
              <c:strCache>
                <c:ptCount val="1"/>
                <c:pt idx="0">
                  <c:v>Hyvin vähäinen maahanmuutto 2040</c:v>
                </c:pt>
              </c:strCache>
            </c:strRef>
          </c:tx>
          <c:spPr>
            <a:solidFill>
              <a:srgbClr val="7030A0"/>
            </a:solidFill>
          </c:spPr>
          <c:invertIfNegative val="0"/>
          <c:dLbls>
            <c:spPr>
              <a:noFill/>
              <a:ln>
                <a:noFill/>
              </a:ln>
              <a:effectLst/>
            </c:spPr>
            <c:txPr>
              <a:bodyPr rot="-5400000" vert="horz" wrap="square" lIns="38100" tIns="19050" rIns="38100" bIns="19050" anchor="ctr">
                <a:spAutoFit/>
              </a:bodyPr>
              <a:lstStyle/>
              <a:p>
                <a:pPr>
                  <a:defRPr sz="800"/>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Taul7!$F$3:$F$8</c:f>
              <c:strCache>
                <c:ptCount val="6"/>
                <c:pt idx="0">
                  <c:v>Pääkaupunkiseutu</c:v>
                </c:pt>
                <c:pt idx="1">
                  <c:v>Suuri kaupunki</c:v>
                </c:pt>
                <c:pt idx="2">
                  <c:v>Keskuskaupunki</c:v>
                </c:pt>
                <c:pt idx="3">
                  <c:v>Kehyskunta</c:v>
                </c:pt>
                <c:pt idx="4">
                  <c:v>Seutukaupunki</c:v>
                </c:pt>
                <c:pt idx="5">
                  <c:v>Maaseutu</c:v>
                </c:pt>
              </c:strCache>
            </c:strRef>
          </c:cat>
          <c:val>
            <c:numRef>
              <c:f>Taul7!$M$3:$M$8</c:f>
              <c:numCache>
                <c:formatCode>0.0\ %</c:formatCode>
                <c:ptCount val="6"/>
                <c:pt idx="0">
                  <c:v>0.6767452637497573</c:v>
                </c:pt>
                <c:pt idx="1">
                  <c:v>0.63415641908750076</c:v>
                </c:pt>
                <c:pt idx="2">
                  <c:v>0.76527976280691379</c:v>
                </c:pt>
                <c:pt idx="3">
                  <c:v>0.78405705447704221</c:v>
                </c:pt>
                <c:pt idx="4">
                  <c:v>0.88612028760048189</c:v>
                </c:pt>
                <c:pt idx="5">
                  <c:v>0.92633851801429978</c:v>
                </c:pt>
              </c:numCache>
            </c:numRef>
          </c:val>
          <c:extLst>
            <c:ext xmlns:c16="http://schemas.microsoft.com/office/drawing/2014/chart" uri="{C3380CC4-5D6E-409C-BE32-E72D297353CC}">
              <c16:uniqueId val="{00000004-DFEB-4DD0-91EE-410FC111B0A6}"/>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u="none" strike="noStrike" kern="1200" spc="0" baseline="0" dirty="0" err="1">
                <a:solidFill>
                  <a:srgbClr val="000000"/>
                </a:solidFill>
              </a:rPr>
              <a:t>Työikäisen</a:t>
            </a:r>
            <a:r>
              <a:rPr lang="en-US" sz="1400" b="0" i="0" u="none" strike="noStrike" kern="1200" spc="0" baseline="0" dirty="0">
                <a:solidFill>
                  <a:srgbClr val="000000"/>
                </a:solidFill>
              </a:rPr>
              <a:t> </a:t>
            </a:r>
            <a:r>
              <a:rPr lang="en-US" sz="1400" b="0" i="0" u="none" strike="noStrike" kern="1200" spc="0" baseline="0" dirty="0" err="1">
                <a:solidFill>
                  <a:srgbClr val="000000"/>
                </a:solidFill>
              </a:rPr>
              <a:t>väestön</a:t>
            </a:r>
            <a:r>
              <a:rPr lang="en-US" sz="1400" b="0" i="0" u="none" strike="noStrike" kern="1200" spc="0" baseline="0" dirty="0">
                <a:solidFill>
                  <a:srgbClr val="000000"/>
                </a:solidFill>
              </a:rPr>
              <a:t> </a:t>
            </a:r>
            <a:r>
              <a:rPr lang="en-US" sz="1400" b="0" i="0" u="none" strike="noStrike" kern="1200" spc="0" baseline="0" dirty="0" err="1">
                <a:solidFill>
                  <a:srgbClr val="000000"/>
                </a:solidFill>
              </a:rPr>
              <a:t>kehitys</a:t>
            </a:r>
            <a:r>
              <a:rPr lang="en-US" sz="1400" b="0" i="0" u="none" strike="noStrike" kern="1200" spc="0" baseline="0" dirty="0">
                <a:solidFill>
                  <a:srgbClr val="000000"/>
                </a:solidFill>
              </a:rPr>
              <a:t> 2023—2040 (%)</a:t>
            </a:r>
          </a:p>
        </c:rich>
      </c:tx>
      <c:overlay val="0"/>
      <c:spPr>
        <a:noFill/>
        <a:ln>
          <a:noFill/>
        </a:ln>
        <a:effectLst/>
      </c:spPr>
    </c:title>
    <c:autoTitleDeleted val="0"/>
    <c:plotArea>
      <c:layout/>
      <c:barChart>
        <c:barDir val="col"/>
        <c:grouping val="clustered"/>
        <c:varyColors val="0"/>
        <c:ser>
          <c:idx val="0"/>
          <c:order val="0"/>
          <c:tx>
            <c:strRef>
              <c:f>Taul4!$Y$8</c:f>
              <c:strCache>
                <c:ptCount val="1"/>
                <c:pt idx="0">
                  <c:v>Perusura</c:v>
                </c:pt>
              </c:strCache>
            </c:strRef>
          </c:tx>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0-3C56-4F21-B767-1DFA447479D3}"/>
              </c:ext>
            </c:extLst>
          </c:dPt>
          <c:cat>
            <c:strRef>
              <c:f>Taul4!$L$9:$L$14</c:f>
              <c:strCache>
                <c:ptCount val="6"/>
                <c:pt idx="0">
                  <c:v>Pääkaupunkiseutu</c:v>
                </c:pt>
                <c:pt idx="1">
                  <c:v>Suuri kaupunki</c:v>
                </c:pt>
                <c:pt idx="2">
                  <c:v>Keskuskaupunki</c:v>
                </c:pt>
                <c:pt idx="3">
                  <c:v>Kehyskunta</c:v>
                </c:pt>
                <c:pt idx="4">
                  <c:v>Seutukaupunki</c:v>
                </c:pt>
                <c:pt idx="5">
                  <c:v>Maaseutu</c:v>
                </c:pt>
              </c:strCache>
            </c:strRef>
          </c:cat>
          <c:val>
            <c:numRef>
              <c:f>Taul4!$Y$9:$Y$14</c:f>
              <c:numCache>
                <c:formatCode>0.0\ %</c:formatCode>
                <c:ptCount val="6"/>
                <c:pt idx="0">
                  <c:v>0.15320865685408661</c:v>
                </c:pt>
                <c:pt idx="1">
                  <c:v>0.11728311741484151</c:v>
                </c:pt>
                <c:pt idx="2">
                  <c:v>-3.0526968507868631E-2</c:v>
                </c:pt>
                <c:pt idx="3">
                  <c:v>2.8460027951475203E-2</c:v>
                </c:pt>
                <c:pt idx="4">
                  <c:v>-0.14218023337088925</c:v>
                </c:pt>
                <c:pt idx="5">
                  <c:v>-0.15896625504627432</c:v>
                </c:pt>
              </c:numCache>
            </c:numRef>
          </c:val>
          <c:extLst>
            <c:ext xmlns:c16="http://schemas.microsoft.com/office/drawing/2014/chart" uri="{C3380CC4-5D6E-409C-BE32-E72D297353CC}">
              <c16:uniqueId val="{00000001-3C56-4F21-B767-1DFA447479D3}"/>
            </c:ext>
          </c:extLst>
        </c:ser>
        <c:ser>
          <c:idx val="1"/>
          <c:order val="1"/>
          <c:tx>
            <c:strRef>
              <c:f>Taul4!$Z$8</c:f>
              <c:strCache>
                <c:ptCount val="1"/>
                <c:pt idx="0">
                  <c:v>Perusura + vahva pitovoima</c:v>
                </c:pt>
              </c:strCache>
            </c:strRef>
          </c:tx>
          <c:spPr>
            <a:solidFill>
              <a:srgbClr val="C00000"/>
            </a:solidFill>
            <a:ln>
              <a:noFill/>
            </a:ln>
            <a:effectLst/>
          </c:spPr>
          <c:invertIfNegative val="0"/>
          <c:cat>
            <c:strRef>
              <c:f>Taul4!$L$9:$L$14</c:f>
              <c:strCache>
                <c:ptCount val="6"/>
                <c:pt idx="0">
                  <c:v>Pääkaupunkiseutu</c:v>
                </c:pt>
                <c:pt idx="1">
                  <c:v>Suuri kaupunki</c:v>
                </c:pt>
                <c:pt idx="2">
                  <c:v>Keskuskaupunki</c:v>
                </c:pt>
                <c:pt idx="3">
                  <c:v>Kehyskunta</c:v>
                </c:pt>
                <c:pt idx="4">
                  <c:v>Seutukaupunki</c:v>
                </c:pt>
                <c:pt idx="5">
                  <c:v>Maaseutu</c:v>
                </c:pt>
              </c:strCache>
            </c:strRef>
          </c:cat>
          <c:val>
            <c:numRef>
              <c:f>Taul4!$Z$9:$Z$14</c:f>
              <c:numCache>
                <c:formatCode>0.0\ %</c:formatCode>
                <c:ptCount val="6"/>
                <c:pt idx="0">
                  <c:v>0.11901260370310576</c:v>
                </c:pt>
                <c:pt idx="1">
                  <c:v>9.9874527652338355E-2</c:v>
                </c:pt>
                <c:pt idx="2">
                  <c:v>-1.9387892439747263E-3</c:v>
                </c:pt>
                <c:pt idx="3">
                  <c:v>3.831493192035211E-2</c:v>
                </c:pt>
                <c:pt idx="4">
                  <c:v>-0.11164273078200496</c:v>
                </c:pt>
                <c:pt idx="5">
                  <c:v>-0.13484678829681807</c:v>
                </c:pt>
              </c:numCache>
            </c:numRef>
          </c:val>
          <c:extLst>
            <c:ext xmlns:c16="http://schemas.microsoft.com/office/drawing/2014/chart" uri="{C3380CC4-5D6E-409C-BE32-E72D297353CC}">
              <c16:uniqueId val="{00000002-3C56-4F21-B767-1DFA447479D3}"/>
            </c:ext>
          </c:extLst>
        </c:ser>
        <c:ser>
          <c:idx val="2"/>
          <c:order val="2"/>
          <c:tx>
            <c:strRef>
              <c:f>Taul4!$AA$8</c:f>
              <c:strCache>
                <c:ptCount val="1"/>
                <c:pt idx="0">
                  <c:v>Korkea maahanmuutto</c:v>
                </c:pt>
              </c:strCache>
            </c:strRef>
          </c:tx>
          <c:spPr>
            <a:solidFill>
              <a:schemeClr val="accent4"/>
            </a:solidFill>
            <a:ln>
              <a:noFill/>
            </a:ln>
            <a:effectLst/>
          </c:spPr>
          <c:invertIfNegative val="0"/>
          <c:cat>
            <c:strRef>
              <c:f>Taul4!$L$9:$L$14</c:f>
              <c:strCache>
                <c:ptCount val="6"/>
                <c:pt idx="0">
                  <c:v>Pääkaupunkiseutu</c:v>
                </c:pt>
                <c:pt idx="1">
                  <c:v>Suuri kaupunki</c:v>
                </c:pt>
                <c:pt idx="2">
                  <c:v>Keskuskaupunki</c:v>
                </c:pt>
                <c:pt idx="3">
                  <c:v>Kehyskunta</c:v>
                </c:pt>
                <c:pt idx="4">
                  <c:v>Seutukaupunki</c:v>
                </c:pt>
                <c:pt idx="5">
                  <c:v>Maaseutu</c:v>
                </c:pt>
              </c:strCache>
            </c:strRef>
          </c:cat>
          <c:val>
            <c:numRef>
              <c:f>Taul4!$AA$9:$AA$14</c:f>
              <c:numCache>
                <c:formatCode>0.0\ %</c:formatCode>
                <c:ptCount val="6"/>
                <c:pt idx="0">
                  <c:v>0.20915813634400932</c:v>
                </c:pt>
                <c:pt idx="1">
                  <c:v>0.14664482368686488</c:v>
                </c:pt>
                <c:pt idx="2">
                  <c:v>-7.3659771777506398E-3</c:v>
                </c:pt>
                <c:pt idx="3">
                  <c:v>4.7534489613811112E-2</c:v>
                </c:pt>
                <c:pt idx="4">
                  <c:v>-0.12212301991108769</c:v>
                </c:pt>
                <c:pt idx="5">
                  <c:v>-0.14308553179272693</c:v>
                </c:pt>
              </c:numCache>
            </c:numRef>
          </c:val>
          <c:extLst>
            <c:ext xmlns:c16="http://schemas.microsoft.com/office/drawing/2014/chart" uri="{C3380CC4-5D6E-409C-BE32-E72D297353CC}">
              <c16:uniqueId val="{00000003-3C56-4F21-B767-1DFA447479D3}"/>
            </c:ext>
          </c:extLst>
        </c:ser>
        <c:ser>
          <c:idx val="3"/>
          <c:order val="3"/>
          <c:tx>
            <c:strRef>
              <c:f>Taul4!$AB$8</c:f>
              <c:strCache>
                <c:ptCount val="1"/>
                <c:pt idx="0">
                  <c:v>Korkea maahanmuutto + vahva pitovoima</c:v>
                </c:pt>
              </c:strCache>
            </c:strRef>
          </c:tx>
          <c:spPr>
            <a:solidFill>
              <a:srgbClr val="7030A0"/>
            </a:solidFill>
            <a:ln>
              <a:noFill/>
            </a:ln>
            <a:effectLst/>
          </c:spPr>
          <c:invertIfNegative val="0"/>
          <c:cat>
            <c:strRef>
              <c:f>Taul4!$L$9:$L$14</c:f>
              <c:strCache>
                <c:ptCount val="6"/>
                <c:pt idx="0">
                  <c:v>Pääkaupunkiseutu</c:v>
                </c:pt>
                <c:pt idx="1">
                  <c:v>Suuri kaupunki</c:v>
                </c:pt>
                <c:pt idx="2">
                  <c:v>Keskuskaupunki</c:v>
                </c:pt>
                <c:pt idx="3">
                  <c:v>Kehyskunta</c:v>
                </c:pt>
                <c:pt idx="4">
                  <c:v>Seutukaupunki</c:v>
                </c:pt>
                <c:pt idx="5">
                  <c:v>Maaseutu</c:v>
                </c:pt>
              </c:strCache>
            </c:strRef>
          </c:cat>
          <c:val>
            <c:numRef>
              <c:f>Taul4!$AB$9:$AB$14</c:f>
              <c:numCache>
                <c:formatCode>0.0\ %</c:formatCode>
                <c:ptCount val="6"/>
                <c:pt idx="0">
                  <c:v>0.17091426824473407</c:v>
                </c:pt>
                <c:pt idx="1">
                  <c:v>0.12718076288858229</c:v>
                </c:pt>
                <c:pt idx="2">
                  <c:v>2.4693916916357243E-2</c:v>
                </c:pt>
                <c:pt idx="3">
                  <c:v>5.8052143602095013E-2</c:v>
                </c:pt>
                <c:pt idx="4">
                  <c:v>-8.7696701355686996E-2</c:v>
                </c:pt>
                <c:pt idx="5">
                  <c:v>-0.11596400917291018</c:v>
                </c:pt>
              </c:numCache>
            </c:numRef>
          </c:val>
          <c:extLst>
            <c:ext xmlns:c16="http://schemas.microsoft.com/office/drawing/2014/chart" uri="{C3380CC4-5D6E-409C-BE32-E72D297353CC}">
              <c16:uniqueId val="{00000004-3C56-4F21-B767-1DFA447479D3}"/>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noFill/>
  </c:spPr>
  <c:txPr>
    <a:bodyPr/>
    <a:lstStyle/>
    <a:p>
      <a:pPr>
        <a:defRPr>
          <a:solidFill>
            <a:schemeClr val="tx1"/>
          </a:solidFill>
        </a:defRPr>
      </a:pPr>
      <a:endParaRPr lang="fi-FI"/>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i-FI" sz="1400" b="0" i="0" u="none" strike="noStrike" kern="1200" spc="0" baseline="0" dirty="0">
                <a:solidFill>
                  <a:sysClr val="windowText" lastClr="000000"/>
                </a:solidFill>
              </a:rPr>
              <a:t>Maahanmuutto lähtöalueen mukaan 1990—2023</a:t>
            </a:r>
          </a:p>
        </c:rich>
      </c:tx>
      <c:overlay val="0"/>
      <c:spPr>
        <a:noFill/>
        <a:ln>
          <a:noFill/>
        </a:ln>
        <a:effectLst/>
      </c:spPr>
    </c:title>
    <c:autoTitleDeleted val="0"/>
    <c:plotArea>
      <c:layout/>
      <c:barChart>
        <c:barDir val="col"/>
        <c:grouping val="stacked"/>
        <c:varyColors val="0"/>
        <c:ser>
          <c:idx val="0"/>
          <c:order val="0"/>
          <c:tx>
            <c:strRef>
              <c:f>Taul1!$A$18</c:f>
              <c:strCache>
                <c:ptCount val="1"/>
                <c:pt idx="0">
                  <c:v>Länsi-Eurooppa</c:v>
                </c:pt>
              </c:strCache>
            </c:strRef>
          </c:tx>
          <c:spPr>
            <a:solidFill>
              <a:schemeClr val="tx1"/>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Taul1!$B$18:$AI$18</c:f>
              <c:numCache>
                <c:formatCode>General</c:formatCode>
                <c:ptCount val="34"/>
                <c:pt idx="0">
                  <c:v>7991</c:v>
                </c:pt>
                <c:pt idx="1">
                  <c:v>6607</c:v>
                </c:pt>
                <c:pt idx="2">
                  <c:v>4815</c:v>
                </c:pt>
                <c:pt idx="3">
                  <c:v>4479</c:v>
                </c:pt>
                <c:pt idx="4">
                  <c:v>4550</c:v>
                </c:pt>
                <c:pt idx="5">
                  <c:v>5614</c:v>
                </c:pt>
                <c:pt idx="6">
                  <c:v>6251</c:v>
                </c:pt>
                <c:pt idx="7">
                  <c:v>5997</c:v>
                </c:pt>
                <c:pt idx="8">
                  <c:v>6694</c:v>
                </c:pt>
                <c:pt idx="9">
                  <c:v>7176</c:v>
                </c:pt>
                <c:pt idx="10">
                  <c:v>7607</c:v>
                </c:pt>
                <c:pt idx="11">
                  <c:v>8386</c:v>
                </c:pt>
                <c:pt idx="12">
                  <c:v>8449</c:v>
                </c:pt>
                <c:pt idx="13">
                  <c:v>8735</c:v>
                </c:pt>
                <c:pt idx="14">
                  <c:v>8972</c:v>
                </c:pt>
                <c:pt idx="15">
                  <c:v>9337</c:v>
                </c:pt>
                <c:pt idx="16">
                  <c:v>9085</c:v>
                </c:pt>
                <c:pt idx="17">
                  <c:v>9367</c:v>
                </c:pt>
                <c:pt idx="18">
                  <c:v>9914</c:v>
                </c:pt>
                <c:pt idx="19">
                  <c:v>8860</c:v>
                </c:pt>
                <c:pt idx="20">
                  <c:v>7851</c:v>
                </c:pt>
                <c:pt idx="21">
                  <c:v>9248</c:v>
                </c:pt>
                <c:pt idx="22">
                  <c:v>8724</c:v>
                </c:pt>
                <c:pt idx="23">
                  <c:v>8769</c:v>
                </c:pt>
                <c:pt idx="24">
                  <c:v>9084</c:v>
                </c:pt>
                <c:pt idx="25">
                  <c:v>8218</c:v>
                </c:pt>
                <c:pt idx="26">
                  <c:v>8912</c:v>
                </c:pt>
                <c:pt idx="27">
                  <c:v>8835</c:v>
                </c:pt>
                <c:pt idx="28">
                  <c:v>9614</c:v>
                </c:pt>
                <c:pt idx="29">
                  <c:v>9820</c:v>
                </c:pt>
                <c:pt idx="30">
                  <c:v>10937</c:v>
                </c:pt>
                <c:pt idx="31">
                  <c:v>10713</c:v>
                </c:pt>
                <c:pt idx="32">
                  <c:v>10394</c:v>
                </c:pt>
                <c:pt idx="33">
                  <c:v>9718</c:v>
                </c:pt>
              </c:numCache>
            </c:numRef>
          </c:val>
          <c:extLst>
            <c:ext xmlns:c16="http://schemas.microsoft.com/office/drawing/2014/chart" uri="{C3380CC4-5D6E-409C-BE32-E72D297353CC}">
              <c16:uniqueId val="{00000000-FE4B-4608-A934-63AFD2EFCC29}"/>
            </c:ext>
          </c:extLst>
        </c:ser>
        <c:ser>
          <c:idx val="1"/>
          <c:order val="1"/>
          <c:tx>
            <c:strRef>
              <c:f>Taul1!$A$19</c:f>
              <c:strCache>
                <c:ptCount val="1"/>
                <c:pt idx="0">
                  <c:v>Itä-Eurooppa</c:v>
                </c:pt>
              </c:strCache>
            </c:strRef>
          </c:tx>
          <c:spPr>
            <a:solidFill>
              <a:srgbClr val="7030A0"/>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Taul1!$B$19:$AI$19</c:f>
              <c:numCache>
                <c:formatCode>General</c:formatCode>
                <c:ptCount val="34"/>
                <c:pt idx="0">
                  <c:v>2491</c:v>
                </c:pt>
                <c:pt idx="1">
                  <c:v>7255</c:v>
                </c:pt>
                <c:pt idx="2">
                  <c:v>6158</c:v>
                </c:pt>
                <c:pt idx="3">
                  <c:v>6635</c:v>
                </c:pt>
                <c:pt idx="4">
                  <c:v>4036</c:v>
                </c:pt>
                <c:pt idx="5">
                  <c:v>3965</c:v>
                </c:pt>
                <c:pt idx="6">
                  <c:v>3882</c:v>
                </c:pt>
                <c:pt idx="7">
                  <c:v>3776</c:v>
                </c:pt>
                <c:pt idx="8">
                  <c:v>3967</c:v>
                </c:pt>
                <c:pt idx="9">
                  <c:v>3997</c:v>
                </c:pt>
                <c:pt idx="10">
                  <c:v>4581</c:v>
                </c:pt>
                <c:pt idx="11">
                  <c:v>5419</c:v>
                </c:pt>
                <c:pt idx="12">
                  <c:v>4466</c:v>
                </c:pt>
                <c:pt idx="13">
                  <c:v>3847</c:v>
                </c:pt>
                <c:pt idx="14">
                  <c:v>4978</c:v>
                </c:pt>
                <c:pt idx="15">
                  <c:v>5317</c:v>
                </c:pt>
                <c:pt idx="16">
                  <c:v>6240</c:v>
                </c:pt>
                <c:pt idx="17">
                  <c:v>7767</c:v>
                </c:pt>
                <c:pt idx="18">
                  <c:v>8938</c:v>
                </c:pt>
                <c:pt idx="19">
                  <c:v>7774</c:v>
                </c:pt>
                <c:pt idx="20">
                  <c:v>8109</c:v>
                </c:pt>
                <c:pt idx="21">
                  <c:v>10027</c:v>
                </c:pt>
                <c:pt idx="22">
                  <c:v>12096</c:v>
                </c:pt>
                <c:pt idx="23">
                  <c:v>11899</c:v>
                </c:pt>
                <c:pt idx="24">
                  <c:v>10455</c:v>
                </c:pt>
                <c:pt idx="25">
                  <c:v>8789</c:v>
                </c:pt>
                <c:pt idx="26">
                  <c:v>8459</c:v>
                </c:pt>
                <c:pt idx="27">
                  <c:v>6885</c:v>
                </c:pt>
                <c:pt idx="28">
                  <c:v>7675</c:v>
                </c:pt>
                <c:pt idx="29">
                  <c:v>8066</c:v>
                </c:pt>
                <c:pt idx="30">
                  <c:v>8256</c:v>
                </c:pt>
                <c:pt idx="31">
                  <c:v>10393</c:v>
                </c:pt>
                <c:pt idx="32">
                  <c:v>15136</c:v>
                </c:pt>
                <c:pt idx="33">
                  <c:v>31304</c:v>
                </c:pt>
              </c:numCache>
            </c:numRef>
          </c:val>
          <c:extLst>
            <c:ext xmlns:c16="http://schemas.microsoft.com/office/drawing/2014/chart" uri="{C3380CC4-5D6E-409C-BE32-E72D297353CC}">
              <c16:uniqueId val="{00000001-FE4B-4608-A934-63AFD2EFCC29}"/>
            </c:ext>
          </c:extLst>
        </c:ser>
        <c:ser>
          <c:idx val="2"/>
          <c:order val="2"/>
          <c:tx>
            <c:strRef>
              <c:f>Taul1!$A$20</c:f>
              <c:strCache>
                <c:ptCount val="1"/>
                <c:pt idx="0">
                  <c:v>Lähi-Itä, Pohjois-Afrikka ja Keski-Aasia</c:v>
                </c:pt>
              </c:strCache>
            </c:strRef>
          </c:tx>
          <c:spPr>
            <a:solidFill>
              <a:schemeClr val="accent4"/>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Taul1!$B$20:$AI$20</c:f>
              <c:numCache>
                <c:formatCode>General</c:formatCode>
                <c:ptCount val="34"/>
                <c:pt idx="0">
                  <c:v>844</c:v>
                </c:pt>
                <c:pt idx="1">
                  <c:v>1090</c:v>
                </c:pt>
                <c:pt idx="2">
                  <c:v>1176</c:v>
                </c:pt>
                <c:pt idx="3">
                  <c:v>917</c:v>
                </c:pt>
                <c:pt idx="4">
                  <c:v>843</c:v>
                </c:pt>
                <c:pt idx="5">
                  <c:v>836</c:v>
                </c:pt>
                <c:pt idx="6">
                  <c:v>1033</c:v>
                </c:pt>
                <c:pt idx="7">
                  <c:v>1325</c:v>
                </c:pt>
                <c:pt idx="8">
                  <c:v>939</c:v>
                </c:pt>
                <c:pt idx="9">
                  <c:v>1106</c:v>
                </c:pt>
                <c:pt idx="10">
                  <c:v>970</c:v>
                </c:pt>
                <c:pt idx="11">
                  <c:v>1326</c:v>
                </c:pt>
                <c:pt idx="12">
                  <c:v>1394</c:v>
                </c:pt>
                <c:pt idx="13">
                  <c:v>1380</c:v>
                </c:pt>
                <c:pt idx="14">
                  <c:v>1725</c:v>
                </c:pt>
                <c:pt idx="15">
                  <c:v>1567</c:v>
                </c:pt>
                <c:pt idx="16">
                  <c:v>1477</c:v>
                </c:pt>
                <c:pt idx="17">
                  <c:v>1690</c:v>
                </c:pt>
                <c:pt idx="18">
                  <c:v>2021</c:v>
                </c:pt>
                <c:pt idx="19">
                  <c:v>2353</c:v>
                </c:pt>
                <c:pt idx="20">
                  <c:v>2427</c:v>
                </c:pt>
                <c:pt idx="21">
                  <c:v>2341</c:v>
                </c:pt>
                <c:pt idx="22">
                  <c:v>2635</c:v>
                </c:pt>
                <c:pt idx="23">
                  <c:v>3212</c:v>
                </c:pt>
                <c:pt idx="24">
                  <c:v>3395</c:v>
                </c:pt>
                <c:pt idx="25">
                  <c:v>3219</c:v>
                </c:pt>
                <c:pt idx="26">
                  <c:v>8554</c:v>
                </c:pt>
                <c:pt idx="27">
                  <c:v>6877</c:v>
                </c:pt>
                <c:pt idx="28">
                  <c:v>4931</c:v>
                </c:pt>
                <c:pt idx="29">
                  <c:v>5051</c:v>
                </c:pt>
                <c:pt idx="30">
                  <c:v>4470</c:v>
                </c:pt>
                <c:pt idx="31">
                  <c:v>4625</c:v>
                </c:pt>
                <c:pt idx="32">
                  <c:v>7039</c:v>
                </c:pt>
                <c:pt idx="33">
                  <c:v>7393</c:v>
                </c:pt>
              </c:numCache>
            </c:numRef>
          </c:val>
          <c:extLst>
            <c:ext xmlns:c16="http://schemas.microsoft.com/office/drawing/2014/chart" uri="{C3380CC4-5D6E-409C-BE32-E72D297353CC}">
              <c16:uniqueId val="{00000002-FE4B-4608-A934-63AFD2EFCC29}"/>
            </c:ext>
          </c:extLst>
        </c:ser>
        <c:ser>
          <c:idx val="3"/>
          <c:order val="3"/>
          <c:tx>
            <c:strRef>
              <c:f>Taul1!$A$21</c:f>
              <c:strCache>
                <c:ptCount val="1"/>
                <c:pt idx="0">
                  <c:v>Intian niemimaa</c:v>
                </c:pt>
              </c:strCache>
            </c:strRef>
          </c:tx>
          <c:spPr>
            <a:solidFill>
              <a:srgbClr val="EA564F"/>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Taul1!$B$21:$AI$21</c:f>
              <c:numCache>
                <c:formatCode>General</c:formatCode>
                <c:ptCount val="34"/>
                <c:pt idx="0">
                  <c:v>240</c:v>
                </c:pt>
                <c:pt idx="1">
                  <c:v>331</c:v>
                </c:pt>
                <c:pt idx="2">
                  <c:v>192</c:v>
                </c:pt>
                <c:pt idx="3">
                  <c:v>151</c:v>
                </c:pt>
                <c:pt idx="4">
                  <c:v>141</c:v>
                </c:pt>
                <c:pt idx="5">
                  <c:v>124</c:v>
                </c:pt>
                <c:pt idx="6">
                  <c:v>144</c:v>
                </c:pt>
                <c:pt idx="7">
                  <c:v>140</c:v>
                </c:pt>
                <c:pt idx="8">
                  <c:v>215</c:v>
                </c:pt>
                <c:pt idx="9">
                  <c:v>225</c:v>
                </c:pt>
                <c:pt idx="10">
                  <c:v>376</c:v>
                </c:pt>
                <c:pt idx="11">
                  <c:v>525</c:v>
                </c:pt>
                <c:pt idx="12">
                  <c:v>364</c:v>
                </c:pt>
                <c:pt idx="13">
                  <c:v>375</c:v>
                </c:pt>
                <c:pt idx="14">
                  <c:v>523</c:v>
                </c:pt>
                <c:pt idx="15">
                  <c:v>660</c:v>
                </c:pt>
                <c:pt idx="16">
                  <c:v>734</c:v>
                </c:pt>
                <c:pt idx="17">
                  <c:v>979</c:v>
                </c:pt>
                <c:pt idx="18">
                  <c:v>1219</c:v>
                </c:pt>
                <c:pt idx="19">
                  <c:v>1236</c:v>
                </c:pt>
                <c:pt idx="20">
                  <c:v>1086</c:v>
                </c:pt>
                <c:pt idx="21">
                  <c:v>1244</c:v>
                </c:pt>
                <c:pt idx="22">
                  <c:v>1365</c:v>
                </c:pt>
                <c:pt idx="23">
                  <c:v>1395</c:v>
                </c:pt>
                <c:pt idx="24">
                  <c:v>1675</c:v>
                </c:pt>
                <c:pt idx="25">
                  <c:v>1632</c:v>
                </c:pt>
                <c:pt idx="26">
                  <c:v>1620</c:v>
                </c:pt>
                <c:pt idx="27">
                  <c:v>1672</c:v>
                </c:pt>
                <c:pt idx="28">
                  <c:v>1711</c:v>
                </c:pt>
                <c:pt idx="29">
                  <c:v>2309</c:v>
                </c:pt>
                <c:pt idx="30">
                  <c:v>1592</c:v>
                </c:pt>
                <c:pt idx="31">
                  <c:v>2121</c:v>
                </c:pt>
                <c:pt idx="32">
                  <c:v>6100</c:v>
                </c:pt>
                <c:pt idx="33">
                  <c:v>10856</c:v>
                </c:pt>
              </c:numCache>
            </c:numRef>
          </c:val>
          <c:extLst>
            <c:ext xmlns:c16="http://schemas.microsoft.com/office/drawing/2014/chart" uri="{C3380CC4-5D6E-409C-BE32-E72D297353CC}">
              <c16:uniqueId val="{00000003-FE4B-4608-A934-63AFD2EFCC29}"/>
            </c:ext>
          </c:extLst>
        </c:ser>
        <c:ser>
          <c:idx val="4"/>
          <c:order val="4"/>
          <c:tx>
            <c:strRef>
              <c:f>Taul1!$A$22</c:f>
              <c:strCache>
                <c:ptCount val="1"/>
                <c:pt idx="0">
                  <c:v>Itä- ja Kaakkois-Aasia</c:v>
                </c:pt>
              </c:strCache>
            </c:strRef>
          </c:tx>
          <c:spPr>
            <a:solidFill>
              <a:srgbClr val="C00000"/>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Taul1!$B$22:$AI$22</c:f>
              <c:numCache>
                <c:formatCode>General</c:formatCode>
                <c:ptCount val="34"/>
                <c:pt idx="0">
                  <c:v>804</c:v>
                </c:pt>
                <c:pt idx="1">
                  <c:v>916</c:v>
                </c:pt>
                <c:pt idx="2">
                  <c:v>716</c:v>
                </c:pt>
                <c:pt idx="3">
                  <c:v>752</c:v>
                </c:pt>
                <c:pt idx="4">
                  <c:v>666</c:v>
                </c:pt>
                <c:pt idx="5">
                  <c:v>458</c:v>
                </c:pt>
                <c:pt idx="6">
                  <c:v>535</c:v>
                </c:pt>
                <c:pt idx="7">
                  <c:v>642</c:v>
                </c:pt>
                <c:pt idx="8">
                  <c:v>838</c:v>
                </c:pt>
                <c:pt idx="9">
                  <c:v>674</c:v>
                </c:pt>
                <c:pt idx="10">
                  <c:v>854</c:v>
                </c:pt>
                <c:pt idx="11">
                  <c:v>1080</c:v>
                </c:pt>
                <c:pt idx="12">
                  <c:v>1247</c:v>
                </c:pt>
                <c:pt idx="13">
                  <c:v>1308</c:v>
                </c:pt>
                <c:pt idx="14">
                  <c:v>1586</c:v>
                </c:pt>
                <c:pt idx="15">
                  <c:v>1872</c:v>
                </c:pt>
                <c:pt idx="16">
                  <c:v>1954</c:v>
                </c:pt>
                <c:pt idx="17">
                  <c:v>2659</c:v>
                </c:pt>
                <c:pt idx="18">
                  <c:v>2931</c:v>
                </c:pt>
                <c:pt idx="19">
                  <c:v>2787</c:v>
                </c:pt>
                <c:pt idx="20">
                  <c:v>2242</c:v>
                </c:pt>
                <c:pt idx="21">
                  <c:v>2789</c:v>
                </c:pt>
                <c:pt idx="22">
                  <c:v>2831</c:v>
                </c:pt>
                <c:pt idx="23">
                  <c:v>2950</c:v>
                </c:pt>
                <c:pt idx="24">
                  <c:v>2963</c:v>
                </c:pt>
                <c:pt idx="25">
                  <c:v>2970</c:v>
                </c:pt>
                <c:pt idx="26">
                  <c:v>3348</c:v>
                </c:pt>
                <c:pt idx="27">
                  <c:v>2890</c:v>
                </c:pt>
                <c:pt idx="28">
                  <c:v>3080</c:v>
                </c:pt>
                <c:pt idx="29">
                  <c:v>3646</c:v>
                </c:pt>
                <c:pt idx="30">
                  <c:v>3168</c:v>
                </c:pt>
                <c:pt idx="31">
                  <c:v>3517</c:v>
                </c:pt>
                <c:pt idx="32">
                  <c:v>6184</c:v>
                </c:pt>
                <c:pt idx="33">
                  <c:v>8160</c:v>
                </c:pt>
              </c:numCache>
            </c:numRef>
          </c:val>
          <c:extLst>
            <c:ext xmlns:c16="http://schemas.microsoft.com/office/drawing/2014/chart" uri="{C3380CC4-5D6E-409C-BE32-E72D297353CC}">
              <c16:uniqueId val="{00000004-FE4B-4608-A934-63AFD2EFCC29}"/>
            </c:ext>
          </c:extLst>
        </c:ser>
        <c:ser>
          <c:idx val="5"/>
          <c:order val="5"/>
          <c:tx>
            <c:strRef>
              <c:f>Taul1!$A$23</c:f>
              <c:strCache>
                <c:ptCount val="1"/>
                <c:pt idx="0">
                  <c:v>Amerikka</c:v>
                </c:pt>
              </c:strCache>
            </c:strRef>
          </c:tx>
          <c:spPr>
            <a:solidFill>
              <a:schemeClr val="accent6"/>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Taul1!$B$23:$AI$23</c:f>
              <c:numCache>
                <c:formatCode>General</c:formatCode>
                <c:ptCount val="34"/>
                <c:pt idx="0">
                  <c:v>690</c:v>
                </c:pt>
                <c:pt idx="1">
                  <c:v>721</c:v>
                </c:pt>
                <c:pt idx="2">
                  <c:v>697</c:v>
                </c:pt>
                <c:pt idx="3">
                  <c:v>540</c:v>
                </c:pt>
                <c:pt idx="4">
                  <c:v>542</c:v>
                </c:pt>
                <c:pt idx="5">
                  <c:v>576</c:v>
                </c:pt>
                <c:pt idx="6">
                  <c:v>826</c:v>
                </c:pt>
                <c:pt idx="7">
                  <c:v>748</c:v>
                </c:pt>
                <c:pt idx="8">
                  <c:v>785</c:v>
                </c:pt>
                <c:pt idx="9">
                  <c:v>811</c:v>
                </c:pt>
                <c:pt idx="10">
                  <c:v>924</c:v>
                </c:pt>
                <c:pt idx="11">
                  <c:v>1129</c:v>
                </c:pt>
                <c:pt idx="12">
                  <c:v>1286</c:v>
                </c:pt>
                <c:pt idx="13">
                  <c:v>1292</c:v>
                </c:pt>
                <c:pt idx="14">
                  <c:v>1307</c:v>
                </c:pt>
                <c:pt idx="15">
                  <c:v>1332</c:v>
                </c:pt>
                <c:pt idx="16">
                  <c:v>1497</c:v>
                </c:pt>
                <c:pt idx="17">
                  <c:v>1633</c:v>
                </c:pt>
                <c:pt idx="18">
                  <c:v>1636</c:v>
                </c:pt>
                <c:pt idx="19">
                  <c:v>1543</c:v>
                </c:pt>
                <c:pt idx="20">
                  <c:v>1407</c:v>
                </c:pt>
                <c:pt idx="21">
                  <c:v>1587</c:v>
                </c:pt>
                <c:pt idx="22">
                  <c:v>1407</c:v>
                </c:pt>
                <c:pt idx="23">
                  <c:v>1483</c:v>
                </c:pt>
                <c:pt idx="24">
                  <c:v>1532</c:v>
                </c:pt>
                <c:pt idx="25">
                  <c:v>1451</c:v>
                </c:pt>
                <c:pt idx="26">
                  <c:v>1585</c:v>
                </c:pt>
                <c:pt idx="27">
                  <c:v>1629</c:v>
                </c:pt>
                <c:pt idx="28">
                  <c:v>1832</c:v>
                </c:pt>
                <c:pt idx="29">
                  <c:v>1899</c:v>
                </c:pt>
                <c:pt idx="30">
                  <c:v>1939</c:v>
                </c:pt>
                <c:pt idx="31">
                  <c:v>2038</c:v>
                </c:pt>
                <c:pt idx="32">
                  <c:v>1963</c:v>
                </c:pt>
                <c:pt idx="33">
                  <c:v>1871</c:v>
                </c:pt>
              </c:numCache>
            </c:numRef>
          </c:val>
          <c:extLst>
            <c:ext xmlns:c16="http://schemas.microsoft.com/office/drawing/2014/chart" uri="{C3380CC4-5D6E-409C-BE32-E72D297353CC}">
              <c16:uniqueId val="{00000005-FE4B-4608-A934-63AFD2EFCC29}"/>
            </c:ext>
          </c:extLst>
        </c:ser>
        <c:ser>
          <c:idx val="6"/>
          <c:order val="6"/>
          <c:tx>
            <c:strRef>
              <c:f>Taul1!$A$24</c:f>
              <c:strCache>
                <c:ptCount val="1"/>
                <c:pt idx="0">
                  <c:v>Saharan eteläpuolinen Afrikka</c:v>
                </c:pt>
              </c:strCache>
            </c:strRef>
          </c:tx>
          <c:spPr>
            <a:solidFill>
              <a:srgbClr val="00B0F0"/>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Taul1!$B$24:$AI$24</c:f>
              <c:numCache>
                <c:formatCode>General</c:formatCode>
                <c:ptCount val="34"/>
                <c:pt idx="0">
                  <c:v>210</c:v>
                </c:pt>
                <c:pt idx="1">
                  <c:v>1662</c:v>
                </c:pt>
                <c:pt idx="2">
                  <c:v>581</c:v>
                </c:pt>
                <c:pt idx="3">
                  <c:v>1090</c:v>
                </c:pt>
                <c:pt idx="4">
                  <c:v>699</c:v>
                </c:pt>
                <c:pt idx="5">
                  <c:v>511</c:v>
                </c:pt>
                <c:pt idx="6">
                  <c:v>451</c:v>
                </c:pt>
                <c:pt idx="7">
                  <c:v>703</c:v>
                </c:pt>
                <c:pt idx="8">
                  <c:v>574</c:v>
                </c:pt>
                <c:pt idx="9">
                  <c:v>284</c:v>
                </c:pt>
                <c:pt idx="10">
                  <c:v>385</c:v>
                </c:pt>
                <c:pt idx="11">
                  <c:v>581</c:v>
                </c:pt>
                <c:pt idx="12">
                  <c:v>605</c:v>
                </c:pt>
                <c:pt idx="13">
                  <c:v>516</c:v>
                </c:pt>
                <c:pt idx="14">
                  <c:v>762</c:v>
                </c:pt>
                <c:pt idx="15">
                  <c:v>963</c:v>
                </c:pt>
                <c:pt idx="16">
                  <c:v>1054</c:v>
                </c:pt>
                <c:pt idx="17">
                  <c:v>1576</c:v>
                </c:pt>
                <c:pt idx="18">
                  <c:v>1969</c:v>
                </c:pt>
                <c:pt idx="19">
                  <c:v>1683</c:v>
                </c:pt>
                <c:pt idx="20">
                  <c:v>1978</c:v>
                </c:pt>
                <c:pt idx="21">
                  <c:v>1641</c:v>
                </c:pt>
                <c:pt idx="22">
                  <c:v>1585</c:v>
                </c:pt>
                <c:pt idx="23">
                  <c:v>1639</c:v>
                </c:pt>
                <c:pt idx="24">
                  <c:v>1770</c:v>
                </c:pt>
                <c:pt idx="25">
                  <c:v>1644</c:v>
                </c:pt>
                <c:pt idx="26">
                  <c:v>1950</c:v>
                </c:pt>
                <c:pt idx="27">
                  <c:v>1462</c:v>
                </c:pt>
                <c:pt idx="28">
                  <c:v>1674</c:v>
                </c:pt>
                <c:pt idx="29">
                  <c:v>1535</c:v>
                </c:pt>
                <c:pt idx="30">
                  <c:v>1714</c:v>
                </c:pt>
                <c:pt idx="31">
                  <c:v>1705</c:v>
                </c:pt>
                <c:pt idx="32">
                  <c:v>2693</c:v>
                </c:pt>
                <c:pt idx="33">
                  <c:v>3442</c:v>
                </c:pt>
              </c:numCache>
            </c:numRef>
          </c:val>
          <c:extLst>
            <c:ext xmlns:c16="http://schemas.microsoft.com/office/drawing/2014/chart" uri="{C3380CC4-5D6E-409C-BE32-E72D297353CC}">
              <c16:uniqueId val="{00000006-FE4B-4608-A934-63AFD2EFCC29}"/>
            </c:ext>
          </c:extLst>
        </c:ser>
        <c:ser>
          <c:idx val="7"/>
          <c:order val="7"/>
          <c:tx>
            <c:strRef>
              <c:f>Taul1!$A$25</c:f>
              <c:strCache>
                <c:ptCount val="1"/>
                <c:pt idx="0">
                  <c:v>Oseania</c:v>
                </c:pt>
              </c:strCache>
            </c:strRef>
          </c:tx>
          <c:spPr>
            <a:solidFill>
              <a:srgbClr val="502333"/>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Taul1!$B$25:$AI$25</c:f>
              <c:numCache>
                <c:formatCode>General</c:formatCode>
                <c:ptCount val="34"/>
                <c:pt idx="0">
                  <c:v>130</c:v>
                </c:pt>
                <c:pt idx="1">
                  <c:v>160</c:v>
                </c:pt>
                <c:pt idx="2">
                  <c:v>91</c:v>
                </c:pt>
                <c:pt idx="3">
                  <c:v>59</c:v>
                </c:pt>
                <c:pt idx="4">
                  <c:v>82</c:v>
                </c:pt>
                <c:pt idx="5">
                  <c:v>63</c:v>
                </c:pt>
                <c:pt idx="6">
                  <c:v>112</c:v>
                </c:pt>
                <c:pt idx="7">
                  <c:v>148</c:v>
                </c:pt>
                <c:pt idx="8">
                  <c:v>117</c:v>
                </c:pt>
                <c:pt idx="9">
                  <c:v>159</c:v>
                </c:pt>
                <c:pt idx="10">
                  <c:v>166</c:v>
                </c:pt>
                <c:pt idx="11">
                  <c:v>141</c:v>
                </c:pt>
                <c:pt idx="12">
                  <c:v>130</c:v>
                </c:pt>
                <c:pt idx="13">
                  <c:v>185</c:v>
                </c:pt>
                <c:pt idx="14">
                  <c:v>199</c:v>
                </c:pt>
                <c:pt idx="15">
                  <c:v>205</c:v>
                </c:pt>
                <c:pt idx="16">
                  <c:v>227</c:v>
                </c:pt>
                <c:pt idx="17">
                  <c:v>203</c:v>
                </c:pt>
                <c:pt idx="18">
                  <c:v>288</c:v>
                </c:pt>
                <c:pt idx="19">
                  <c:v>246</c:v>
                </c:pt>
                <c:pt idx="20">
                  <c:v>244</c:v>
                </c:pt>
                <c:pt idx="21">
                  <c:v>275</c:v>
                </c:pt>
                <c:pt idx="22">
                  <c:v>224</c:v>
                </c:pt>
                <c:pt idx="23">
                  <c:v>273</c:v>
                </c:pt>
                <c:pt idx="24">
                  <c:v>304</c:v>
                </c:pt>
                <c:pt idx="25">
                  <c:v>284</c:v>
                </c:pt>
                <c:pt idx="26">
                  <c:v>239</c:v>
                </c:pt>
                <c:pt idx="27">
                  <c:v>265</c:v>
                </c:pt>
                <c:pt idx="28">
                  <c:v>337</c:v>
                </c:pt>
                <c:pt idx="29">
                  <c:v>365</c:v>
                </c:pt>
                <c:pt idx="30">
                  <c:v>352</c:v>
                </c:pt>
                <c:pt idx="31">
                  <c:v>282</c:v>
                </c:pt>
                <c:pt idx="32">
                  <c:v>276</c:v>
                </c:pt>
                <c:pt idx="33">
                  <c:v>303</c:v>
                </c:pt>
              </c:numCache>
            </c:numRef>
          </c:val>
          <c:extLst>
            <c:ext xmlns:c16="http://schemas.microsoft.com/office/drawing/2014/chart" uri="{C3380CC4-5D6E-409C-BE32-E72D297353CC}">
              <c16:uniqueId val="{00000007-FE4B-4608-A934-63AFD2EFCC29}"/>
            </c:ext>
          </c:extLst>
        </c:ser>
        <c:ser>
          <c:idx val="8"/>
          <c:order val="8"/>
          <c:tx>
            <c:strRef>
              <c:f>Taul1!$A$26</c:f>
              <c:strCache>
                <c:ptCount val="1"/>
                <c:pt idx="0">
                  <c:v>Tuntematon</c:v>
                </c:pt>
              </c:strCache>
            </c:strRef>
          </c:tx>
          <c:spPr>
            <a:solidFill>
              <a:schemeClr val="bg1">
                <a:lumMod val="65000"/>
              </a:schemeClr>
            </a:solidFill>
            <a:ln>
              <a:noFill/>
            </a:ln>
            <a:effectLst/>
          </c:spPr>
          <c:invertIfNegative val="0"/>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Taul1!$B$26:$AI$26</c:f>
              <c:numCache>
                <c:formatCode>General</c:formatCode>
                <c:ptCount val="34"/>
                <c:pt idx="0">
                  <c:v>158</c:v>
                </c:pt>
                <c:pt idx="1">
                  <c:v>259</c:v>
                </c:pt>
                <c:pt idx="2">
                  <c:v>128</c:v>
                </c:pt>
                <c:pt idx="3">
                  <c:v>172</c:v>
                </c:pt>
                <c:pt idx="4">
                  <c:v>52</c:v>
                </c:pt>
                <c:pt idx="5">
                  <c:v>75</c:v>
                </c:pt>
                <c:pt idx="6">
                  <c:v>60</c:v>
                </c:pt>
                <c:pt idx="7">
                  <c:v>85</c:v>
                </c:pt>
                <c:pt idx="8">
                  <c:v>63</c:v>
                </c:pt>
                <c:pt idx="9">
                  <c:v>312</c:v>
                </c:pt>
                <c:pt idx="10">
                  <c:v>1032</c:v>
                </c:pt>
                <c:pt idx="11">
                  <c:v>368</c:v>
                </c:pt>
                <c:pt idx="12">
                  <c:v>171</c:v>
                </c:pt>
                <c:pt idx="13">
                  <c:v>200</c:v>
                </c:pt>
                <c:pt idx="14">
                  <c:v>281</c:v>
                </c:pt>
                <c:pt idx="15">
                  <c:v>102</c:v>
                </c:pt>
                <c:pt idx="16">
                  <c:v>183</c:v>
                </c:pt>
                <c:pt idx="17">
                  <c:v>155</c:v>
                </c:pt>
                <c:pt idx="18">
                  <c:v>198</c:v>
                </c:pt>
                <c:pt idx="19">
                  <c:v>217</c:v>
                </c:pt>
                <c:pt idx="20">
                  <c:v>292</c:v>
                </c:pt>
                <c:pt idx="21">
                  <c:v>329</c:v>
                </c:pt>
                <c:pt idx="22">
                  <c:v>411</c:v>
                </c:pt>
                <c:pt idx="23">
                  <c:v>321</c:v>
                </c:pt>
                <c:pt idx="24">
                  <c:v>329</c:v>
                </c:pt>
                <c:pt idx="25">
                  <c:v>539</c:v>
                </c:pt>
                <c:pt idx="26">
                  <c:v>238</c:v>
                </c:pt>
                <c:pt idx="27">
                  <c:v>1282</c:v>
                </c:pt>
                <c:pt idx="28">
                  <c:v>252</c:v>
                </c:pt>
                <c:pt idx="29">
                  <c:v>67</c:v>
                </c:pt>
                <c:pt idx="30">
                  <c:v>470</c:v>
                </c:pt>
                <c:pt idx="31">
                  <c:v>970</c:v>
                </c:pt>
                <c:pt idx="32">
                  <c:v>213</c:v>
                </c:pt>
                <c:pt idx="33">
                  <c:v>189</c:v>
                </c:pt>
              </c:numCache>
            </c:numRef>
          </c:val>
          <c:extLst>
            <c:ext xmlns:c16="http://schemas.microsoft.com/office/drawing/2014/chart" uri="{C3380CC4-5D6E-409C-BE32-E72D297353CC}">
              <c16:uniqueId val="{00000008-FE4B-4608-A934-63AFD2EFCC29}"/>
            </c:ext>
          </c:extLst>
        </c:ser>
        <c:dLbls>
          <c:showLegendKey val="0"/>
          <c:showVal val="0"/>
          <c:showCatName val="0"/>
          <c:showSerName val="0"/>
          <c:showPercent val="0"/>
          <c:showBubbleSize val="0"/>
        </c:dLbls>
        <c:gapWidth val="150"/>
        <c:overlap val="100"/>
        <c:axId val="327925263"/>
        <c:axId val="327926703"/>
      </c:barChart>
      <c:lineChart>
        <c:grouping val="standard"/>
        <c:varyColors val="0"/>
        <c:ser>
          <c:idx val="9"/>
          <c:order val="9"/>
          <c:tx>
            <c:strRef>
              <c:f>Taul1!$A$42</c:f>
              <c:strCache>
                <c:ptCount val="1"/>
                <c:pt idx="0">
                  <c:v>Nettomaahanmuutto</c:v>
                </c:pt>
              </c:strCache>
            </c:strRef>
          </c:tx>
          <c:spPr>
            <a:ln>
              <a:solidFill>
                <a:srgbClr val="002060"/>
              </a:solidFill>
            </a:ln>
          </c:spPr>
          <c:marker>
            <c:symbol val="none"/>
          </c:marker>
          <c:cat>
            <c:numRef>
              <c:f>Taul1!$B$17:$AI$17</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Taul1!$B$42:$AI$42</c:f>
              <c:numCache>
                <c:formatCode>General</c:formatCode>
                <c:ptCount val="34"/>
                <c:pt idx="0">
                  <c:v>7081</c:v>
                </c:pt>
                <c:pt idx="1">
                  <c:v>13017</c:v>
                </c:pt>
                <c:pt idx="2">
                  <c:v>8499</c:v>
                </c:pt>
                <c:pt idx="3">
                  <c:v>8390</c:v>
                </c:pt>
                <c:pt idx="4">
                  <c:v>2939</c:v>
                </c:pt>
                <c:pt idx="5">
                  <c:v>3265</c:v>
                </c:pt>
                <c:pt idx="6">
                  <c:v>2707</c:v>
                </c:pt>
                <c:pt idx="7">
                  <c:v>3710</c:v>
                </c:pt>
                <c:pt idx="8">
                  <c:v>3375</c:v>
                </c:pt>
                <c:pt idx="9">
                  <c:v>2778</c:v>
                </c:pt>
                <c:pt idx="10">
                  <c:v>2584</c:v>
                </c:pt>
                <c:pt idx="11">
                  <c:v>5802</c:v>
                </c:pt>
                <c:pt idx="12">
                  <c:v>5221</c:v>
                </c:pt>
                <c:pt idx="13">
                  <c:v>5755</c:v>
                </c:pt>
                <c:pt idx="14">
                  <c:v>6677</c:v>
                </c:pt>
                <c:pt idx="15">
                  <c:v>8986</c:v>
                </c:pt>
                <c:pt idx="16">
                  <c:v>10344</c:v>
                </c:pt>
                <c:pt idx="17">
                  <c:v>13586</c:v>
                </c:pt>
                <c:pt idx="18">
                  <c:v>15457</c:v>
                </c:pt>
                <c:pt idx="19">
                  <c:v>14548</c:v>
                </c:pt>
                <c:pt idx="20">
                  <c:v>13731</c:v>
                </c:pt>
                <c:pt idx="21">
                  <c:v>16821</c:v>
                </c:pt>
                <c:pt idx="22">
                  <c:v>17433</c:v>
                </c:pt>
                <c:pt idx="23">
                  <c:v>18048</c:v>
                </c:pt>
                <c:pt idx="24">
                  <c:v>16021</c:v>
                </c:pt>
                <c:pt idx="25">
                  <c:v>12441</c:v>
                </c:pt>
                <c:pt idx="26">
                  <c:v>16823</c:v>
                </c:pt>
                <c:pt idx="27">
                  <c:v>14824</c:v>
                </c:pt>
                <c:pt idx="28">
                  <c:v>11965</c:v>
                </c:pt>
                <c:pt idx="29">
                  <c:v>15495</c:v>
                </c:pt>
                <c:pt idx="30">
                  <c:v>17814</c:v>
                </c:pt>
                <c:pt idx="31">
                  <c:v>22905</c:v>
                </c:pt>
                <c:pt idx="32">
                  <c:v>34363</c:v>
                </c:pt>
                <c:pt idx="33">
                  <c:v>57914</c:v>
                </c:pt>
              </c:numCache>
            </c:numRef>
          </c:val>
          <c:smooth val="0"/>
          <c:extLst>
            <c:ext xmlns:c16="http://schemas.microsoft.com/office/drawing/2014/chart" uri="{C3380CC4-5D6E-409C-BE32-E72D297353CC}">
              <c16:uniqueId val="{00000009-FE4B-4608-A934-63AFD2EFCC29}"/>
            </c:ext>
          </c:extLst>
        </c:ser>
        <c:dLbls>
          <c:showLegendKey val="0"/>
          <c:showVal val="0"/>
          <c:showCatName val="0"/>
          <c:showSerName val="0"/>
          <c:showPercent val="0"/>
          <c:showBubbleSize val="0"/>
        </c:dLbls>
        <c:marker val="1"/>
        <c:smooth val="0"/>
        <c:axId val="327925263"/>
        <c:axId val="327926703"/>
      </c:lineChart>
      <c:catAx>
        <c:axId val="32792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327926703"/>
        <c:crosses val="autoZero"/>
        <c:auto val="1"/>
        <c:lblAlgn val="ctr"/>
        <c:lblOffset val="100"/>
        <c:noMultiLvlLbl val="0"/>
      </c:catAx>
      <c:valAx>
        <c:axId val="327926703"/>
        <c:scaling>
          <c:orientation val="minMax"/>
          <c:max val="75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327925263"/>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extLst/>
  </c:chart>
  <c:spPr>
    <a:noFill/>
    <a:ln>
      <a:noFill/>
    </a:ln>
    <a:effectLst/>
  </c:spPr>
  <c:txPr>
    <a:bodyPr/>
    <a:lstStyle/>
    <a:p>
      <a:pPr>
        <a:defRPr>
          <a:solidFill>
            <a:sysClr val="windowText" lastClr="000000"/>
          </a:solidFill>
        </a:defRPr>
      </a:pPr>
      <a:endParaRPr lang="fi-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Muiden</a:t>
            </a:r>
            <a:r>
              <a:rPr lang="fi-FI" baseline="0" dirty="0"/>
              <a:t> Pohjoismaiden maahanmuuton rakenne 2010—2023</a:t>
            </a:r>
            <a:endParaRPr lang="fi-F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percentStacked"/>
        <c:varyColors val="0"/>
        <c:ser>
          <c:idx val="0"/>
          <c:order val="0"/>
          <c:tx>
            <c:strRef>
              <c:f>Taul2!$U$16</c:f>
              <c:strCache>
                <c:ptCount val="1"/>
                <c:pt idx="0">
                  <c:v>Länsi-Eurooppa</c:v>
                </c:pt>
              </c:strCache>
            </c:strRef>
          </c:tx>
          <c:spPr>
            <a:solidFill>
              <a:schemeClr val="tx1"/>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Taul2!$V$16:$AI$16</c:f>
              <c:numCache>
                <c:formatCode>0%</c:formatCode>
                <c:ptCount val="14"/>
                <c:pt idx="0">
                  <c:v>0.36910322704951753</c:v>
                </c:pt>
                <c:pt idx="1">
                  <c:v>0.37318187555218985</c:v>
                </c:pt>
                <c:pt idx="2">
                  <c:v>0.35117764588931211</c:v>
                </c:pt>
                <c:pt idx="3">
                  <c:v>0.33870982986767484</c:v>
                </c:pt>
                <c:pt idx="4">
                  <c:v>0.33213589337737709</c:v>
                </c:pt>
                <c:pt idx="5">
                  <c:v>0.30833974387981355</c:v>
                </c:pt>
                <c:pt idx="6">
                  <c:v>0.27193407273910936</c:v>
                </c:pt>
                <c:pt idx="7">
                  <c:v>0.29270781311887584</c:v>
                </c:pt>
                <c:pt idx="8">
                  <c:v>0.30511348518807468</c:v>
                </c:pt>
                <c:pt idx="9">
                  <c:v>0.31622278756700428</c:v>
                </c:pt>
                <c:pt idx="10">
                  <c:v>0.37221327619279798</c:v>
                </c:pt>
                <c:pt idx="11">
                  <c:v>0.34772343219166385</c:v>
                </c:pt>
                <c:pt idx="12">
                  <c:v>0.29700763171927863</c:v>
                </c:pt>
                <c:pt idx="13">
                  <c:v>0.37015978081002632</c:v>
                </c:pt>
              </c:numCache>
            </c:numRef>
          </c:val>
          <c:extLst>
            <c:ext xmlns:c16="http://schemas.microsoft.com/office/drawing/2014/chart" uri="{C3380CC4-5D6E-409C-BE32-E72D297353CC}">
              <c16:uniqueId val="{00000000-FC3C-4173-9B02-750F8D943407}"/>
            </c:ext>
          </c:extLst>
        </c:ser>
        <c:ser>
          <c:idx val="1"/>
          <c:order val="1"/>
          <c:tx>
            <c:strRef>
              <c:f>Taul2!$U$17</c:f>
              <c:strCache>
                <c:ptCount val="1"/>
                <c:pt idx="0">
                  <c:v>Itä-Eurooppa</c:v>
                </c:pt>
              </c:strCache>
            </c:strRef>
          </c:tx>
          <c:spPr>
            <a:solidFill>
              <a:srgbClr val="7030A0"/>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Taul2!$V$17:$AI$17</c:f>
              <c:numCache>
                <c:formatCode>0%</c:formatCode>
                <c:ptCount val="14"/>
                <c:pt idx="0">
                  <c:v>0.26781855201970495</c:v>
                </c:pt>
                <c:pt idx="1">
                  <c:v>0.28373595860153983</c:v>
                </c:pt>
                <c:pt idx="2">
                  <c:v>0.27591755986653677</c:v>
                </c:pt>
                <c:pt idx="3">
                  <c:v>0.25653591682419657</c:v>
                </c:pt>
                <c:pt idx="4">
                  <c:v>0.24968228844080473</c:v>
                </c:pt>
                <c:pt idx="5">
                  <c:v>0.2341101407303498</c:v>
                </c:pt>
                <c:pt idx="6">
                  <c:v>0.1942845574283287</c:v>
                </c:pt>
                <c:pt idx="7">
                  <c:v>0.21645370163081851</c:v>
                </c:pt>
                <c:pt idx="8">
                  <c:v>0.2290628509066639</c:v>
                </c:pt>
                <c:pt idx="9">
                  <c:v>0.2417506078499479</c:v>
                </c:pt>
                <c:pt idx="10">
                  <c:v>0.24784921057527604</c:v>
                </c:pt>
                <c:pt idx="11">
                  <c:v>0.26469774315675432</c:v>
                </c:pt>
                <c:pt idx="12">
                  <c:v>0.37901146069183766</c:v>
                </c:pt>
                <c:pt idx="13">
                  <c:v>0.26154138295852208</c:v>
                </c:pt>
              </c:numCache>
            </c:numRef>
          </c:val>
          <c:extLst>
            <c:ext xmlns:c16="http://schemas.microsoft.com/office/drawing/2014/chart" uri="{C3380CC4-5D6E-409C-BE32-E72D297353CC}">
              <c16:uniqueId val="{00000001-FC3C-4173-9B02-750F8D943407}"/>
            </c:ext>
          </c:extLst>
        </c:ser>
        <c:ser>
          <c:idx val="2"/>
          <c:order val="2"/>
          <c:tx>
            <c:strRef>
              <c:f>Taul2!$U$18</c:f>
              <c:strCache>
                <c:ptCount val="1"/>
                <c:pt idx="0">
                  <c:v>Intian niemimaa</c:v>
                </c:pt>
              </c:strCache>
            </c:strRef>
          </c:tx>
          <c:spPr>
            <a:solidFill>
              <a:srgbClr val="EA564F"/>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Taul2!$V$18:$AI$18</c:f>
              <c:numCache>
                <c:formatCode>0%</c:formatCode>
                <c:ptCount val="14"/>
                <c:pt idx="0">
                  <c:v>4.4377789234142047E-2</c:v>
                </c:pt>
                <c:pt idx="1">
                  <c:v>3.8414741890697969E-2</c:v>
                </c:pt>
                <c:pt idx="2">
                  <c:v>4.2509424119841342E-2</c:v>
                </c:pt>
                <c:pt idx="3">
                  <c:v>3.9154064272211721E-2</c:v>
                </c:pt>
                <c:pt idx="4">
                  <c:v>4.3195008372903909E-2</c:v>
                </c:pt>
                <c:pt idx="5">
                  <c:v>4.4694330060183717E-2</c:v>
                </c:pt>
                <c:pt idx="6">
                  <c:v>4.4114261216129311E-2</c:v>
                </c:pt>
                <c:pt idx="7">
                  <c:v>6.163787907489366E-2</c:v>
                </c:pt>
                <c:pt idx="8">
                  <c:v>7.9689916887263415E-2</c:v>
                </c:pt>
                <c:pt idx="9">
                  <c:v>9.0403011556189738E-2</c:v>
                </c:pt>
                <c:pt idx="10">
                  <c:v>7.7075567930302236E-2</c:v>
                </c:pt>
                <c:pt idx="11">
                  <c:v>9.0379712551298577E-2</c:v>
                </c:pt>
                <c:pt idx="12">
                  <c:v>9.0457291220463143E-2</c:v>
                </c:pt>
                <c:pt idx="13">
                  <c:v>0.10195046523614465</c:v>
                </c:pt>
              </c:numCache>
            </c:numRef>
          </c:val>
          <c:extLst>
            <c:ext xmlns:c16="http://schemas.microsoft.com/office/drawing/2014/chart" uri="{C3380CC4-5D6E-409C-BE32-E72D297353CC}">
              <c16:uniqueId val="{00000002-FC3C-4173-9B02-750F8D943407}"/>
            </c:ext>
          </c:extLst>
        </c:ser>
        <c:ser>
          <c:idx val="3"/>
          <c:order val="3"/>
          <c:tx>
            <c:strRef>
              <c:f>Taul2!$U$19</c:f>
              <c:strCache>
                <c:ptCount val="1"/>
                <c:pt idx="0">
                  <c:v>Itä- ja Kaakkois-Aasia</c:v>
                </c:pt>
              </c:strCache>
            </c:strRef>
          </c:tx>
          <c:spPr>
            <a:solidFill>
              <a:srgbClr val="FF0000"/>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Taul2!$V$19:$AI$19</c:f>
              <c:numCache>
                <c:formatCode>0%</c:formatCode>
                <c:ptCount val="14"/>
                <c:pt idx="0">
                  <c:v>8.9656465295027424E-2</c:v>
                </c:pt>
                <c:pt idx="1">
                  <c:v>8.9132904202953431E-2</c:v>
                </c:pt>
                <c:pt idx="2">
                  <c:v>8.324721213373884E-2</c:v>
                </c:pt>
                <c:pt idx="3">
                  <c:v>7.3468809073724009E-2</c:v>
                </c:pt>
                <c:pt idx="4">
                  <c:v>6.9098249718991575E-2</c:v>
                </c:pt>
                <c:pt idx="5">
                  <c:v>6.5423774831440337E-2</c:v>
                </c:pt>
                <c:pt idx="6">
                  <c:v>5.9369467357907858E-2</c:v>
                </c:pt>
                <c:pt idx="7">
                  <c:v>7.0454975976855114E-2</c:v>
                </c:pt>
                <c:pt idx="8">
                  <c:v>7.8084483668324711E-2</c:v>
                </c:pt>
                <c:pt idx="9">
                  <c:v>8.2127803385184425E-2</c:v>
                </c:pt>
                <c:pt idx="10">
                  <c:v>7.5728317283942692E-2</c:v>
                </c:pt>
                <c:pt idx="11">
                  <c:v>6.0310058349377943E-2</c:v>
                </c:pt>
                <c:pt idx="12">
                  <c:v>5.3605615826419914E-2</c:v>
                </c:pt>
                <c:pt idx="13">
                  <c:v>6.9565689173425926E-2</c:v>
                </c:pt>
              </c:numCache>
            </c:numRef>
          </c:val>
          <c:extLst>
            <c:ext xmlns:c16="http://schemas.microsoft.com/office/drawing/2014/chart" uri="{C3380CC4-5D6E-409C-BE32-E72D297353CC}">
              <c16:uniqueId val="{00000003-FC3C-4173-9B02-750F8D943407}"/>
            </c:ext>
          </c:extLst>
        </c:ser>
        <c:ser>
          <c:idx val="4"/>
          <c:order val="4"/>
          <c:tx>
            <c:strRef>
              <c:f>Taul2!$U$20</c:f>
              <c:strCache>
                <c:ptCount val="1"/>
                <c:pt idx="0">
                  <c:v>Lähi-Itä ja Pohjois-Afrikka</c:v>
                </c:pt>
              </c:strCache>
            </c:strRef>
          </c:tx>
          <c:spPr>
            <a:solidFill>
              <a:schemeClr val="accent4"/>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Taul2!$V$20:$AI$20</c:f>
              <c:numCache>
                <c:formatCode>0%</c:formatCode>
                <c:ptCount val="14"/>
                <c:pt idx="0">
                  <c:v>0.1036488520202257</c:v>
                </c:pt>
                <c:pt idx="1">
                  <c:v>0.10903950523791493</c:v>
                </c:pt>
                <c:pt idx="2">
                  <c:v>0.12270056397082706</c:v>
                </c:pt>
                <c:pt idx="3">
                  <c:v>0.13865311909262759</c:v>
                </c:pt>
                <c:pt idx="4">
                  <c:v>0.18085472438235498</c:v>
                </c:pt>
                <c:pt idx="5">
                  <c:v>0.21795556360016291</c:v>
                </c:pt>
                <c:pt idx="6">
                  <c:v>0.31868415411608725</c:v>
                </c:pt>
                <c:pt idx="7">
                  <c:v>0.25337098968468547</c:v>
                </c:pt>
                <c:pt idx="8">
                  <c:v>0.20025975548710917</c:v>
                </c:pt>
                <c:pt idx="9">
                  <c:v>0.1500474076021141</c:v>
                </c:pt>
                <c:pt idx="10">
                  <c:v>0.11946905493574897</c:v>
                </c:pt>
                <c:pt idx="11">
                  <c:v>0.12648449413856652</c:v>
                </c:pt>
                <c:pt idx="12">
                  <c:v>0.10414280843772675</c:v>
                </c:pt>
                <c:pt idx="13">
                  <c:v>0.11268209315573882</c:v>
                </c:pt>
              </c:numCache>
            </c:numRef>
          </c:val>
          <c:extLst>
            <c:ext xmlns:c16="http://schemas.microsoft.com/office/drawing/2014/chart" uri="{C3380CC4-5D6E-409C-BE32-E72D297353CC}">
              <c16:uniqueId val="{00000004-FC3C-4173-9B02-750F8D943407}"/>
            </c:ext>
          </c:extLst>
        </c:ser>
        <c:ser>
          <c:idx val="5"/>
          <c:order val="5"/>
          <c:tx>
            <c:strRef>
              <c:f>Taul2!$U$21</c:f>
              <c:strCache>
                <c:ptCount val="1"/>
                <c:pt idx="0">
                  <c:v>Saharan eteläpuolinen Afrikka</c:v>
                </c:pt>
              </c:strCache>
            </c:strRef>
          </c:tx>
          <c:spPr>
            <a:solidFill>
              <a:schemeClr val="accent6"/>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Taul2!$V$21:$AI$21</c:f>
              <c:numCache>
                <c:formatCode>0%</c:formatCode>
                <c:ptCount val="14"/>
                <c:pt idx="0">
                  <c:v>9.3218353095561701E-2</c:v>
                </c:pt>
                <c:pt idx="1">
                  <c:v>7.4411207875804616E-2</c:v>
                </c:pt>
                <c:pt idx="2">
                  <c:v>9.3404592474483517E-2</c:v>
                </c:pt>
                <c:pt idx="3">
                  <c:v>0.12412098298676749</c:v>
                </c:pt>
                <c:pt idx="4">
                  <c:v>9.7717523455600669E-2</c:v>
                </c:pt>
                <c:pt idx="5">
                  <c:v>0.10328069143400154</c:v>
                </c:pt>
                <c:pt idx="6">
                  <c:v>8.7577506609398448E-2</c:v>
                </c:pt>
                <c:pt idx="7">
                  <c:v>7.5724569047168025E-2</c:v>
                </c:pt>
                <c:pt idx="8">
                  <c:v>7.1906271561734764E-2</c:v>
                </c:pt>
                <c:pt idx="9">
                  <c:v>7.4411160031166976E-2</c:v>
                </c:pt>
                <c:pt idx="10">
                  <c:v>5.7649496705651393E-2</c:v>
                </c:pt>
                <c:pt idx="11">
                  <c:v>7.0655149877236673E-2</c:v>
                </c:pt>
                <c:pt idx="12">
                  <c:v>4.4461539806453308E-2</c:v>
                </c:pt>
                <c:pt idx="13">
                  <c:v>4.6149255350893849E-2</c:v>
                </c:pt>
              </c:numCache>
            </c:numRef>
          </c:val>
          <c:extLst>
            <c:ext xmlns:c16="http://schemas.microsoft.com/office/drawing/2014/chart" uri="{C3380CC4-5D6E-409C-BE32-E72D297353CC}">
              <c16:uniqueId val="{00000005-FC3C-4173-9B02-750F8D943407}"/>
            </c:ext>
          </c:extLst>
        </c:ser>
        <c:ser>
          <c:idx val="6"/>
          <c:order val="6"/>
          <c:tx>
            <c:strRef>
              <c:f>Taul2!$U$22</c:f>
              <c:strCache>
                <c:ptCount val="1"/>
                <c:pt idx="0">
                  <c:v>Amerikka</c:v>
                </c:pt>
              </c:strCache>
            </c:strRef>
          </c:tx>
          <c:spPr>
            <a:solidFill>
              <a:schemeClr val="accent1">
                <a:lumMod val="60000"/>
              </a:schemeClr>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Taul2!$V$22:$AI$22</c:f>
              <c:numCache>
                <c:formatCode>0%</c:formatCode>
                <c:ptCount val="14"/>
                <c:pt idx="0">
                  <c:v>2.6084058469117287E-2</c:v>
                </c:pt>
                <c:pt idx="1">
                  <c:v>2.5838697463082167E-2</c:v>
                </c:pt>
                <c:pt idx="2">
                  <c:v>2.5546008405429081E-2</c:v>
                </c:pt>
                <c:pt idx="3">
                  <c:v>2.3870510396975426E-2</c:v>
                </c:pt>
                <c:pt idx="4">
                  <c:v>2.1686968091207303E-2</c:v>
                </c:pt>
                <c:pt idx="5">
                  <c:v>2.1114077560070593E-2</c:v>
                </c:pt>
                <c:pt idx="6">
                  <c:v>1.9431234468906055E-2</c:v>
                </c:pt>
                <c:pt idx="7">
                  <c:v>2.4036060548657631E-2</c:v>
                </c:pt>
                <c:pt idx="8">
                  <c:v>2.966443739937857E-2</c:v>
                </c:pt>
                <c:pt idx="9">
                  <c:v>3.7677309125728718E-2</c:v>
                </c:pt>
                <c:pt idx="10">
                  <c:v>4.3201837393262464E-2</c:v>
                </c:pt>
                <c:pt idx="11">
                  <c:v>3.5527764529937174E-2</c:v>
                </c:pt>
                <c:pt idx="12">
                  <c:v>2.7642034775463106E-2</c:v>
                </c:pt>
                <c:pt idx="13">
                  <c:v>3.2205734747578874E-2</c:v>
                </c:pt>
              </c:numCache>
            </c:numRef>
          </c:val>
          <c:extLst>
            <c:ext xmlns:c16="http://schemas.microsoft.com/office/drawing/2014/chart" uri="{C3380CC4-5D6E-409C-BE32-E72D297353CC}">
              <c16:uniqueId val="{00000006-FC3C-4173-9B02-750F8D943407}"/>
            </c:ext>
          </c:extLst>
        </c:ser>
        <c:ser>
          <c:idx val="7"/>
          <c:order val="7"/>
          <c:tx>
            <c:strRef>
              <c:f>Taul2!$U$23</c:f>
              <c:strCache>
                <c:ptCount val="1"/>
                <c:pt idx="0">
                  <c:v>Oseania</c:v>
                </c:pt>
              </c:strCache>
            </c:strRef>
          </c:tx>
          <c:spPr>
            <a:solidFill>
              <a:srgbClr val="502333"/>
            </a:solidFill>
            <a:ln>
              <a:noFill/>
            </a:ln>
            <a:effectLst/>
          </c:spPr>
          <c:invertIfNegative val="0"/>
          <c:cat>
            <c:strRef>
              <c:f>Taul2!$V$15:$AI$15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Taul2!$V$23:$AI$23</c:f>
              <c:numCache>
                <c:formatCode>0%</c:formatCode>
                <c:ptCount val="14"/>
                <c:pt idx="0">
                  <c:v>6.0927028167033787E-3</c:v>
                </c:pt>
                <c:pt idx="1">
                  <c:v>6.2451091758172405E-3</c:v>
                </c:pt>
                <c:pt idx="2">
                  <c:v>5.4969931398313005E-3</c:v>
                </c:pt>
                <c:pt idx="3">
                  <c:v>5.486767485822306E-3</c:v>
                </c:pt>
                <c:pt idx="4">
                  <c:v>5.629344160759755E-3</c:v>
                </c:pt>
                <c:pt idx="5">
                  <c:v>5.0816779039775557E-3</c:v>
                </c:pt>
                <c:pt idx="6">
                  <c:v>4.6047460641329974E-3</c:v>
                </c:pt>
                <c:pt idx="7">
                  <c:v>5.6140109180457731E-3</c:v>
                </c:pt>
                <c:pt idx="8">
                  <c:v>6.2187989014507528E-3</c:v>
                </c:pt>
                <c:pt idx="9">
                  <c:v>7.3599128826638376E-3</c:v>
                </c:pt>
                <c:pt idx="10">
                  <c:v>6.813238983018226E-3</c:v>
                </c:pt>
                <c:pt idx="11">
                  <c:v>4.2216452051648916E-3</c:v>
                </c:pt>
                <c:pt idx="12">
                  <c:v>3.6716175223575282E-3</c:v>
                </c:pt>
                <c:pt idx="13">
                  <c:v>5.7455985676694785E-3</c:v>
                </c:pt>
              </c:numCache>
            </c:numRef>
          </c:val>
          <c:extLst>
            <c:ext xmlns:c16="http://schemas.microsoft.com/office/drawing/2014/chart" uri="{C3380CC4-5D6E-409C-BE32-E72D297353CC}">
              <c16:uniqueId val="{00000007-FC3C-4173-9B02-750F8D943407}"/>
            </c:ext>
          </c:extLst>
        </c:ser>
        <c:dLbls>
          <c:showLegendKey val="0"/>
          <c:showVal val="0"/>
          <c:showCatName val="0"/>
          <c:showSerName val="0"/>
          <c:showPercent val="0"/>
          <c:showBubbleSize val="0"/>
        </c:dLbls>
        <c:gapWidth val="91"/>
        <c:overlap val="100"/>
        <c:axId val="1948246688"/>
        <c:axId val="1948246208"/>
      </c:barChart>
      <c:catAx>
        <c:axId val="194824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948246208"/>
        <c:crosses val="autoZero"/>
        <c:auto val="1"/>
        <c:lblAlgn val="ctr"/>
        <c:lblOffset val="100"/>
        <c:noMultiLvlLbl val="0"/>
      </c:catAx>
      <c:valAx>
        <c:axId val="1948246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94824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dirty="0" err="1"/>
              <a:t>Nettomaahanmuutto</a:t>
            </a:r>
            <a:r>
              <a:rPr lang="en-US" dirty="0"/>
              <a:t> </a:t>
            </a:r>
            <a:r>
              <a:rPr lang="en-US" dirty="0" err="1"/>
              <a:t>tuhatta</a:t>
            </a:r>
            <a:r>
              <a:rPr lang="en-US" dirty="0"/>
              <a:t> </a:t>
            </a:r>
            <a:r>
              <a:rPr lang="en-US" dirty="0" err="1"/>
              <a:t>asukasta</a:t>
            </a:r>
            <a:r>
              <a:rPr lang="en-US" dirty="0"/>
              <a:t> </a:t>
            </a:r>
            <a:r>
              <a:rPr lang="en-US" dirty="0" err="1"/>
              <a:t>kohden</a:t>
            </a:r>
            <a:r>
              <a:rPr lang="en-US" dirty="0"/>
              <a:t> 2010—2019/</a:t>
            </a:r>
            <a:r>
              <a:rPr lang="en-US" dirty="0" err="1"/>
              <a:t>vuosi</a:t>
            </a:r>
            <a:r>
              <a:rPr lang="en-US" dirty="0"/>
              <a:t> ja 2020—2023/</a:t>
            </a:r>
            <a:r>
              <a:rPr lang="en-US" dirty="0" err="1"/>
              <a:t>vuosi</a:t>
            </a: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tx>
            <c:strRef>
              <c:f>BE0101M5!$C$58</c:f>
              <c:strCache>
                <c:ptCount val="1"/>
                <c:pt idx="0">
                  <c:v>Nettomaahanmuutto tuhatta asukasta kohden </c:v>
                </c:pt>
              </c:strCache>
            </c:strRef>
          </c:tx>
          <c:spPr>
            <a:solidFill>
              <a:schemeClr val="accent4"/>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F80A-4856-8C44-DA184956C2C1}"/>
              </c:ext>
            </c:extLst>
          </c:dPt>
          <c:dPt>
            <c:idx val="4"/>
            <c:invertIfNegative val="0"/>
            <c:bubble3D val="0"/>
            <c:spPr>
              <a:solidFill>
                <a:srgbClr val="C00000"/>
              </a:solidFill>
              <a:ln>
                <a:noFill/>
              </a:ln>
              <a:effectLst/>
            </c:spPr>
            <c:extLst>
              <c:ext xmlns:c16="http://schemas.microsoft.com/office/drawing/2014/chart" uri="{C3380CC4-5D6E-409C-BE32-E72D297353CC}">
                <c16:uniqueId val="{00000003-F80A-4856-8C44-DA184956C2C1}"/>
              </c:ext>
            </c:extLst>
          </c:dPt>
          <c:dPt>
            <c:idx val="5"/>
            <c:invertIfNegative val="0"/>
            <c:bubble3D val="0"/>
            <c:spPr>
              <a:solidFill>
                <a:srgbClr val="002060"/>
              </a:solidFill>
              <a:ln>
                <a:noFill/>
              </a:ln>
              <a:effectLst/>
            </c:spPr>
            <c:extLst>
              <c:ext xmlns:c16="http://schemas.microsoft.com/office/drawing/2014/chart" uri="{C3380CC4-5D6E-409C-BE32-E72D297353CC}">
                <c16:uniqueId val="{00000002-F80A-4856-8C44-DA184956C2C1}"/>
              </c:ext>
            </c:extLst>
          </c:dPt>
          <c:dPt>
            <c:idx val="9"/>
            <c:invertIfNegative val="0"/>
            <c:bubble3D val="0"/>
            <c:spPr>
              <a:solidFill>
                <a:srgbClr val="C00000"/>
              </a:solidFill>
              <a:ln>
                <a:noFill/>
              </a:ln>
              <a:effectLst/>
            </c:spPr>
            <c:extLst>
              <c:ext xmlns:c16="http://schemas.microsoft.com/office/drawing/2014/chart" uri="{C3380CC4-5D6E-409C-BE32-E72D297353CC}">
                <c16:uniqueId val="{00000004-F80A-4856-8C44-DA184956C2C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BE0101M5!$D$56:$M$57</c:f>
              <c:multiLvlStrCache>
                <c:ptCount val="10"/>
                <c:lvl>
                  <c:pt idx="0">
                    <c:v>Muut Pohjoismaat yht.</c:v>
                  </c:pt>
                  <c:pt idx="1">
                    <c:v>Ruotsi</c:v>
                  </c:pt>
                  <c:pt idx="2">
                    <c:v>Norja</c:v>
                  </c:pt>
                  <c:pt idx="3">
                    <c:v>Tanska</c:v>
                  </c:pt>
                  <c:pt idx="4">
                    <c:v>Suomi</c:v>
                  </c:pt>
                  <c:pt idx="5">
                    <c:v>Muut Pohjoismaat yht.</c:v>
                  </c:pt>
                  <c:pt idx="6">
                    <c:v>Ruotsi</c:v>
                  </c:pt>
                  <c:pt idx="7">
                    <c:v>Norja</c:v>
                  </c:pt>
                  <c:pt idx="8">
                    <c:v>Tanska</c:v>
                  </c:pt>
                  <c:pt idx="9">
                    <c:v>Suomi</c:v>
                  </c:pt>
                </c:lvl>
                <c:lvl>
                  <c:pt idx="0">
                    <c:v>2010-2019/vuosi</c:v>
                  </c:pt>
                  <c:pt idx="5">
                    <c:v>2010-2019/vuosi</c:v>
                  </c:pt>
                </c:lvl>
              </c:multiLvlStrCache>
            </c:multiLvlStrRef>
          </c:cat>
          <c:val>
            <c:numRef>
              <c:f>BE0101M5!$D$58:$M$58</c:f>
              <c:numCache>
                <c:formatCode>0.0</c:formatCode>
                <c:ptCount val="10"/>
                <c:pt idx="0">
                  <c:v>6.3008567285866706</c:v>
                </c:pt>
                <c:pt idx="1">
                  <c:v>7.4381851234289957</c:v>
                </c:pt>
                <c:pt idx="2">
                  <c:v>6.6174113043272103</c:v>
                </c:pt>
                <c:pt idx="3">
                  <c:v>4.0398341571382925</c:v>
                </c:pt>
                <c:pt idx="4">
                  <c:v>2.8105689403396541</c:v>
                </c:pt>
                <c:pt idx="5">
                  <c:v>4.7737226715634122</c:v>
                </c:pt>
                <c:pt idx="6">
                  <c:v>3.5530038327603837</c:v>
                </c:pt>
                <c:pt idx="7">
                  <c:v>5.353271749153464</c:v>
                </c:pt>
                <c:pt idx="8">
                  <c:v>6.5035029781785587</c:v>
                </c:pt>
                <c:pt idx="9">
                  <c:v>5.0875017486865737</c:v>
                </c:pt>
              </c:numCache>
            </c:numRef>
          </c:val>
          <c:extLst>
            <c:ext xmlns:c16="http://schemas.microsoft.com/office/drawing/2014/chart" uri="{C3380CC4-5D6E-409C-BE32-E72D297353CC}">
              <c16:uniqueId val="{00000000-F80A-4856-8C44-DA184956C2C1}"/>
            </c:ext>
          </c:extLst>
        </c:ser>
        <c:dLbls>
          <c:showLegendKey val="0"/>
          <c:showVal val="0"/>
          <c:showCatName val="0"/>
          <c:showSerName val="0"/>
          <c:showPercent val="0"/>
          <c:showBubbleSize val="0"/>
        </c:dLbls>
        <c:gapWidth val="219"/>
        <c:overlap val="-27"/>
        <c:axId val="1153827839"/>
        <c:axId val="1259731231"/>
      </c:barChart>
      <c:catAx>
        <c:axId val="1153827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259731231"/>
        <c:crosses val="autoZero"/>
        <c:auto val="1"/>
        <c:lblAlgn val="ctr"/>
        <c:lblOffset val="100"/>
        <c:noMultiLvlLbl val="0"/>
      </c:catAx>
      <c:valAx>
        <c:axId val="1259731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153827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Ennakoitu väestönkehitys</a:t>
            </a:r>
            <a:r>
              <a:rPr lang="fi-FI" baseline="0" dirty="0"/>
              <a:t> 2010—2040 </a:t>
            </a:r>
            <a:endParaRPr lang="fi-FI" dirty="0"/>
          </a:p>
        </c:rich>
      </c:tx>
      <c:overlay val="0"/>
      <c:spPr>
        <a:noFill/>
        <a:ln>
          <a:noFill/>
        </a:ln>
        <a:effectLst/>
      </c:spPr>
    </c:title>
    <c:autoTitleDeleted val="0"/>
    <c:plotArea>
      <c:layout/>
      <c:lineChart>
        <c:grouping val="standard"/>
        <c:varyColors val="0"/>
        <c:ser>
          <c:idx val="0"/>
          <c:order val="0"/>
          <c:tx>
            <c:strRef>
              <c:f>Taul1!$A$8</c:f>
              <c:strCache>
                <c:ptCount val="1"/>
                <c:pt idx="0">
                  <c:v>Toteuma</c:v>
                </c:pt>
              </c:strCache>
            </c:strRef>
          </c:tx>
          <c:spPr>
            <a:ln w="28575" cap="rnd">
              <a:solidFill>
                <a:srgbClr val="002060"/>
              </a:solidFill>
              <a:round/>
            </a:ln>
            <a:effectLst/>
          </c:spPr>
          <c:marker>
            <c:symbol val="none"/>
          </c:marker>
          <c:cat>
            <c:numRef>
              <c:f>Taul1!$B$7:$AF$7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Taul1!$B$8:$AF$8</c:f>
              <c:numCache>
                <c:formatCode>General</c:formatCode>
                <c:ptCount val="31"/>
                <c:pt idx="0">
                  <c:v>5375276</c:v>
                </c:pt>
                <c:pt idx="1">
                  <c:v>5401267</c:v>
                </c:pt>
                <c:pt idx="2">
                  <c:v>5426674</c:v>
                </c:pt>
                <c:pt idx="3">
                  <c:v>5451270</c:v>
                </c:pt>
                <c:pt idx="4">
                  <c:v>5471753</c:v>
                </c:pt>
                <c:pt idx="5">
                  <c:v>5487308</c:v>
                </c:pt>
                <c:pt idx="6">
                  <c:v>5503297</c:v>
                </c:pt>
                <c:pt idx="7">
                  <c:v>5513130</c:v>
                </c:pt>
                <c:pt idx="8">
                  <c:v>5517919</c:v>
                </c:pt>
                <c:pt idx="9">
                  <c:v>5525292</c:v>
                </c:pt>
                <c:pt idx="10">
                  <c:v>5533793</c:v>
                </c:pt>
                <c:pt idx="11">
                  <c:v>5548241</c:v>
                </c:pt>
                <c:pt idx="12">
                  <c:v>5563970</c:v>
                </c:pt>
                <c:pt idx="13">
                  <c:v>5603851</c:v>
                </c:pt>
              </c:numCache>
            </c:numRef>
          </c:val>
          <c:smooth val="0"/>
          <c:extLst>
            <c:ext xmlns:c16="http://schemas.microsoft.com/office/drawing/2014/chart" uri="{C3380CC4-5D6E-409C-BE32-E72D297353CC}">
              <c16:uniqueId val="{00000000-5ED2-411E-87E6-535FD27CAF8F}"/>
            </c:ext>
          </c:extLst>
        </c:ser>
        <c:ser>
          <c:idx val="1"/>
          <c:order val="1"/>
          <c:tx>
            <c:strRef>
              <c:f>Taul1!$A$9</c:f>
              <c:strCache>
                <c:ptCount val="1"/>
                <c:pt idx="0">
                  <c:v>Perusura</c:v>
                </c:pt>
              </c:strCache>
            </c:strRef>
          </c:tx>
          <c:spPr>
            <a:ln w="28575" cap="rnd">
              <a:solidFill>
                <a:srgbClr val="0070C0"/>
              </a:solidFill>
              <a:round/>
            </a:ln>
            <a:effectLst/>
          </c:spPr>
          <c:marker>
            <c:symbol val="none"/>
          </c:marker>
          <c:dLbls>
            <c:dLbl>
              <c:idx val="30"/>
              <c:layout>
                <c:manualLayout>
                  <c:x val="-2.3000654522562555E-2"/>
                  <c:y val="-4.3703902276698008E-2"/>
                </c:manualLayout>
              </c:layout>
              <c:tx>
                <c:rich>
                  <a:bodyPr/>
                  <a:lstStyle/>
                  <a:p>
                    <a:r>
                      <a:rPr lang="pt-BR" dirty="0"/>
                      <a:t>2040 </a:t>
                    </a:r>
                    <a:r>
                      <a:rPr lang="pt-BR" dirty="0" err="1"/>
                      <a:t>perus</a:t>
                    </a:r>
                    <a:r>
                      <a:rPr lang="pt-BR" dirty="0"/>
                      <a:t>:</a:t>
                    </a:r>
                  </a:p>
                  <a:p>
                    <a:r>
                      <a:rPr lang="pt-BR" dirty="0"/>
                      <a:t>5,75 mil.</a:t>
                    </a:r>
                    <a:r>
                      <a:rPr lang="pt-BR" baseline="0" dirty="0"/>
                      <a:t> as.</a:t>
                    </a:r>
                    <a:endParaRPr lang="pt-B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ED2-411E-87E6-535FD27CAF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Taul1!$B$7:$AF$7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Taul1!$B$9:$AF$9</c:f>
              <c:numCache>
                <c:formatCode>General</c:formatCode>
                <c:ptCount val="31"/>
                <c:pt idx="13" formatCode="0">
                  <c:v>5603851</c:v>
                </c:pt>
                <c:pt idx="14" formatCode="0">
                  <c:v>5618103.3464066973</c:v>
                </c:pt>
                <c:pt idx="15" formatCode="0">
                  <c:v>5630796.2948646704</c:v>
                </c:pt>
                <c:pt idx="16" formatCode="0">
                  <c:v>5643470.582875601</c:v>
                </c:pt>
                <c:pt idx="17" formatCode="0">
                  <c:v>5655685.5710253026</c:v>
                </c:pt>
                <c:pt idx="18" formatCode="0">
                  <c:v>5667488.4421213251</c:v>
                </c:pt>
                <c:pt idx="19" formatCode="0">
                  <c:v>5678857.7727487683</c:v>
                </c:pt>
                <c:pt idx="20" formatCode="0">
                  <c:v>5689349.1195053225</c:v>
                </c:pt>
                <c:pt idx="21" formatCode="0">
                  <c:v>5699450.9685929799</c:v>
                </c:pt>
                <c:pt idx="22" formatCode="0">
                  <c:v>5708390.0787395779</c:v>
                </c:pt>
                <c:pt idx="23" formatCode="0">
                  <c:v>5716445.3967149351</c:v>
                </c:pt>
                <c:pt idx="24" formatCode="0">
                  <c:v>5723618.6458736314</c:v>
                </c:pt>
                <c:pt idx="25" formatCode="0">
                  <c:v>5729800.9920657221</c:v>
                </c:pt>
                <c:pt idx="26" formatCode="0">
                  <c:v>5735875.9924288271</c:v>
                </c:pt>
                <c:pt idx="27" formatCode="0">
                  <c:v>5741034.0443620756</c:v>
                </c:pt>
                <c:pt idx="28" formatCode="0">
                  <c:v>5745349.2272823118</c:v>
                </c:pt>
                <c:pt idx="29" formatCode="0">
                  <c:v>5748730.8835024368</c:v>
                </c:pt>
                <c:pt idx="30" formatCode="0">
                  <c:v>5750826.9093112182</c:v>
                </c:pt>
              </c:numCache>
            </c:numRef>
          </c:val>
          <c:smooth val="0"/>
          <c:extLst>
            <c:ext xmlns:c16="http://schemas.microsoft.com/office/drawing/2014/chart" uri="{C3380CC4-5D6E-409C-BE32-E72D297353CC}">
              <c16:uniqueId val="{00000001-5ED2-411E-87E6-535FD27CAF8F}"/>
            </c:ext>
          </c:extLst>
        </c:ser>
        <c:ser>
          <c:idx val="2"/>
          <c:order val="2"/>
          <c:tx>
            <c:strRef>
              <c:f>Taul1!$A$10</c:f>
              <c:strCache>
                <c:ptCount val="1"/>
                <c:pt idx="0">
                  <c:v>Korkea maahanmuutto</c:v>
                </c:pt>
              </c:strCache>
            </c:strRef>
          </c:tx>
          <c:spPr>
            <a:ln w="28575" cap="rnd">
              <a:solidFill>
                <a:srgbClr val="C00000"/>
              </a:solidFill>
              <a:round/>
            </a:ln>
            <a:effectLst/>
          </c:spPr>
          <c:marker>
            <c:symbol val="none"/>
          </c:marker>
          <c:dLbls>
            <c:dLbl>
              <c:idx val="30"/>
              <c:layout>
                <c:manualLayout>
                  <c:x val="-4.8301374497381366E-2"/>
                  <c:y val="-6.7741048528881909E-2"/>
                </c:manualLayout>
              </c:layout>
              <c:tx>
                <c:rich>
                  <a:bodyPr/>
                  <a:lstStyle/>
                  <a:p>
                    <a:r>
                      <a:rPr lang="pt-BR" dirty="0"/>
                      <a:t>2040 korkea:</a:t>
                    </a:r>
                  </a:p>
                  <a:p>
                    <a:r>
                      <a:rPr lang="pt-BR" dirty="0"/>
                      <a:t>5,9</a:t>
                    </a:r>
                    <a:r>
                      <a:rPr lang="pt-BR" baseline="0" dirty="0"/>
                      <a:t> mil. as.</a:t>
                    </a:r>
                    <a:endParaRPr lang="pt-B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ED2-411E-87E6-535FD27CAF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Taul1!$B$7:$AF$7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Taul1!$B$10:$AF$10</c:f>
              <c:numCache>
                <c:formatCode>General</c:formatCode>
                <c:ptCount val="31"/>
                <c:pt idx="13" formatCode="0">
                  <c:v>5603851</c:v>
                </c:pt>
                <c:pt idx="14" formatCode="0">
                  <c:v>5626104.7837505843</c:v>
                </c:pt>
                <c:pt idx="15" formatCode="0">
                  <c:v>5646848.7118334118</c:v>
                </c:pt>
                <c:pt idx="16" formatCode="0">
                  <c:v>5667621.2650020411</c:v>
                </c:pt>
                <c:pt idx="17" formatCode="0">
                  <c:v>5687978.1271326775</c:v>
                </c:pt>
                <c:pt idx="18" formatCode="0">
                  <c:v>5707961.4467346724</c:v>
                </c:pt>
                <c:pt idx="19" formatCode="0">
                  <c:v>5727543.6304526217</c:v>
                </c:pt>
                <c:pt idx="20" formatCode="0">
                  <c:v>5746274.914183245</c:v>
                </c:pt>
                <c:pt idx="21" formatCode="0">
                  <c:v>5764637.2908061659</c:v>
                </c:pt>
                <c:pt idx="22" formatCode="0">
                  <c:v>5781850.2322976403</c:v>
                </c:pt>
                <c:pt idx="23" formatCode="0">
                  <c:v>5798185.4146901155</c:v>
                </c:pt>
                <c:pt idx="24" formatCode="0">
                  <c:v>5813637.2336657932</c:v>
                </c:pt>
                <c:pt idx="25" formatCode="0">
                  <c:v>5828089.896948155</c:v>
                </c:pt>
                <c:pt idx="26" formatCode="0">
                  <c:v>5842420.578240972</c:v>
                </c:pt>
                <c:pt idx="27" formatCode="0">
                  <c:v>5855813.4118595747</c:v>
                </c:pt>
                <c:pt idx="28" formatCode="0">
                  <c:v>5868336.701667076</c:v>
                </c:pt>
                <c:pt idx="29" formatCode="0">
                  <c:v>5879894.7868716298</c:v>
                </c:pt>
                <c:pt idx="30" formatCode="0">
                  <c:v>5890127.3314375533</c:v>
                </c:pt>
              </c:numCache>
            </c:numRef>
          </c:val>
          <c:smooth val="0"/>
          <c:extLst>
            <c:ext xmlns:c16="http://schemas.microsoft.com/office/drawing/2014/chart" uri="{C3380CC4-5D6E-409C-BE32-E72D297353CC}">
              <c16:uniqueId val="{00000002-5ED2-411E-87E6-535FD27CAF8F}"/>
            </c:ext>
          </c:extLst>
        </c:ser>
        <c:ser>
          <c:idx val="3"/>
          <c:order val="3"/>
          <c:tx>
            <c:strRef>
              <c:f>Taul1!$A$11</c:f>
              <c:strCache>
                <c:ptCount val="1"/>
                <c:pt idx="0">
                  <c:v>Vähäinen maahanmuutto</c:v>
                </c:pt>
              </c:strCache>
            </c:strRef>
          </c:tx>
          <c:spPr>
            <a:ln w="28575" cap="rnd">
              <a:solidFill>
                <a:schemeClr val="accent4"/>
              </a:solidFill>
              <a:round/>
            </a:ln>
            <a:effectLst/>
          </c:spPr>
          <c:marker>
            <c:symbol val="none"/>
          </c:marker>
          <c:dLbls>
            <c:dLbl>
              <c:idx val="30"/>
              <c:layout>
                <c:manualLayout>
                  <c:x val="-2.0700589070306467E-2"/>
                  <c:y val="-4.9740940759812488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mn-lt"/>
                        <a:ea typeface="+mn-ea"/>
                        <a:cs typeface="+mn-cs"/>
                      </a:defRPr>
                    </a:pPr>
                    <a:r>
                      <a:rPr lang="pt-BR" dirty="0"/>
                      <a:t>2040 </a:t>
                    </a:r>
                    <a:r>
                      <a:rPr lang="pt-BR" dirty="0" err="1"/>
                      <a:t>matala</a:t>
                    </a:r>
                    <a:r>
                      <a:rPr lang="pt-BR" dirty="0"/>
                      <a:t>:</a:t>
                    </a:r>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mn-lt"/>
                        <a:ea typeface="+mn-ea"/>
                        <a:cs typeface="+mn-cs"/>
                      </a:defRPr>
                    </a:pPr>
                    <a:r>
                      <a:rPr lang="pt-BR" dirty="0"/>
                      <a:t>5,63</a:t>
                    </a:r>
                    <a:r>
                      <a:rPr lang="pt-BR" sz="1000" b="0" i="0" u="none" strike="noStrike" kern="1200" baseline="0" dirty="0">
                        <a:solidFill>
                          <a:srgbClr val="000000"/>
                        </a:solidFill>
                      </a:rPr>
                      <a:t> mil. as.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ED2-411E-87E6-535FD27CAF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Taul1!$B$7:$AF$7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Taul1!$B$11:$AF$11</c:f>
              <c:numCache>
                <c:formatCode>General</c:formatCode>
                <c:ptCount val="31"/>
                <c:pt idx="13" formatCode="0">
                  <c:v>5603851</c:v>
                </c:pt>
                <c:pt idx="14" formatCode="0">
                  <c:v>5611102.4449170455</c:v>
                </c:pt>
                <c:pt idx="15" formatCode="0">
                  <c:v>5616750.9728252571</c:v>
                </c:pt>
                <c:pt idx="16" formatCode="0">
                  <c:v>5622339.4385572439</c:v>
                </c:pt>
                <c:pt idx="17" formatCode="0">
                  <c:v>5627430.4126505712</c:v>
                </c:pt>
                <c:pt idx="18" formatCode="0">
                  <c:v>5632075.5329955881</c:v>
                </c:pt>
                <c:pt idx="19" formatCode="0">
                  <c:v>5636258.6864737375</c:v>
                </c:pt>
                <c:pt idx="20" formatCode="0">
                  <c:v>5639540.3128688931</c:v>
                </c:pt>
                <c:pt idx="21" formatCode="0">
                  <c:v>5642414.467560458</c:v>
                </c:pt>
                <c:pt idx="22" formatCode="0">
                  <c:v>5644113.9086569035</c:v>
                </c:pt>
                <c:pt idx="23" formatCode="0">
                  <c:v>5644924.175513451</c:v>
                </c:pt>
                <c:pt idx="24" formatCode="0">
                  <c:v>5644853.7508484414</c:v>
                </c:pt>
                <c:pt idx="25" formatCode="0">
                  <c:v>5643799.5157903684</c:v>
                </c:pt>
                <c:pt idx="26" formatCode="0">
                  <c:v>5642650.7386344792</c:v>
                </c:pt>
                <c:pt idx="27" formatCode="0">
                  <c:v>5640603.4069979871</c:v>
                </c:pt>
                <c:pt idx="28" formatCode="0">
                  <c:v>5637736.4759350885</c:v>
                </c:pt>
                <c:pt idx="29" formatCode="0">
                  <c:v>5633963.941688614</c:v>
                </c:pt>
                <c:pt idx="30" formatCode="0">
                  <c:v>5628940.5836903658</c:v>
                </c:pt>
              </c:numCache>
            </c:numRef>
          </c:val>
          <c:smooth val="0"/>
          <c:extLst>
            <c:ext xmlns:c16="http://schemas.microsoft.com/office/drawing/2014/chart" uri="{C3380CC4-5D6E-409C-BE32-E72D297353CC}">
              <c16:uniqueId val="{00000003-5ED2-411E-87E6-535FD27CAF8F}"/>
            </c:ext>
          </c:extLst>
        </c:ser>
        <c:ser>
          <c:idx val="4"/>
          <c:order val="4"/>
          <c:tx>
            <c:strRef>
              <c:f>Taul1!$A$12</c:f>
              <c:strCache>
                <c:ptCount val="1"/>
                <c:pt idx="0">
                  <c:v>Hyvin vähäinen maahanmuutto</c:v>
                </c:pt>
              </c:strCache>
            </c:strRef>
          </c:tx>
          <c:spPr>
            <a:ln w="28575" cap="rnd">
              <a:solidFill>
                <a:srgbClr val="7030A0"/>
              </a:solidFill>
              <a:round/>
            </a:ln>
            <a:effectLst/>
          </c:spPr>
          <c:marker>
            <c:symbol val="none"/>
          </c:marker>
          <c:dLbls>
            <c:dLbl>
              <c:idx val="13"/>
              <c:layout>
                <c:manualLayout>
                  <c:x val="-0.15640445075342532"/>
                  <c:y val="-5.3886019156463454E-2"/>
                </c:manualLayout>
              </c:layout>
              <c:tx>
                <c:rich>
                  <a:bodyPr/>
                  <a:lstStyle/>
                  <a:p>
                    <a:r>
                      <a:rPr lang="en-US" dirty="0"/>
                      <a:t>2023:</a:t>
                    </a:r>
                  </a:p>
                  <a:p>
                    <a:r>
                      <a:rPr lang="en-US" dirty="0"/>
                      <a:t>5,60 mil</a:t>
                    </a:r>
                    <a:r>
                      <a:rPr lang="en-US" baseline="0" dirty="0"/>
                      <a:t> as.</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ED2-411E-87E6-535FD27CAF8F}"/>
                </c:ext>
              </c:extLst>
            </c:dLbl>
            <c:dLbl>
              <c:idx val="30"/>
              <c:layout>
                <c:manualLayout>
                  <c:x val="-2.5300719974818808E-2"/>
                  <c:y val="5.5958558354789009E-2"/>
                </c:manualLayout>
              </c:layout>
              <c:tx>
                <c:rich>
                  <a:bodyPr/>
                  <a:lstStyle/>
                  <a:p>
                    <a:r>
                      <a:rPr lang="en-US" dirty="0"/>
                      <a:t>2040</a:t>
                    </a:r>
                    <a:r>
                      <a:rPr lang="en-US" baseline="0" dirty="0"/>
                      <a:t> </a:t>
                    </a:r>
                    <a:r>
                      <a:rPr lang="en-US" baseline="0" dirty="0" err="1"/>
                      <a:t>hyvin</a:t>
                    </a:r>
                    <a:r>
                      <a:rPr lang="en-US" baseline="0" dirty="0"/>
                      <a:t> </a:t>
                    </a:r>
                    <a:r>
                      <a:rPr lang="en-US" baseline="0" dirty="0" err="1"/>
                      <a:t>matala</a:t>
                    </a:r>
                    <a:r>
                      <a:rPr lang="en-US" baseline="0" dirty="0"/>
                      <a:t>:</a:t>
                    </a:r>
                  </a:p>
                  <a:p>
                    <a:r>
                      <a:rPr lang="en-US" baseline="0" dirty="0"/>
                      <a:t>5,54 mil. as.</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24451995822936254"/>
                      <c:h val="8.2010376077740782E-2"/>
                    </c:manualLayout>
                  </c15:layout>
                  <c15:showDataLabelsRange val="0"/>
                </c:ext>
                <c:ext xmlns:c16="http://schemas.microsoft.com/office/drawing/2014/chart" uri="{C3380CC4-5D6E-409C-BE32-E72D297353CC}">
                  <c16:uniqueId val="{00000008-5ED2-411E-87E6-535FD27CAF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Taul1!$B$7:$AF$7</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Taul1!$B$12:$AF$12</c:f>
              <c:numCache>
                <c:formatCode>General</c:formatCode>
                <c:ptCount val="31"/>
                <c:pt idx="13" formatCode="0">
                  <c:v>5603851</c:v>
                </c:pt>
                <c:pt idx="14" formatCode="0">
                  <c:v>5606102.0789373126</c:v>
                </c:pt>
                <c:pt idx="15" formatCode="0">
                  <c:v>5606719.0359240789</c:v>
                </c:pt>
                <c:pt idx="16" formatCode="0">
                  <c:v>5607246.3742000693</c:v>
                </c:pt>
                <c:pt idx="17" formatCode="0">
                  <c:v>5607248.88341791</c:v>
                </c:pt>
                <c:pt idx="18" formatCode="0">
                  <c:v>5606781.3843904696</c:v>
                </c:pt>
                <c:pt idx="19" formatCode="0">
                  <c:v>5605831.5999677805</c:v>
                </c:pt>
                <c:pt idx="20" formatCode="0">
                  <c:v>5603963.516735143</c:v>
                </c:pt>
                <c:pt idx="21" formatCode="0">
                  <c:v>5601675.1023762971</c:v>
                </c:pt>
                <c:pt idx="22" formatCode="0">
                  <c:v>5598203.480038044</c:v>
                </c:pt>
                <c:pt idx="23" formatCode="0">
                  <c:v>5593838.909750971</c:v>
                </c:pt>
                <c:pt idx="24" formatCode="0">
                  <c:v>5588594.4228488402</c:v>
                </c:pt>
                <c:pt idx="25" formatCode="0">
                  <c:v>5582371.1765936827</c:v>
                </c:pt>
                <c:pt idx="26" formatCode="0">
                  <c:v>5576062.6530777887</c:v>
                </c:pt>
                <c:pt idx="27" formatCode="0">
                  <c:v>5568868.6042793747</c:v>
                </c:pt>
                <c:pt idx="28" formatCode="0">
                  <c:v>5560871.601005666</c:v>
                </c:pt>
                <c:pt idx="29" formatCode="0">
                  <c:v>5551988.8365120394</c:v>
                </c:pt>
                <c:pt idx="30" formatCode="0">
                  <c:v>5541880.218086225</c:v>
                </c:pt>
              </c:numCache>
            </c:numRef>
          </c:val>
          <c:smooth val="0"/>
          <c:extLst>
            <c:ext xmlns:c16="http://schemas.microsoft.com/office/drawing/2014/chart" uri="{C3380CC4-5D6E-409C-BE32-E72D297353CC}">
              <c16:uniqueId val="{00000004-5ED2-411E-87E6-535FD27CAF8F}"/>
            </c:ext>
          </c:extLst>
        </c:ser>
        <c:dLbls>
          <c:showLegendKey val="0"/>
          <c:showVal val="0"/>
          <c:showCatName val="0"/>
          <c:showSerName val="0"/>
          <c:showPercent val="0"/>
          <c:showBubbleSize val="0"/>
        </c:dLbls>
        <c:smooth val="0"/>
        <c:axId val="27090112"/>
        <c:axId val="355631648"/>
      </c:lineChart>
      <c:catAx>
        <c:axId val="270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355631648"/>
        <c:crosses val="autoZero"/>
        <c:auto val="1"/>
        <c:lblAlgn val="ctr"/>
        <c:lblOffset val="100"/>
        <c:noMultiLvlLbl val="0"/>
      </c:catAx>
      <c:valAx>
        <c:axId val="35563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27090112"/>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Ennakoitu</a:t>
            </a:r>
            <a:r>
              <a:rPr lang="fi-FI" baseline="0" dirty="0"/>
              <a:t> kehitys suhteessa pitkään menneeseen kehitykseen</a:t>
            </a:r>
            <a:endParaRPr lang="fi-FI" dirty="0"/>
          </a:p>
        </c:rich>
      </c:tx>
      <c:overlay val="0"/>
      <c:spPr>
        <a:noFill/>
        <a:ln>
          <a:noFill/>
        </a:ln>
        <a:effectLst/>
      </c:spPr>
    </c:title>
    <c:autoTitleDeleted val="0"/>
    <c:plotArea>
      <c:layout/>
      <c:lineChart>
        <c:grouping val="standard"/>
        <c:varyColors val="0"/>
        <c:ser>
          <c:idx val="0"/>
          <c:order val="0"/>
          <c:tx>
            <c:strRef>
              <c:f>Taul1!$AN$3</c:f>
              <c:strCache>
                <c:ptCount val="1"/>
                <c:pt idx="0">
                  <c:v>Toteuma</c:v>
                </c:pt>
              </c:strCache>
            </c:strRef>
          </c:tx>
          <c:spPr>
            <a:ln w="28575" cap="rnd">
              <a:solidFill>
                <a:srgbClr val="002060"/>
              </a:solidFill>
              <a:round/>
            </a:ln>
            <a:effectLst/>
          </c:spPr>
          <c:marker>
            <c:symbol val="none"/>
          </c:marker>
          <c:cat>
            <c:numRef>
              <c:f>Taul1!$AO$2:$EF$2</c:f>
              <c:numCache>
                <c:formatCode>General</c:formatCode>
                <c:ptCount val="9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pt idx="77">
                  <c:v>2022</c:v>
                </c:pt>
                <c:pt idx="78">
                  <c:v>2023</c:v>
                </c:pt>
                <c:pt idx="79">
                  <c:v>2024</c:v>
                </c:pt>
                <c:pt idx="80">
                  <c:v>2025</c:v>
                </c:pt>
                <c:pt idx="81">
                  <c:v>2026</c:v>
                </c:pt>
                <c:pt idx="82">
                  <c:v>2027</c:v>
                </c:pt>
                <c:pt idx="83">
                  <c:v>2028</c:v>
                </c:pt>
                <c:pt idx="84">
                  <c:v>2029</c:v>
                </c:pt>
                <c:pt idx="85">
                  <c:v>2030</c:v>
                </c:pt>
                <c:pt idx="86">
                  <c:v>2031</c:v>
                </c:pt>
                <c:pt idx="87">
                  <c:v>2032</c:v>
                </c:pt>
                <c:pt idx="88">
                  <c:v>2033</c:v>
                </c:pt>
                <c:pt idx="89">
                  <c:v>2034</c:v>
                </c:pt>
                <c:pt idx="90">
                  <c:v>2035</c:v>
                </c:pt>
                <c:pt idx="91">
                  <c:v>2036</c:v>
                </c:pt>
                <c:pt idx="92">
                  <c:v>2037</c:v>
                </c:pt>
                <c:pt idx="93">
                  <c:v>2038</c:v>
                </c:pt>
                <c:pt idx="94">
                  <c:v>2039</c:v>
                </c:pt>
                <c:pt idx="95">
                  <c:v>2040</c:v>
                </c:pt>
              </c:numCache>
            </c:numRef>
          </c:cat>
          <c:val>
            <c:numRef>
              <c:f>Taul1!$AO$3:$EF$3</c:f>
              <c:numCache>
                <c:formatCode>General</c:formatCode>
                <c:ptCount val="96"/>
                <c:pt idx="0">
                  <c:v>3778890</c:v>
                </c:pt>
                <c:pt idx="1">
                  <c:v>3833072</c:v>
                </c:pt>
                <c:pt idx="2">
                  <c:v>3885284</c:v>
                </c:pt>
                <c:pt idx="3">
                  <c:v>3937840</c:v>
                </c:pt>
                <c:pt idx="4">
                  <c:v>3987996</c:v>
                </c:pt>
                <c:pt idx="5">
                  <c:v>4029803</c:v>
                </c:pt>
                <c:pt idx="6">
                  <c:v>4064727</c:v>
                </c:pt>
                <c:pt idx="7">
                  <c:v>4116228</c:v>
                </c:pt>
                <c:pt idx="8">
                  <c:v>4162609</c:v>
                </c:pt>
                <c:pt idx="9">
                  <c:v>4211191</c:v>
                </c:pt>
                <c:pt idx="10">
                  <c:v>4258571</c:v>
                </c:pt>
                <c:pt idx="11">
                  <c:v>4304832</c:v>
                </c:pt>
                <c:pt idx="12">
                  <c:v>4343190</c:v>
                </c:pt>
                <c:pt idx="13">
                  <c:v>4376314</c:v>
                </c:pt>
                <c:pt idx="14">
                  <c:v>4413046</c:v>
                </c:pt>
                <c:pt idx="15">
                  <c:v>4446222</c:v>
                </c:pt>
                <c:pt idx="16">
                  <c:v>4475787</c:v>
                </c:pt>
                <c:pt idx="17">
                  <c:v>4507098</c:v>
                </c:pt>
                <c:pt idx="18">
                  <c:v>4539519</c:v>
                </c:pt>
                <c:pt idx="19">
                  <c:v>4557567</c:v>
                </c:pt>
                <c:pt idx="20">
                  <c:v>4569896</c:v>
                </c:pt>
                <c:pt idx="21">
                  <c:v>4591842</c:v>
                </c:pt>
                <c:pt idx="22">
                  <c:v>4619645</c:v>
                </c:pt>
                <c:pt idx="23">
                  <c:v>4633292</c:v>
                </c:pt>
                <c:pt idx="24">
                  <c:v>4614277</c:v>
                </c:pt>
                <c:pt idx="25">
                  <c:v>4598336</c:v>
                </c:pt>
                <c:pt idx="26">
                  <c:v>4625912</c:v>
                </c:pt>
                <c:pt idx="27">
                  <c:v>4653401</c:v>
                </c:pt>
                <c:pt idx="28">
                  <c:v>4678761</c:v>
                </c:pt>
                <c:pt idx="29">
                  <c:v>4702387</c:v>
                </c:pt>
                <c:pt idx="30">
                  <c:v>4720492</c:v>
                </c:pt>
                <c:pt idx="31">
                  <c:v>4730836</c:v>
                </c:pt>
                <c:pt idx="32">
                  <c:v>4746967</c:v>
                </c:pt>
                <c:pt idx="33">
                  <c:v>4758088</c:v>
                </c:pt>
                <c:pt idx="34">
                  <c:v>4771292</c:v>
                </c:pt>
                <c:pt idx="35">
                  <c:v>4787778</c:v>
                </c:pt>
                <c:pt idx="36">
                  <c:v>4812150</c:v>
                </c:pt>
                <c:pt idx="37">
                  <c:v>4841715</c:v>
                </c:pt>
                <c:pt idx="38">
                  <c:v>4869858</c:v>
                </c:pt>
                <c:pt idx="39">
                  <c:v>4893748</c:v>
                </c:pt>
                <c:pt idx="40">
                  <c:v>4910664</c:v>
                </c:pt>
                <c:pt idx="41">
                  <c:v>4925644</c:v>
                </c:pt>
                <c:pt idx="42">
                  <c:v>4938602</c:v>
                </c:pt>
                <c:pt idx="43">
                  <c:v>4954359</c:v>
                </c:pt>
                <c:pt idx="44">
                  <c:v>4974383</c:v>
                </c:pt>
                <c:pt idx="45">
                  <c:v>4998478</c:v>
                </c:pt>
                <c:pt idx="46">
                  <c:v>5029002</c:v>
                </c:pt>
                <c:pt idx="47">
                  <c:v>5054982</c:v>
                </c:pt>
                <c:pt idx="48">
                  <c:v>5077912</c:v>
                </c:pt>
                <c:pt idx="49">
                  <c:v>5098754</c:v>
                </c:pt>
                <c:pt idx="50">
                  <c:v>5116826</c:v>
                </c:pt>
                <c:pt idx="51">
                  <c:v>5132320</c:v>
                </c:pt>
                <c:pt idx="52">
                  <c:v>5147349</c:v>
                </c:pt>
                <c:pt idx="53">
                  <c:v>5159646</c:v>
                </c:pt>
                <c:pt idx="54">
                  <c:v>5171302</c:v>
                </c:pt>
                <c:pt idx="55">
                  <c:v>5181115</c:v>
                </c:pt>
                <c:pt idx="56">
                  <c:v>5194901</c:v>
                </c:pt>
                <c:pt idx="57">
                  <c:v>5206295</c:v>
                </c:pt>
                <c:pt idx="58">
                  <c:v>5219732</c:v>
                </c:pt>
                <c:pt idx="59">
                  <c:v>5236611</c:v>
                </c:pt>
                <c:pt idx="60">
                  <c:v>5255580</c:v>
                </c:pt>
                <c:pt idx="61">
                  <c:v>5276955</c:v>
                </c:pt>
                <c:pt idx="62">
                  <c:v>5300484</c:v>
                </c:pt>
                <c:pt idx="63">
                  <c:v>5326314</c:v>
                </c:pt>
                <c:pt idx="64">
                  <c:v>5351427</c:v>
                </c:pt>
                <c:pt idx="65">
                  <c:v>5375276</c:v>
                </c:pt>
                <c:pt idx="66">
                  <c:v>5401267</c:v>
                </c:pt>
                <c:pt idx="67">
                  <c:v>5426674</c:v>
                </c:pt>
                <c:pt idx="68">
                  <c:v>5451270</c:v>
                </c:pt>
                <c:pt idx="69">
                  <c:v>5471753</c:v>
                </c:pt>
                <c:pt idx="70">
                  <c:v>5487308</c:v>
                </c:pt>
                <c:pt idx="71">
                  <c:v>5503297</c:v>
                </c:pt>
                <c:pt idx="72">
                  <c:v>5513130</c:v>
                </c:pt>
                <c:pt idx="73">
                  <c:v>5517919</c:v>
                </c:pt>
                <c:pt idx="74">
                  <c:v>5525292</c:v>
                </c:pt>
                <c:pt idx="75">
                  <c:v>5533793</c:v>
                </c:pt>
                <c:pt idx="76">
                  <c:v>5548241</c:v>
                </c:pt>
                <c:pt idx="77">
                  <c:v>5563970</c:v>
                </c:pt>
                <c:pt idx="78">
                  <c:v>5603851</c:v>
                </c:pt>
              </c:numCache>
            </c:numRef>
          </c:val>
          <c:smooth val="0"/>
          <c:extLst>
            <c:ext xmlns:c16="http://schemas.microsoft.com/office/drawing/2014/chart" uri="{C3380CC4-5D6E-409C-BE32-E72D297353CC}">
              <c16:uniqueId val="{00000000-B144-46D4-B1D4-AE83FC7C5DBF}"/>
            </c:ext>
          </c:extLst>
        </c:ser>
        <c:ser>
          <c:idx val="1"/>
          <c:order val="1"/>
          <c:tx>
            <c:strRef>
              <c:f>Taul1!$AN$4</c:f>
              <c:strCache>
                <c:ptCount val="1"/>
                <c:pt idx="0">
                  <c:v>Perusura</c:v>
                </c:pt>
              </c:strCache>
            </c:strRef>
          </c:tx>
          <c:spPr>
            <a:ln w="28575" cap="rnd">
              <a:solidFill>
                <a:srgbClr val="0070C0"/>
              </a:solidFill>
              <a:round/>
            </a:ln>
            <a:effectLst/>
          </c:spPr>
          <c:marker>
            <c:symbol val="none"/>
          </c:marker>
          <c:dLbls>
            <c:dLbl>
              <c:idx val="30"/>
              <c:layout>
                <c:manualLayout>
                  <c:x val="-2.3000654522562555E-2"/>
                  <c:y val="-4.3703902276698008E-2"/>
                </c:manualLayout>
              </c:layout>
              <c:tx>
                <c:rich>
                  <a:bodyPr/>
                  <a:lstStyle/>
                  <a:p>
                    <a:r>
                      <a:rPr lang="pt-BR" dirty="0"/>
                      <a:t>2040 </a:t>
                    </a:r>
                    <a:r>
                      <a:rPr lang="pt-BR" dirty="0" err="1"/>
                      <a:t>perus</a:t>
                    </a:r>
                    <a:r>
                      <a:rPr lang="pt-BR" dirty="0"/>
                      <a:t>:</a:t>
                    </a:r>
                  </a:p>
                  <a:p>
                    <a:r>
                      <a:rPr lang="pt-BR" dirty="0"/>
                      <a:t>5,75 mil.</a:t>
                    </a:r>
                    <a:r>
                      <a:rPr lang="pt-BR" baseline="0" dirty="0"/>
                      <a:t> as.</a:t>
                    </a:r>
                    <a:endParaRPr lang="pt-B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144-46D4-B1D4-AE83FC7C5D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Taul1!$AO$2:$EF$2</c:f>
              <c:numCache>
                <c:formatCode>General</c:formatCode>
                <c:ptCount val="9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pt idx="77">
                  <c:v>2022</c:v>
                </c:pt>
                <c:pt idx="78">
                  <c:v>2023</c:v>
                </c:pt>
                <c:pt idx="79">
                  <c:v>2024</c:v>
                </c:pt>
                <c:pt idx="80">
                  <c:v>2025</c:v>
                </c:pt>
                <c:pt idx="81">
                  <c:v>2026</c:v>
                </c:pt>
                <c:pt idx="82">
                  <c:v>2027</c:v>
                </c:pt>
                <c:pt idx="83">
                  <c:v>2028</c:v>
                </c:pt>
                <c:pt idx="84">
                  <c:v>2029</c:v>
                </c:pt>
                <c:pt idx="85">
                  <c:v>2030</c:v>
                </c:pt>
                <c:pt idx="86">
                  <c:v>2031</c:v>
                </c:pt>
                <c:pt idx="87">
                  <c:v>2032</c:v>
                </c:pt>
                <c:pt idx="88">
                  <c:v>2033</c:v>
                </c:pt>
                <c:pt idx="89">
                  <c:v>2034</c:v>
                </c:pt>
                <c:pt idx="90">
                  <c:v>2035</c:v>
                </c:pt>
                <c:pt idx="91">
                  <c:v>2036</c:v>
                </c:pt>
                <c:pt idx="92">
                  <c:v>2037</c:v>
                </c:pt>
                <c:pt idx="93">
                  <c:v>2038</c:v>
                </c:pt>
                <c:pt idx="94">
                  <c:v>2039</c:v>
                </c:pt>
                <c:pt idx="95">
                  <c:v>2040</c:v>
                </c:pt>
              </c:numCache>
            </c:numRef>
          </c:cat>
          <c:val>
            <c:numRef>
              <c:f>Taul1!$AO$4:$EF$4</c:f>
              <c:numCache>
                <c:formatCode>General</c:formatCode>
                <c:ptCount val="96"/>
                <c:pt idx="78">
                  <c:v>5603851</c:v>
                </c:pt>
                <c:pt idx="79">
                  <c:v>5618103.3464066973</c:v>
                </c:pt>
                <c:pt idx="80">
                  <c:v>5630796.2948646704</c:v>
                </c:pt>
                <c:pt idx="81">
                  <c:v>5643470.582875601</c:v>
                </c:pt>
                <c:pt idx="82">
                  <c:v>5655685.5710253026</c:v>
                </c:pt>
                <c:pt idx="83">
                  <c:v>5667488.4421213251</c:v>
                </c:pt>
                <c:pt idx="84">
                  <c:v>5678857.7727487683</c:v>
                </c:pt>
                <c:pt idx="85">
                  <c:v>5689349.1195053225</c:v>
                </c:pt>
                <c:pt idx="86">
                  <c:v>5699450.9685929799</c:v>
                </c:pt>
                <c:pt idx="87">
                  <c:v>5708390.0787395779</c:v>
                </c:pt>
                <c:pt idx="88">
                  <c:v>5716445.3967149351</c:v>
                </c:pt>
                <c:pt idx="89">
                  <c:v>5723618.6458736314</c:v>
                </c:pt>
                <c:pt idx="90">
                  <c:v>5729800.9920657221</c:v>
                </c:pt>
                <c:pt idx="91">
                  <c:v>5735875.9924288271</c:v>
                </c:pt>
                <c:pt idx="92">
                  <c:v>5741034.0443620756</c:v>
                </c:pt>
                <c:pt idx="93">
                  <c:v>5745349.2272823118</c:v>
                </c:pt>
                <c:pt idx="94">
                  <c:v>5748730.8835024368</c:v>
                </c:pt>
                <c:pt idx="95">
                  <c:v>5750826.9093112182</c:v>
                </c:pt>
              </c:numCache>
            </c:numRef>
          </c:val>
          <c:smooth val="0"/>
          <c:extLst>
            <c:ext xmlns:c16="http://schemas.microsoft.com/office/drawing/2014/chart" uri="{C3380CC4-5D6E-409C-BE32-E72D297353CC}">
              <c16:uniqueId val="{00000002-B144-46D4-B1D4-AE83FC7C5DBF}"/>
            </c:ext>
          </c:extLst>
        </c:ser>
        <c:ser>
          <c:idx val="2"/>
          <c:order val="2"/>
          <c:tx>
            <c:strRef>
              <c:f>Taul1!$AN$5</c:f>
              <c:strCache>
                <c:ptCount val="1"/>
                <c:pt idx="0">
                  <c:v>Korkea maahanmuutto</c:v>
                </c:pt>
              </c:strCache>
            </c:strRef>
          </c:tx>
          <c:spPr>
            <a:ln w="28575" cap="rnd">
              <a:solidFill>
                <a:srgbClr val="C00000"/>
              </a:solidFill>
              <a:round/>
            </a:ln>
            <a:effectLst/>
          </c:spPr>
          <c:marker>
            <c:symbol val="none"/>
          </c:marker>
          <c:dLbls>
            <c:dLbl>
              <c:idx val="30"/>
              <c:layout>
                <c:manualLayout>
                  <c:x val="-4.8301374497381366E-2"/>
                  <c:y val="-6.7741048528881909E-2"/>
                </c:manualLayout>
              </c:layout>
              <c:tx>
                <c:rich>
                  <a:bodyPr/>
                  <a:lstStyle/>
                  <a:p>
                    <a:r>
                      <a:rPr lang="pt-BR" dirty="0"/>
                      <a:t>2040 korkea:</a:t>
                    </a:r>
                  </a:p>
                  <a:p>
                    <a:r>
                      <a:rPr lang="pt-BR" dirty="0"/>
                      <a:t>5,9</a:t>
                    </a:r>
                    <a:r>
                      <a:rPr lang="pt-BR" baseline="0" dirty="0"/>
                      <a:t> mil. as.</a:t>
                    </a:r>
                    <a:endParaRPr lang="pt-B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144-46D4-B1D4-AE83FC7C5D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Taul1!$AO$2:$EF$2</c:f>
              <c:numCache>
                <c:formatCode>General</c:formatCode>
                <c:ptCount val="9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pt idx="77">
                  <c:v>2022</c:v>
                </c:pt>
                <c:pt idx="78">
                  <c:v>2023</c:v>
                </c:pt>
                <c:pt idx="79">
                  <c:v>2024</c:v>
                </c:pt>
                <c:pt idx="80">
                  <c:v>2025</c:v>
                </c:pt>
                <c:pt idx="81">
                  <c:v>2026</c:v>
                </c:pt>
                <c:pt idx="82">
                  <c:v>2027</c:v>
                </c:pt>
                <c:pt idx="83">
                  <c:v>2028</c:v>
                </c:pt>
                <c:pt idx="84">
                  <c:v>2029</c:v>
                </c:pt>
                <c:pt idx="85">
                  <c:v>2030</c:v>
                </c:pt>
                <c:pt idx="86">
                  <c:v>2031</c:v>
                </c:pt>
                <c:pt idx="87">
                  <c:v>2032</c:v>
                </c:pt>
                <c:pt idx="88">
                  <c:v>2033</c:v>
                </c:pt>
                <c:pt idx="89">
                  <c:v>2034</c:v>
                </c:pt>
                <c:pt idx="90">
                  <c:v>2035</c:v>
                </c:pt>
                <c:pt idx="91">
                  <c:v>2036</c:v>
                </c:pt>
                <c:pt idx="92">
                  <c:v>2037</c:v>
                </c:pt>
                <c:pt idx="93">
                  <c:v>2038</c:v>
                </c:pt>
                <c:pt idx="94">
                  <c:v>2039</c:v>
                </c:pt>
                <c:pt idx="95">
                  <c:v>2040</c:v>
                </c:pt>
              </c:numCache>
            </c:numRef>
          </c:cat>
          <c:val>
            <c:numRef>
              <c:f>Taul1!$AO$5:$EF$5</c:f>
              <c:numCache>
                <c:formatCode>General</c:formatCode>
                <c:ptCount val="96"/>
                <c:pt idx="78">
                  <c:v>5603851</c:v>
                </c:pt>
                <c:pt idx="79">
                  <c:v>5626104.7837505843</c:v>
                </c:pt>
                <c:pt idx="80">
                  <c:v>5646848.7118334118</c:v>
                </c:pt>
                <c:pt idx="81">
                  <c:v>5667621.2650020411</c:v>
                </c:pt>
                <c:pt idx="82">
                  <c:v>5687978.1271326775</c:v>
                </c:pt>
                <c:pt idx="83">
                  <c:v>5707961.4467346724</c:v>
                </c:pt>
                <c:pt idx="84">
                  <c:v>5727543.6304526217</c:v>
                </c:pt>
                <c:pt idx="85">
                  <c:v>5746274.914183245</c:v>
                </c:pt>
                <c:pt idx="86">
                  <c:v>5764637.2908061659</c:v>
                </c:pt>
                <c:pt idx="87">
                  <c:v>5781850.2322976403</c:v>
                </c:pt>
                <c:pt idx="88">
                  <c:v>5798185.4146901155</c:v>
                </c:pt>
                <c:pt idx="89">
                  <c:v>5813637.2336657932</c:v>
                </c:pt>
                <c:pt idx="90">
                  <c:v>5828089.896948155</c:v>
                </c:pt>
                <c:pt idx="91">
                  <c:v>5842420.578240972</c:v>
                </c:pt>
                <c:pt idx="92">
                  <c:v>5855813.4118595747</c:v>
                </c:pt>
                <c:pt idx="93">
                  <c:v>5868336.701667076</c:v>
                </c:pt>
                <c:pt idx="94">
                  <c:v>5879894.7868716298</c:v>
                </c:pt>
                <c:pt idx="95">
                  <c:v>5890127.3314375533</c:v>
                </c:pt>
              </c:numCache>
            </c:numRef>
          </c:val>
          <c:smooth val="0"/>
          <c:extLst>
            <c:ext xmlns:c16="http://schemas.microsoft.com/office/drawing/2014/chart" uri="{C3380CC4-5D6E-409C-BE32-E72D297353CC}">
              <c16:uniqueId val="{00000004-B144-46D4-B1D4-AE83FC7C5DBF}"/>
            </c:ext>
          </c:extLst>
        </c:ser>
        <c:ser>
          <c:idx val="3"/>
          <c:order val="3"/>
          <c:tx>
            <c:strRef>
              <c:f>Taul1!$AN$6</c:f>
              <c:strCache>
                <c:ptCount val="1"/>
                <c:pt idx="0">
                  <c:v>Vähäinen maahanmuutto</c:v>
                </c:pt>
              </c:strCache>
            </c:strRef>
          </c:tx>
          <c:spPr>
            <a:ln w="28575" cap="rnd">
              <a:solidFill>
                <a:schemeClr val="accent4"/>
              </a:solidFill>
              <a:round/>
            </a:ln>
            <a:effectLst/>
          </c:spPr>
          <c:marker>
            <c:symbol val="none"/>
          </c:marker>
          <c:dLbls>
            <c:dLbl>
              <c:idx val="30"/>
              <c:layout>
                <c:manualLayout>
                  <c:x val="-2.0700589070306467E-2"/>
                  <c:y val="-4.9740940759812488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mn-lt"/>
                        <a:ea typeface="+mn-ea"/>
                        <a:cs typeface="+mn-cs"/>
                      </a:defRPr>
                    </a:pPr>
                    <a:r>
                      <a:rPr lang="pt-BR" dirty="0"/>
                      <a:t>2040 </a:t>
                    </a:r>
                    <a:r>
                      <a:rPr lang="pt-BR" dirty="0" err="1"/>
                      <a:t>matala</a:t>
                    </a:r>
                    <a:r>
                      <a:rPr lang="pt-BR" dirty="0"/>
                      <a:t>:</a:t>
                    </a:r>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mn-lt"/>
                        <a:ea typeface="+mn-ea"/>
                        <a:cs typeface="+mn-cs"/>
                      </a:defRPr>
                    </a:pPr>
                    <a:r>
                      <a:rPr lang="pt-BR" dirty="0"/>
                      <a:t>5,63</a:t>
                    </a:r>
                    <a:r>
                      <a:rPr lang="pt-BR" sz="1000" b="0" i="0" u="none" strike="noStrike" kern="1200" baseline="0" dirty="0">
                        <a:solidFill>
                          <a:srgbClr val="000000"/>
                        </a:solidFill>
                      </a:rPr>
                      <a:t> mil. as.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144-46D4-B1D4-AE83FC7C5D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Taul1!$AO$2:$EF$2</c:f>
              <c:numCache>
                <c:formatCode>General</c:formatCode>
                <c:ptCount val="9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pt idx="77">
                  <c:v>2022</c:v>
                </c:pt>
                <c:pt idx="78">
                  <c:v>2023</c:v>
                </c:pt>
                <c:pt idx="79">
                  <c:v>2024</c:v>
                </c:pt>
                <c:pt idx="80">
                  <c:v>2025</c:v>
                </c:pt>
                <c:pt idx="81">
                  <c:v>2026</c:v>
                </c:pt>
                <c:pt idx="82">
                  <c:v>2027</c:v>
                </c:pt>
                <c:pt idx="83">
                  <c:v>2028</c:v>
                </c:pt>
                <c:pt idx="84">
                  <c:v>2029</c:v>
                </c:pt>
                <c:pt idx="85">
                  <c:v>2030</c:v>
                </c:pt>
                <c:pt idx="86">
                  <c:v>2031</c:v>
                </c:pt>
                <c:pt idx="87">
                  <c:v>2032</c:v>
                </c:pt>
                <c:pt idx="88">
                  <c:v>2033</c:v>
                </c:pt>
                <c:pt idx="89">
                  <c:v>2034</c:v>
                </c:pt>
                <c:pt idx="90">
                  <c:v>2035</c:v>
                </c:pt>
                <c:pt idx="91">
                  <c:v>2036</c:v>
                </c:pt>
                <c:pt idx="92">
                  <c:v>2037</c:v>
                </c:pt>
                <c:pt idx="93">
                  <c:v>2038</c:v>
                </c:pt>
                <c:pt idx="94">
                  <c:v>2039</c:v>
                </c:pt>
                <c:pt idx="95">
                  <c:v>2040</c:v>
                </c:pt>
              </c:numCache>
            </c:numRef>
          </c:cat>
          <c:val>
            <c:numRef>
              <c:f>Taul1!$AO$6:$EF$6</c:f>
              <c:numCache>
                <c:formatCode>General</c:formatCode>
                <c:ptCount val="96"/>
                <c:pt idx="78">
                  <c:v>5603851</c:v>
                </c:pt>
                <c:pt idx="79">
                  <c:v>5611102.4449170455</c:v>
                </c:pt>
                <c:pt idx="80">
                  <c:v>5616750.9728252571</c:v>
                </c:pt>
                <c:pt idx="81">
                  <c:v>5622339.4385572439</c:v>
                </c:pt>
                <c:pt idx="82">
                  <c:v>5627430.4126505712</c:v>
                </c:pt>
                <c:pt idx="83">
                  <c:v>5632075.5329955881</c:v>
                </c:pt>
                <c:pt idx="84">
                  <c:v>5636258.6864737375</c:v>
                </c:pt>
                <c:pt idx="85">
                  <c:v>5639540.3128688931</c:v>
                </c:pt>
                <c:pt idx="86">
                  <c:v>5642414.467560458</c:v>
                </c:pt>
                <c:pt idx="87">
                  <c:v>5644113.9086569035</c:v>
                </c:pt>
                <c:pt idx="88">
                  <c:v>5644924.175513451</c:v>
                </c:pt>
                <c:pt idx="89">
                  <c:v>5644853.7508484414</c:v>
                </c:pt>
                <c:pt idx="90">
                  <c:v>5643799.5157903684</c:v>
                </c:pt>
                <c:pt idx="91">
                  <c:v>5642650.7386344792</c:v>
                </c:pt>
                <c:pt idx="92">
                  <c:v>5640603.4069979871</c:v>
                </c:pt>
                <c:pt idx="93">
                  <c:v>5637736.4759350885</c:v>
                </c:pt>
                <c:pt idx="94">
                  <c:v>5633963.941688614</c:v>
                </c:pt>
                <c:pt idx="95">
                  <c:v>5628940.5836903658</c:v>
                </c:pt>
              </c:numCache>
            </c:numRef>
          </c:val>
          <c:smooth val="0"/>
          <c:extLst>
            <c:ext xmlns:c16="http://schemas.microsoft.com/office/drawing/2014/chart" uri="{C3380CC4-5D6E-409C-BE32-E72D297353CC}">
              <c16:uniqueId val="{00000006-B144-46D4-B1D4-AE83FC7C5DBF}"/>
            </c:ext>
          </c:extLst>
        </c:ser>
        <c:ser>
          <c:idx val="4"/>
          <c:order val="4"/>
          <c:tx>
            <c:strRef>
              <c:f>Taul1!$AN$7</c:f>
              <c:strCache>
                <c:ptCount val="1"/>
                <c:pt idx="0">
                  <c:v>Hyvin vähäinen maahanmuutto</c:v>
                </c:pt>
              </c:strCache>
            </c:strRef>
          </c:tx>
          <c:spPr>
            <a:ln w="28575" cap="rnd">
              <a:solidFill>
                <a:srgbClr val="7030A0"/>
              </a:solidFill>
              <a:round/>
            </a:ln>
            <a:effectLst/>
          </c:spPr>
          <c:marker>
            <c:symbol val="none"/>
          </c:marker>
          <c:dLbls>
            <c:dLbl>
              <c:idx val="13"/>
              <c:layout>
                <c:manualLayout>
                  <c:x val="-0.15640445075342532"/>
                  <c:y val="-5.3886019156463454E-2"/>
                </c:manualLayout>
              </c:layout>
              <c:tx>
                <c:rich>
                  <a:bodyPr/>
                  <a:lstStyle/>
                  <a:p>
                    <a:r>
                      <a:rPr lang="en-US" dirty="0"/>
                      <a:t>2023:</a:t>
                    </a:r>
                  </a:p>
                  <a:p>
                    <a:r>
                      <a:rPr lang="en-US" dirty="0"/>
                      <a:t>5,60 mil</a:t>
                    </a:r>
                    <a:r>
                      <a:rPr lang="en-US" baseline="0" dirty="0"/>
                      <a:t> as.</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144-46D4-B1D4-AE83FC7C5DBF}"/>
                </c:ext>
              </c:extLst>
            </c:dLbl>
            <c:dLbl>
              <c:idx val="30"/>
              <c:layout>
                <c:manualLayout>
                  <c:x val="-2.5300719974818808E-2"/>
                  <c:y val="5.5958558354789009E-2"/>
                </c:manualLayout>
              </c:layout>
              <c:tx>
                <c:rich>
                  <a:bodyPr/>
                  <a:lstStyle/>
                  <a:p>
                    <a:r>
                      <a:rPr lang="en-US" dirty="0"/>
                      <a:t>2040</a:t>
                    </a:r>
                    <a:r>
                      <a:rPr lang="en-US" baseline="0" dirty="0"/>
                      <a:t> </a:t>
                    </a:r>
                    <a:r>
                      <a:rPr lang="en-US" baseline="0" dirty="0" err="1"/>
                      <a:t>hyvin</a:t>
                    </a:r>
                    <a:r>
                      <a:rPr lang="en-US" baseline="0" dirty="0"/>
                      <a:t> </a:t>
                    </a:r>
                    <a:r>
                      <a:rPr lang="en-US" baseline="0" dirty="0" err="1"/>
                      <a:t>matala</a:t>
                    </a:r>
                    <a:r>
                      <a:rPr lang="en-US" baseline="0" dirty="0"/>
                      <a:t>:</a:t>
                    </a:r>
                  </a:p>
                  <a:p>
                    <a:r>
                      <a:rPr lang="en-US" baseline="0" dirty="0"/>
                      <a:t>5,54 mil. as.</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24451995822936254"/>
                      <c:h val="8.2010376077740782E-2"/>
                    </c:manualLayout>
                  </c15:layout>
                  <c15:showDataLabelsRange val="0"/>
                </c:ext>
                <c:ext xmlns:c16="http://schemas.microsoft.com/office/drawing/2014/chart" uri="{C3380CC4-5D6E-409C-BE32-E72D297353CC}">
                  <c16:uniqueId val="{00000008-B144-46D4-B1D4-AE83FC7C5D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Taul1!$AO$2:$EF$2</c:f>
              <c:numCache>
                <c:formatCode>General</c:formatCode>
                <c:ptCount val="9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pt idx="77">
                  <c:v>2022</c:v>
                </c:pt>
                <c:pt idx="78">
                  <c:v>2023</c:v>
                </c:pt>
                <c:pt idx="79">
                  <c:v>2024</c:v>
                </c:pt>
                <c:pt idx="80">
                  <c:v>2025</c:v>
                </c:pt>
                <c:pt idx="81">
                  <c:v>2026</c:v>
                </c:pt>
                <c:pt idx="82">
                  <c:v>2027</c:v>
                </c:pt>
                <c:pt idx="83">
                  <c:v>2028</c:v>
                </c:pt>
                <c:pt idx="84">
                  <c:v>2029</c:v>
                </c:pt>
                <c:pt idx="85">
                  <c:v>2030</c:v>
                </c:pt>
                <c:pt idx="86">
                  <c:v>2031</c:v>
                </c:pt>
                <c:pt idx="87">
                  <c:v>2032</c:v>
                </c:pt>
                <c:pt idx="88">
                  <c:v>2033</c:v>
                </c:pt>
                <c:pt idx="89">
                  <c:v>2034</c:v>
                </c:pt>
                <c:pt idx="90">
                  <c:v>2035</c:v>
                </c:pt>
                <c:pt idx="91">
                  <c:v>2036</c:v>
                </c:pt>
                <c:pt idx="92">
                  <c:v>2037</c:v>
                </c:pt>
                <c:pt idx="93">
                  <c:v>2038</c:v>
                </c:pt>
                <c:pt idx="94">
                  <c:v>2039</c:v>
                </c:pt>
                <c:pt idx="95">
                  <c:v>2040</c:v>
                </c:pt>
              </c:numCache>
            </c:numRef>
          </c:cat>
          <c:val>
            <c:numRef>
              <c:f>Taul1!$AO$7:$EF$7</c:f>
              <c:numCache>
                <c:formatCode>General</c:formatCode>
                <c:ptCount val="96"/>
                <c:pt idx="78">
                  <c:v>5603851</c:v>
                </c:pt>
                <c:pt idx="79">
                  <c:v>5606102.0789373126</c:v>
                </c:pt>
                <c:pt idx="80">
                  <c:v>5606719.0359240789</c:v>
                </c:pt>
                <c:pt idx="81">
                  <c:v>5607246.3742000693</c:v>
                </c:pt>
                <c:pt idx="82">
                  <c:v>5607248.88341791</c:v>
                </c:pt>
                <c:pt idx="83">
                  <c:v>5606781.3843904696</c:v>
                </c:pt>
                <c:pt idx="84">
                  <c:v>5605831.5999677805</c:v>
                </c:pt>
                <c:pt idx="85">
                  <c:v>5603963.516735143</c:v>
                </c:pt>
                <c:pt idx="86">
                  <c:v>5601675.1023762971</c:v>
                </c:pt>
                <c:pt idx="87">
                  <c:v>5598203.480038044</c:v>
                </c:pt>
                <c:pt idx="88">
                  <c:v>5593838.909750971</c:v>
                </c:pt>
                <c:pt idx="89">
                  <c:v>5588594.4228488402</c:v>
                </c:pt>
                <c:pt idx="90">
                  <c:v>5582371.1765936827</c:v>
                </c:pt>
                <c:pt idx="91">
                  <c:v>5576062.6530777887</c:v>
                </c:pt>
                <c:pt idx="92">
                  <c:v>5568868.6042793747</c:v>
                </c:pt>
                <c:pt idx="93">
                  <c:v>5560871.601005666</c:v>
                </c:pt>
                <c:pt idx="94">
                  <c:v>5551988.8365120394</c:v>
                </c:pt>
                <c:pt idx="95">
                  <c:v>5541880.218086225</c:v>
                </c:pt>
              </c:numCache>
            </c:numRef>
          </c:val>
          <c:smooth val="0"/>
          <c:extLst>
            <c:ext xmlns:c16="http://schemas.microsoft.com/office/drawing/2014/chart" uri="{C3380CC4-5D6E-409C-BE32-E72D297353CC}">
              <c16:uniqueId val="{00000009-B144-46D4-B1D4-AE83FC7C5DBF}"/>
            </c:ext>
          </c:extLst>
        </c:ser>
        <c:dLbls>
          <c:showLegendKey val="0"/>
          <c:showVal val="0"/>
          <c:showCatName val="0"/>
          <c:showSerName val="0"/>
          <c:showPercent val="0"/>
          <c:showBubbleSize val="0"/>
        </c:dLbls>
        <c:smooth val="0"/>
        <c:axId val="27090112"/>
        <c:axId val="355631648"/>
      </c:lineChart>
      <c:catAx>
        <c:axId val="270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355631648"/>
        <c:crosses val="autoZero"/>
        <c:auto val="1"/>
        <c:lblAlgn val="ctr"/>
        <c:lblOffset val="100"/>
        <c:noMultiLvlLbl val="0"/>
      </c:catAx>
      <c:valAx>
        <c:axId val="355631648"/>
        <c:scaling>
          <c:orientation val="minMax"/>
          <c:max val="6000000"/>
          <c:min val="3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27090112"/>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Väestönmuutos 2023—2040 eri skenaarioissa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tx>
            <c:strRef>
              <c:f>Taul1!$J$117</c:f>
              <c:strCache>
                <c:ptCount val="1"/>
                <c:pt idx="0">
                  <c:v>Perusura</c:v>
                </c:pt>
              </c:strCache>
            </c:strRef>
          </c:tx>
          <c:spPr>
            <a:solidFill>
              <a:srgbClr val="0070C0"/>
            </a:solidFill>
            <a:ln>
              <a:noFill/>
            </a:ln>
            <a:effectLst/>
          </c:spPr>
          <c:invertIfNegative val="0"/>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Taul1!$J$118:$J$123</c:f>
              <c:numCache>
                <c:formatCode>0</c:formatCode>
                <c:ptCount val="6"/>
                <c:pt idx="0">
                  <c:v>202177.34345097351</c:v>
                </c:pt>
                <c:pt idx="1">
                  <c:v>119260.59848577948</c:v>
                </c:pt>
                <c:pt idx="2">
                  <c:v>-22451.159133631154</c:v>
                </c:pt>
                <c:pt idx="3">
                  <c:v>41680.646506231744</c:v>
                </c:pt>
                <c:pt idx="4">
                  <c:v>-104254.70187579701</c:v>
                </c:pt>
                <c:pt idx="5">
                  <c:v>-89436.818122074124</c:v>
                </c:pt>
              </c:numCache>
            </c:numRef>
          </c:val>
          <c:extLst>
            <c:ext xmlns:c16="http://schemas.microsoft.com/office/drawing/2014/chart" uri="{C3380CC4-5D6E-409C-BE32-E72D297353CC}">
              <c16:uniqueId val="{00000000-741D-45FD-BD77-2B7F04A5F3CC}"/>
            </c:ext>
          </c:extLst>
        </c:ser>
        <c:ser>
          <c:idx val="1"/>
          <c:order val="1"/>
          <c:tx>
            <c:strRef>
              <c:f>Taul1!$K$117</c:f>
              <c:strCache>
                <c:ptCount val="1"/>
                <c:pt idx="0">
                  <c:v>Korkea maahanmuutto</c:v>
                </c:pt>
              </c:strCache>
            </c:strRef>
          </c:tx>
          <c:spPr>
            <a:solidFill>
              <a:srgbClr val="C00000"/>
            </a:solidFill>
            <a:ln>
              <a:noFill/>
            </a:ln>
            <a:effectLst/>
          </c:spPr>
          <c:invertIfNegative val="0"/>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Taul1!$K$118:$K$123</c:f>
              <c:numCache>
                <c:formatCode>0</c:formatCode>
                <c:ptCount val="6"/>
                <c:pt idx="0">
                  <c:v>264429.29737914237</c:v>
                </c:pt>
                <c:pt idx="1">
                  <c:v>146151.83336749556</c:v>
                </c:pt>
                <c:pt idx="2">
                  <c:v>-6939.1746532145189</c:v>
                </c:pt>
                <c:pt idx="3">
                  <c:v>56380.280470115831</c:v>
                </c:pt>
                <c:pt idx="4">
                  <c:v>-91476.689179688343</c:v>
                </c:pt>
                <c:pt idx="5">
                  <c:v>-82269.215945966425</c:v>
                </c:pt>
              </c:numCache>
            </c:numRef>
          </c:val>
          <c:extLst>
            <c:ext xmlns:c16="http://schemas.microsoft.com/office/drawing/2014/chart" uri="{C3380CC4-5D6E-409C-BE32-E72D297353CC}">
              <c16:uniqueId val="{00000001-741D-45FD-BD77-2B7F04A5F3CC}"/>
            </c:ext>
          </c:extLst>
        </c:ser>
        <c:ser>
          <c:idx val="2"/>
          <c:order val="2"/>
          <c:tx>
            <c:strRef>
              <c:f>Taul1!$L$117</c:f>
              <c:strCache>
                <c:ptCount val="1"/>
                <c:pt idx="0">
                  <c:v>Vähäinen maahanmuutto</c:v>
                </c:pt>
              </c:strCache>
            </c:strRef>
          </c:tx>
          <c:spPr>
            <a:solidFill>
              <a:schemeClr val="accent4"/>
            </a:solidFill>
            <a:ln>
              <a:noFill/>
            </a:ln>
            <a:effectLst/>
          </c:spPr>
          <c:invertIfNegative val="0"/>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Taul1!$L$118:$L$123</c:f>
              <c:numCache>
                <c:formatCode>0</c:formatCode>
                <c:ptCount val="6"/>
                <c:pt idx="0">
                  <c:v>147706.45466379868</c:v>
                </c:pt>
                <c:pt idx="1">
                  <c:v>95731.190011193743</c:v>
                </c:pt>
                <c:pt idx="2">
                  <c:v>-36023.948038192466</c:v>
                </c:pt>
                <c:pt idx="3">
                  <c:v>28818.501627890975</c:v>
                </c:pt>
                <c:pt idx="4">
                  <c:v>-115435.2163814134</c:v>
                </c:pt>
                <c:pt idx="5">
                  <c:v>-95707.398192638182</c:v>
                </c:pt>
              </c:numCache>
            </c:numRef>
          </c:val>
          <c:extLst>
            <c:ext xmlns:c16="http://schemas.microsoft.com/office/drawing/2014/chart" uri="{C3380CC4-5D6E-409C-BE32-E72D297353CC}">
              <c16:uniqueId val="{00000002-741D-45FD-BD77-2B7F04A5F3CC}"/>
            </c:ext>
          </c:extLst>
        </c:ser>
        <c:ser>
          <c:idx val="3"/>
          <c:order val="3"/>
          <c:tx>
            <c:strRef>
              <c:f>Taul1!$M$117</c:f>
              <c:strCache>
                <c:ptCount val="1"/>
                <c:pt idx="0">
                  <c:v>Hyvin vähäinen maahanmuutto</c:v>
                </c:pt>
              </c:strCache>
            </c:strRef>
          </c:tx>
          <c:spPr>
            <a:solidFill>
              <a:srgbClr val="7030A0"/>
            </a:solidFill>
            <a:ln>
              <a:noFill/>
            </a:ln>
            <a:effectLst/>
          </c:spPr>
          <c:invertIfNegative val="0"/>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Taul1!$M$118:$M$123</c:f>
              <c:numCache>
                <c:formatCode>0</c:formatCode>
                <c:ptCount val="6"/>
                <c:pt idx="0">
                  <c:v>108798.36160457018</c:v>
                </c:pt>
                <c:pt idx="1">
                  <c:v>78924.807914495235</c:v>
                </c:pt>
                <c:pt idx="2">
                  <c:v>-45718.641575876507</c:v>
                </c:pt>
                <c:pt idx="3">
                  <c:v>19631.281199168996</c:v>
                </c:pt>
                <c:pt idx="4">
                  <c:v>-123421.08839190844</c:v>
                </c:pt>
                <c:pt idx="5">
                  <c:v>-100185.50266396662</c:v>
                </c:pt>
              </c:numCache>
            </c:numRef>
          </c:val>
          <c:extLst>
            <c:ext xmlns:c16="http://schemas.microsoft.com/office/drawing/2014/chart" uri="{C3380CC4-5D6E-409C-BE32-E72D297353CC}">
              <c16:uniqueId val="{00000003-741D-45FD-BD77-2B7F04A5F3CC}"/>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Väestönmuutos 2023—2040 eri skenaarioissa (%)</a:t>
            </a:r>
          </a:p>
        </c:rich>
      </c:tx>
      <c:overlay val="0"/>
      <c:spPr>
        <a:noFill/>
        <a:ln>
          <a:noFill/>
        </a:ln>
        <a:effectLst/>
      </c:spPr>
    </c:title>
    <c:autoTitleDeleted val="0"/>
    <c:plotArea>
      <c:layout/>
      <c:barChart>
        <c:barDir val="col"/>
        <c:grouping val="clustered"/>
        <c:varyColors val="0"/>
        <c:ser>
          <c:idx val="0"/>
          <c:order val="0"/>
          <c:tx>
            <c:strRef>
              <c:f>Taul1!$N$117</c:f>
              <c:strCache>
                <c:ptCount val="1"/>
                <c:pt idx="0">
                  <c:v>Perusura</c:v>
                </c:pt>
              </c:strCache>
            </c:strRef>
          </c:tx>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1-C29D-4874-9059-012C837F1B07}"/>
              </c:ext>
            </c:extLst>
          </c:dPt>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Taul1!$N$118:$N$123</c:f>
              <c:numCache>
                <c:formatCode>0.0\ %</c:formatCode>
                <c:ptCount val="6"/>
                <c:pt idx="0">
                  <c:v>0.16223025271354768</c:v>
                </c:pt>
                <c:pt idx="1">
                  <c:v>0.11208639658590222</c:v>
                </c:pt>
                <c:pt idx="2">
                  <c:v>-2.698180971130492E-2</c:v>
                </c:pt>
                <c:pt idx="3">
                  <c:v>4.3427020717359648E-2</c:v>
                </c:pt>
                <c:pt idx="4">
                  <c:v>-0.1214904273074822</c:v>
                </c:pt>
                <c:pt idx="5">
                  <c:v>-0.1389620639367472</c:v>
                </c:pt>
              </c:numCache>
            </c:numRef>
          </c:val>
          <c:extLst>
            <c:ext xmlns:c16="http://schemas.microsoft.com/office/drawing/2014/chart" uri="{C3380CC4-5D6E-409C-BE32-E72D297353CC}">
              <c16:uniqueId val="{00000002-C29D-4874-9059-012C837F1B07}"/>
            </c:ext>
          </c:extLst>
        </c:ser>
        <c:ser>
          <c:idx val="1"/>
          <c:order val="1"/>
          <c:tx>
            <c:strRef>
              <c:f>Taul1!$O$117</c:f>
              <c:strCache>
                <c:ptCount val="1"/>
                <c:pt idx="0">
                  <c:v>Korkea maahanmuutto</c:v>
                </c:pt>
              </c:strCache>
            </c:strRef>
          </c:tx>
          <c:spPr>
            <a:solidFill>
              <a:srgbClr val="C00000"/>
            </a:solidFill>
            <a:ln>
              <a:noFill/>
            </a:ln>
            <a:effectLst/>
          </c:spPr>
          <c:invertIfNegative val="0"/>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Taul1!$O$118:$O$123</c:f>
              <c:numCache>
                <c:formatCode>0.0\ %</c:formatCode>
                <c:ptCount val="6"/>
                <c:pt idx="0">
                  <c:v>0.21218219117161694</c:v>
                </c:pt>
                <c:pt idx="1">
                  <c:v>0.13735997105983949</c:v>
                </c:pt>
                <c:pt idx="2">
                  <c:v>-8.3395021580902427E-3</c:v>
                </c:pt>
                <c:pt idx="3">
                  <c:v>5.8742553517258878E-2</c:v>
                </c:pt>
                <c:pt idx="4">
                  <c:v>-0.10659991211095782</c:v>
                </c:pt>
                <c:pt idx="5">
                  <c:v>-0.1278254334887593</c:v>
                </c:pt>
              </c:numCache>
            </c:numRef>
          </c:val>
          <c:extLst>
            <c:ext xmlns:c16="http://schemas.microsoft.com/office/drawing/2014/chart" uri="{C3380CC4-5D6E-409C-BE32-E72D297353CC}">
              <c16:uniqueId val="{00000003-C29D-4874-9059-012C837F1B07}"/>
            </c:ext>
          </c:extLst>
        </c:ser>
        <c:ser>
          <c:idx val="2"/>
          <c:order val="2"/>
          <c:tx>
            <c:strRef>
              <c:f>Taul1!$P$117</c:f>
              <c:strCache>
                <c:ptCount val="1"/>
                <c:pt idx="0">
                  <c:v>Vähäinen maahanmuutto</c:v>
                </c:pt>
              </c:strCache>
            </c:strRef>
          </c:tx>
          <c:spPr>
            <a:solidFill>
              <a:schemeClr val="accent4"/>
            </a:solidFill>
            <a:ln>
              <a:noFill/>
            </a:ln>
            <a:effectLst/>
          </c:spPr>
          <c:invertIfNegative val="0"/>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Taul1!$P$118:$P$123</c:f>
              <c:numCache>
                <c:formatCode>0.0\ %</c:formatCode>
                <c:ptCount val="6"/>
                <c:pt idx="0">
                  <c:v>0.11852196224618486</c:v>
                </c:pt>
                <c:pt idx="1">
                  <c:v>8.9972415579605516E-2</c:v>
                </c:pt>
                <c:pt idx="2">
                  <c:v>-4.3293591445816793E-2</c:v>
                </c:pt>
                <c:pt idx="3">
                  <c:v>3.002596581726653E-2</c:v>
                </c:pt>
                <c:pt idx="4">
                  <c:v>-0.13451934073167546</c:v>
                </c:pt>
                <c:pt idx="5">
                  <c:v>-0.14870495022208957</c:v>
                </c:pt>
              </c:numCache>
            </c:numRef>
          </c:val>
          <c:extLst>
            <c:ext xmlns:c16="http://schemas.microsoft.com/office/drawing/2014/chart" uri="{C3380CC4-5D6E-409C-BE32-E72D297353CC}">
              <c16:uniqueId val="{00000004-C29D-4874-9059-012C837F1B07}"/>
            </c:ext>
          </c:extLst>
        </c:ser>
        <c:ser>
          <c:idx val="3"/>
          <c:order val="3"/>
          <c:tx>
            <c:strRef>
              <c:f>Taul1!$Q$117</c:f>
              <c:strCache>
                <c:ptCount val="1"/>
                <c:pt idx="0">
                  <c:v>Hyvin vähäinen maahanmuutto</c:v>
                </c:pt>
              </c:strCache>
            </c:strRef>
          </c:tx>
          <c:spPr>
            <a:solidFill>
              <a:srgbClr val="7030A0"/>
            </a:solidFill>
            <a:ln>
              <a:noFill/>
            </a:ln>
            <a:effectLst/>
          </c:spPr>
          <c:invertIfNegative val="0"/>
          <c:cat>
            <c:strRef>
              <c:f>Taul1!$A$118:$A$123</c:f>
              <c:strCache>
                <c:ptCount val="6"/>
                <c:pt idx="0">
                  <c:v>Pääkaupunkiseutu</c:v>
                </c:pt>
                <c:pt idx="1">
                  <c:v>Suuri kaupunki</c:v>
                </c:pt>
                <c:pt idx="2">
                  <c:v>Keskuskaupunki</c:v>
                </c:pt>
                <c:pt idx="3">
                  <c:v>Kehyskunta</c:v>
                </c:pt>
                <c:pt idx="4">
                  <c:v>Seutukaupunki</c:v>
                </c:pt>
                <c:pt idx="5">
                  <c:v>Maaseutu</c:v>
                </c:pt>
              </c:strCache>
            </c:strRef>
          </c:cat>
          <c:val>
            <c:numRef>
              <c:f>Taul1!$Q$118:$Q$123</c:f>
              <c:numCache>
                <c:formatCode>0.0\ %</c:formatCode>
                <c:ptCount val="6"/>
                <c:pt idx="0">
                  <c:v>8.7301501724447422E-2</c:v>
                </c:pt>
                <c:pt idx="1">
                  <c:v>7.4177032755919831E-2</c:v>
                </c:pt>
                <c:pt idx="2">
                  <c:v>-5.4944677017223609E-2</c:v>
                </c:pt>
                <c:pt idx="3">
                  <c:v>2.0453810744446153E-2</c:v>
                </c:pt>
                <c:pt idx="4">
                  <c:v>-0.14382546300262833</c:v>
                </c:pt>
                <c:pt idx="5">
                  <c:v>-0.15566278540592632</c:v>
                </c:pt>
              </c:numCache>
            </c:numRef>
          </c:val>
          <c:extLst>
            <c:ext xmlns:c16="http://schemas.microsoft.com/office/drawing/2014/chart" uri="{C3380CC4-5D6E-409C-BE32-E72D297353CC}">
              <c16:uniqueId val="{00000005-C29D-4874-9059-012C837F1B07}"/>
            </c:ext>
          </c:extLst>
        </c:ser>
        <c:dLbls>
          <c:showLegendKey val="0"/>
          <c:showVal val="0"/>
          <c:showCatName val="0"/>
          <c:showSerName val="0"/>
          <c:showPercent val="0"/>
          <c:showBubbleSize val="0"/>
        </c:dLbls>
        <c:gapWidth val="219"/>
        <c:overlap val="-27"/>
        <c:axId val="1003428528"/>
        <c:axId val="1003418448"/>
      </c:barChart>
      <c:catAx>
        <c:axId val="100342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18448"/>
        <c:crosses val="autoZero"/>
        <c:auto val="1"/>
        <c:lblAlgn val="ctr"/>
        <c:lblOffset val="100"/>
        <c:noMultiLvlLbl val="0"/>
      </c:catAx>
      <c:valAx>
        <c:axId val="1003418448"/>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03428528"/>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0.05946</cdr:x>
      <cdr:y>0.39714</cdr:y>
    </cdr:from>
    <cdr:to>
      <cdr:x>0.99008</cdr:x>
      <cdr:y>0.39714</cdr:y>
    </cdr:to>
    <cdr:cxnSp macro="">
      <cdr:nvCxnSpPr>
        <cdr:cNvPr id="3" name="Suora nuoliyhdysviiva 2">
          <a:extLst xmlns:a="http://schemas.openxmlformats.org/drawingml/2006/main">
            <a:ext uri="{FF2B5EF4-FFF2-40B4-BE49-F238E27FC236}">
              <a16:creationId xmlns:a16="http://schemas.microsoft.com/office/drawing/2014/main" id="{68D79CF4-A675-A3F7-3EF7-57FABA5A2C6A}"/>
            </a:ext>
          </a:extLst>
        </cdr:cNvPr>
        <cdr:cNvCxnSpPr/>
      </cdr:nvCxnSpPr>
      <cdr:spPr>
        <a:xfrm xmlns:a="http://schemas.openxmlformats.org/drawingml/2006/main">
          <a:off x="355080" y="1835257"/>
          <a:ext cx="5557826" cy="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0.55817</cdr:x>
      <cdr:y>0.50116</cdr:y>
    </cdr:from>
    <cdr:to>
      <cdr:x>0.5783</cdr:x>
      <cdr:y>0.51665</cdr:y>
    </cdr:to>
    <cdr:sp macro="" textlink="">
      <cdr:nvSpPr>
        <cdr:cNvPr id="2" name="Ellipsi 1">
          <a:extLst xmlns:a="http://schemas.openxmlformats.org/drawingml/2006/main">
            <a:ext uri="{FF2B5EF4-FFF2-40B4-BE49-F238E27FC236}">
              <a16:creationId xmlns:a16="http://schemas.microsoft.com/office/drawing/2014/main" id="{83372306-0C92-594C-64A3-A7340AB6B6EC}"/>
            </a:ext>
          </a:extLst>
        </cdr:cNvPr>
        <cdr:cNvSpPr/>
      </cdr:nvSpPr>
      <cdr:spPr>
        <a:xfrm xmlns:a="http://schemas.openxmlformats.org/drawingml/2006/main">
          <a:off x="4040579" y="2999607"/>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0.47829</cdr:x>
      <cdr:y>0.43815</cdr:y>
    </cdr:from>
    <cdr:to>
      <cdr:x>0.56163</cdr:x>
      <cdr:y>0.50439</cdr:y>
    </cdr:to>
    <cdr:cxnSp macro="">
      <cdr:nvCxnSpPr>
        <cdr:cNvPr id="3" name="Suora yhdysviiva 2">
          <a:extLst xmlns:a="http://schemas.openxmlformats.org/drawingml/2006/main">
            <a:ext uri="{FF2B5EF4-FFF2-40B4-BE49-F238E27FC236}">
              <a16:creationId xmlns:a16="http://schemas.microsoft.com/office/drawing/2014/main" id="{FBD93B19-A784-D3A1-7BA2-981477596626}"/>
            </a:ext>
          </a:extLst>
        </cdr:cNvPr>
        <cdr:cNvCxnSpPr>
          <a:cxnSpLocks xmlns:a="http://schemas.openxmlformats.org/drawingml/2006/main"/>
        </cdr:cNvCxnSpPr>
      </cdr:nvCxnSpPr>
      <cdr:spPr>
        <a:xfrm xmlns:a="http://schemas.openxmlformats.org/drawingml/2006/main" flipH="1" flipV="1">
          <a:off x="3462336" y="2622522"/>
          <a:ext cx="603301" cy="396465"/>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0.43553</cdr:x>
      <cdr:y>0.41404</cdr:y>
    </cdr:from>
    <cdr:to>
      <cdr:x>0.51931</cdr:x>
      <cdr:y>0.44747</cdr:y>
    </cdr:to>
    <cdr:sp macro="" textlink="">
      <cdr:nvSpPr>
        <cdr:cNvPr id="4" name="Tekstiruutu 3">
          <a:extLst xmlns:a="http://schemas.openxmlformats.org/drawingml/2006/main">
            <a:ext uri="{FF2B5EF4-FFF2-40B4-BE49-F238E27FC236}">
              <a16:creationId xmlns:a16="http://schemas.microsoft.com/office/drawing/2014/main" id="{70D55E15-19C5-F895-7707-3E4139D26E38}"/>
            </a:ext>
          </a:extLst>
        </cdr:cNvPr>
        <cdr:cNvSpPr txBox="1"/>
      </cdr:nvSpPr>
      <cdr:spPr>
        <a:xfrm xmlns:a="http://schemas.openxmlformats.org/drawingml/2006/main">
          <a:off x="3152825" y="2478214"/>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fi-FI" sz="700" dirty="0">
              <a:latin typeface="+mn-lt"/>
            </a:rPr>
            <a:t>Mikkeli</a:t>
          </a:r>
        </a:p>
      </cdr:txBody>
    </cdr:sp>
  </cdr:relSizeAnchor>
  <cdr:relSizeAnchor xmlns:cdr="http://schemas.openxmlformats.org/drawingml/2006/chartDrawing">
    <cdr:from>
      <cdr:x>0.64824</cdr:x>
      <cdr:y>0.34726</cdr:y>
    </cdr:from>
    <cdr:to>
      <cdr:x>0.66837</cdr:x>
      <cdr:y>0.36276</cdr:y>
    </cdr:to>
    <cdr:sp macro="" textlink="">
      <cdr:nvSpPr>
        <cdr:cNvPr id="5" name="Ellipsi 4">
          <a:extLst xmlns:a="http://schemas.openxmlformats.org/drawingml/2006/main">
            <a:ext uri="{FF2B5EF4-FFF2-40B4-BE49-F238E27FC236}">
              <a16:creationId xmlns:a16="http://schemas.microsoft.com/office/drawing/2014/main" id="{7429B8BC-C2B8-011C-8C4A-5AB8E0434F2B}"/>
            </a:ext>
          </a:extLst>
        </cdr:cNvPr>
        <cdr:cNvSpPr/>
      </cdr:nvSpPr>
      <cdr:spPr>
        <a:xfrm xmlns:a="http://schemas.openxmlformats.org/drawingml/2006/main">
          <a:off x="4692626" y="2078484"/>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0.66836</cdr:x>
      <cdr:y>0.35541</cdr:y>
    </cdr:from>
    <cdr:to>
      <cdr:x>0.72039</cdr:x>
      <cdr:y>0.35541</cdr:y>
    </cdr:to>
    <cdr:cxnSp macro="">
      <cdr:nvCxnSpPr>
        <cdr:cNvPr id="6" name="Suora yhdysviiva 5">
          <a:extLst xmlns:a="http://schemas.openxmlformats.org/drawingml/2006/main">
            <a:ext uri="{FF2B5EF4-FFF2-40B4-BE49-F238E27FC236}">
              <a16:creationId xmlns:a16="http://schemas.microsoft.com/office/drawing/2014/main" id="{03BB8A40-C1C6-B5D3-E2F7-C99171D65B70}"/>
            </a:ext>
          </a:extLst>
        </cdr:cNvPr>
        <cdr:cNvCxnSpPr>
          <a:cxnSpLocks xmlns:a="http://schemas.openxmlformats.org/drawingml/2006/main"/>
        </cdr:cNvCxnSpPr>
      </cdr:nvCxnSpPr>
      <cdr:spPr>
        <a:xfrm xmlns:a="http://schemas.openxmlformats.org/drawingml/2006/main" flipH="1">
          <a:off x="4838232" y="2127260"/>
          <a:ext cx="376704" cy="0"/>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0.70924</cdr:x>
      <cdr:y>0.33652</cdr:y>
    </cdr:from>
    <cdr:to>
      <cdr:x>0.79301</cdr:x>
      <cdr:y>0.36994</cdr:y>
    </cdr:to>
    <cdr:sp macro="" textlink="">
      <cdr:nvSpPr>
        <cdr:cNvPr id="7" name="Tekstiruutu 3">
          <a:extLst xmlns:a="http://schemas.openxmlformats.org/drawingml/2006/main">
            <a:ext uri="{FF2B5EF4-FFF2-40B4-BE49-F238E27FC236}">
              <a16:creationId xmlns:a16="http://schemas.microsoft.com/office/drawing/2014/main" id="{EB781B60-F7B9-BF17-06ED-EDA66AFFEA13}"/>
            </a:ext>
          </a:extLst>
        </cdr:cNvPr>
        <cdr:cNvSpPr txBox="1"/>
      </cdr:nvSpPr>
      <cdr:spPr>
        <a:xfrm xmlns:a="http://schemas.openxmlformats.org/drawingml/2006/main">
          <a:off x="5134182" y="2014175"/>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t>Helsinki</a:t>
          </a:r>
          <a:endParaRPr lang="fi-FI" sz="700" dirty="0">
            <a:latin typeface="+mn-lt"/>
          </a:endParaRPr>
        </a:p>
      </cdr:txBody>
    </cdr:sp>
  </cdr:relSizeAnchor>
  <cdr:relSizeAnchor xmlns:cdr="http://schemas.openxmlformats.org/drawingml/2006/chartDrawing">
    <cdr:from>
      <cdr:x>0.71951</cdr:x>
      <cdr:y>0.29209</cdr:y>
    </cdr:from>
    <cdr:to>
      <cdr:x>0.73964</cdr:x>
      <cdr:y>0.30759</cdr:y>
    </cdr:to>
    <cdr:sp macro="" textlink="">
      <cdr:nvSpPr>
        <cdr:cNvPr id="9" name="Ellipsi 8">
          <a:extLst xmlns:a="http://schemas.openxmlformats.org/drawingml/2006/main">
            <a:ext uri="{FF2B5EF4-FFF2-40B4-BE49-F238E27FC236}">
              <a16:creationId xmlns:a16="http://schemas.microsoft.com/office/drawing/2014/main" id="{004BFC79-8AEB-B542-F146-C01076180F9B}"/>
            </a:ext>
          </a:extLst>
        </cdr:cNvPr>
        <cdr:cNvSpPr/>
      </cdr:nvSpPr>
      <cdr:spPr>
        <a:xfrm xmlns:a="http://schemas.openxmlformats.org/drawingml/2006/main">
          <a:off x="5208563" y="1748284"/>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0.73963</cdr:x>
      <cdr:y>0.30024</cdr:y>
    </cdr:from>
    <cdr:to>
      <cdr:x>0.79167</cdr:x>
      <cdr:y>0.30024</cdr:y>
    </cdr:to>
    <cdr:cxnSp macro="">
      <cdr:nvCxnSpPr>
        <cdr:cNvPr id="10" name="Suora yhdysviiva 9">
          <a:extLst xmlns:a="http://schemas.openxmlformats.org/drawingml/2006/main">
            <a:ext uri="{FF2B5EF4-FFF2-40B4-BE49-F238E27FC236}">
              <a16:creationId xmlns:a16="http://schemas.microsoft.com/office/drawing/2014/main" id="{2F80A085-D861-0FEF-7467-07EC861A3C2E}"/>
            </a:ext>
          </a:extLst>
        </cdr:cNvPr>
        <cdr:cNvCxnSpPr>
          <a:cxnSpLocks xmlns:a="http://schemas.openxmlformats.org/drawingml/2006/main"/>
        </cdr:cNvCxnSpPr>
      </cdr:nvCxnSpPr>
      <cdr:spPr>
        <a:xfrm xmlns:a="http://schemas.openxmlformats.org/drawingml/2006/main" flipH="1">
          <a:off x="5354169" y="1797060"/>
          <a:ext cx="376704" cy="0"/>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0.78051</cdr:x>
      <cdr:y>0.28135</cdr:y>
    </cdr:from>
    <cdr:to>
      <cdr:x>0.86428</cdr:x>
      <cdr:y>0.31477</cdr:y>
    </cdr:to>
    <cdr:sp macro="" textlink="">
      <cdr:nvSpPr>
        <cdr:cNvPr id="11" name="Tekstiruutu 3">
          <a:extLst xmlns:a="http://schemas.openxmlformats.org/drawingml/2006/main">
            <a:ext uri="{FF2B5EF4-FFF2-40B4-BE49-F238E27FC236}">
              <a16:creationId xmlns:a16="http://schemas.microsoft.com/office/drawing/2014/main" id="{6D81FF0E-AD44-9DB9-CB6D-2AA8D738842A}"/>
            </a:ext>
          </a:extLst>
        </cdr:cNvPr>
        <cdr:cNvSpPr txBox="1"/>
      </cdr:nvSpPr>
      <cdr:spPr>
        <a:xfrm xmlns:a="http://schemas.openxmlformats.org/drawingml/2006/main">
          <a:off x="5650119" y="1683975"/>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t>Espoo</a:t>
          </a:r>
          <a:endParaRPr lang="fi-FI" sz="700" dirty="0">
            <a:latin typeface="+mn-lt"/>
          </a:endParaRPr>
        </a:p>
      </cdr:txBody>
    </cdr:sp>
  </cdr:relSizeAnchor>
  <cdr:relSizeAnchor xmlns:cdr="http://schemas.openxmlformats.org/drawingml/2006/chartDrawing">
    <cdr:from>
      <cdr:x>0.69824</cdr:x>
      <cdr:y>0.29448</cdr:y>
    </cdr:from>
    <cdr:to>
      <cdr:x>0.71837</cdr:x>
      <cdr:y>0.30998</cdr:y>
    </cdr:to>
    <cdr:sp macro="" textlink="">
      <cdr:nvSpPr>
        <cdr:cNvPr id="12" name="Ellipsi 11">
          <a:extLst xmlns:a="http://schemas.openxmlformats.org/drawingml/2006/main">
            <a:ext uri="{FF2B5EF4-FFF2-40B4-BE49-F238E27FC236}">
              <a16:creationId xmlns:a16="http://schemas.microsoft.com/office/drawing/2014/main" id="{004BFC79-8AEB-B542-F146-C01076180F9B}"/>
            </a:ext>
          </a:extLst>
        </cdr:cNvPr>
        <cdr:cNvSpPr/>
      </cdr:nvSpPr>
      <cdr:spPr>
        <a:xfrm xmlns:a="http://schemas.openxmlformats.org/drawingml/2006/main">
          <a:off x="5054576" y="1762571"/>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0.70899</cdr:x>
      <cdr:y>0.24852</cdr:y>
    </cdr:from>
    <cdr:to>
      <cdr:x>0.72632</cdr:x>
      <cdr:y>0.29388</cdr:y>
    </cdr:to>
    <cdr:cxnSp macro="">
      <cdr:nvCxnSpPr>
        <cdr:cNvPr id="13" name="Suora yhdysviiva 12">
          <a:extLst xmlns:a="http://schemas.openxmlformats.org/drawingml/2006/main">
            <a:ext uri="{FF2B5EF4-FFF2-40B4-BE49-F238E27FC236}">
              <a16:creationId xmlns:a16="http://schemas.microsoft.com/office/drawing/2014/main" id="{2F80A085-D861-0FEF-7467-07EC861A3C2E}"/>
            </a:ext>
          </a:extLst>
        </cdr:cNvPr>
        <cdr:cNvCxnSpPr>
          <a:cxnSpLocks xmlns:a="http://schemas.openxmlformats.org/drawingml/2006/main"/>
        </cdr:cNvCxnSpPr>
      </cdr:nvCxnSpPr>
      <cdr:spPr>
        <a:xfrm xmlns:a="http://schemas.openxmlformats.org/drawingml/2006/main" flipV="1">
          <a:off x="5132386" y="1487459"/>
          <a:ext cx="125412" cy="271500"/>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0.69411</cdr:x>
      <cdr:y>0.21927</cdr:y>
    </cdr:from>
    <cdr:to>
      <cdr:x>0.77788</cdr:x>
      <cdr:y>0.25269</cdr:y>
    </cdr:to>
    <cdr:sp macro="" textlink="">
      <cdr:nvSpPr>
        <cdr:cNvPr id="14" name="Tekstiruutu 3">
          <a:extLst xmlns:a="http://schemas.openxmlformats.org/drawingml/2006/main">
            <a:ext uri="{FF2B5EF4-FFF2-40B4-BE49-F238E27FC236}">
              <a16:creationId xmlns:a16="http://schemas.microsoft.com/office/drawing/2014/main" id="{6D81FF0E-AD44-9DB9-CB6D-2AA8D738842A}"/>
            </a:ext>
          </a:extLst>
        </cdr:cNvPr>
        <cdr:cNvSpPr txBox="1"/>
      </cdr:nvSpPr>
      <cdr:spPr>
        <a:xfrm xmlns:a="http://schemas.openxmlformats.org/drawingml/2006/main">
          <a:off x="5024644" y="1312414"/>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t>Vantaa</a:t>
          </a:r>
          <a:endParaRPr lang="fi-FI" sz="700" dirty="0">
            <a:latin typeface="+mn-lt"/>
          </a:endParaRPr>
        </a:p>
      </cdr:txBody>
    </cdr:sp>
  </cdr:relSizeAnchor>
  <cdr:relSizeAnchor xmlns:cdr="http://schemas.openxmlformats.org/drawingml/2006/chartDrawing">
    <cdr:from>
      <cdr:x>0.63837</cdr:x>
      <cdr:y>0.28494</cdr:y>
    </cdr:from>
    <cdr:to>
      <cdr:x>0.6585</cdr:x>
      <cdr:y>0.30044</cdr:y>
    </cdr:to>
    <cdr:sp macro="" textlink="">
      <cdr:nvSpPr>
        <cdr:cNvPr id="17" name="Ellipsi 16">
          <a:extLst xmlns:a="http://schemas.openxmlformats.org/drawingml/2006/main">
            <a:ext uri="{FF2B5EF4-FFF2-40B4-BE49-F238E27FC236}">
              <a16:creationId xmlns:a16="http://schemas.microsoft.com/office/drawing/2014/main" id="{7948BDB2-C271-EBBA-7CAD-5F97F07A7008}"/>
            </a:ext>
          </a:extLst>
        </cdr:cNvPr>
        <cdr:cNvSpPr/>
      </cdr:nvSpPr>
      <cdr:spPr>
        <a:xfrm xmlns:a="http://schemas.openxmlformats.org/drawingml/2006/main">
          <a:off x="4621188" y="1705477"/>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0.64912</cdr:x>
      <cdr:y>0.22114</cdr:y>
    </cdr:from>
    <cdr:to>
      <cdr:x>0.67942</cdr:x>
      <cdr:y>0.28434</cdr:y>
    </cdr:to>
    <cdr:cxnSp macro="">
      <cdr:nvCxnSpPr>
        <cdr:cNvPr id="18" name="Suora yhdysviiva 17">
          <a:extLst xmlns:a="http://schemas.openxmlformats.org/drawingml/2006/main">
            <a:ext uri="{FF2B5EF4-FFF2-40B4-BE49-F238E27FC236}">
              <a16:creationId xmlns:a16="http://schemas.microsoft.com/office/drawing/2014/main" id="{54FAC7CF-6CB6-4F6D-1E52-D9E88885DCB4}"/>
            </a:ext>
          </a:extLst>
        </cdr:cNvPr>
        <cdr:cNvCxnSpPr>
          <a:cxnSpLocks xmlns:a="http://schemas.openxmlformats.org/drawingml/2006/main"/>
          <a:endCxn xmlns:a="http://schemas.openxmlformats.org/drawingml/2006/main" id="19" idx="2"/>
        </cdr:cNvCxnSpPr>
      </cdr:nvCxnSpPr>
      <cdr:spPr>
        <a:xfrm xmlns:a="http://schemas.openxmlformats.org/drawingml/2006/main" flipV="1">
          <a:off x="4698998" y="1323612"/>
          <a:ext cx="219303" cy="378253"/>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0.63753</cdr:x>
      <cdr:y>0.18772</cdr:y>
    </cdr:from>
    <cdr:to>
      <cdr:x>0.7213</cdr:x>
      <cdr:y>0.22114</cdr:y>
    </cdr:to>
    <cdr:sp macro="" textlink="">
      <cdr:nvSpPr>
        <cdr:cNvPr id="19" name="Tekstiruutu 3">
          <a:extLst xmlns:a="http://schemas.openxmlformats.org/drawingml/2006/main">
            <a:ext uri="{FF2B5EF4-FFF2-40B4-BE49-F238E27FC236}">
              <a16:creationId xmlns:a16="http://schemas.microsoft.com/office/drawing/2014/main" id="{CC867052-1C60-288B-D20F-9E9AE158954A}"/>
            </a:ext>
          </a:extLst>
        </cdr:cNvPr>
        <cdr:cNvSpPr txBox="1"/>
      </cdr:nvSpPr>
      <cdr:spPr>
        <a:xfrm xmlns:a="http://schemas.openxmlformats.org/drawingml/2006/main">
          <a:off x="4615088" y="1123557"/>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t>Tampere</a:t>
          </a:r>
          <a:endParaRPr lang="fi-FI" sz="700" dirty="0">
            <a:latin typeface="+mn-lt"/>
          </a:endParaRPr>
        </a:p>
      </cdr:txBody>
    </cdr:sp>
  </cdr:relSizeAnchor>
  <cdr:relSizeAnchor xmlns:cdr="http://schemas.openxmlformats.org/drawingml/2006/chartDrawing">
    <cdr:from>
      <cdr:x>0.70326</cdr:x>
      <cdr:y>0.38147</cdr:y>
    </cdr:from>
    <cdr:to>
      <cdr:x>0.72339</cdr:x>
      <cdr:y>0.39697</cdr:y>
    </cdr:to>
    <cdr:sp macro="" textlink="">
      <cdr:nvSpPr>
        <cdr:cNvPr id="21" name="Ellipsi 20">
          <a:extLst xmlns:a="http://schemas.openxmlformats.org/drawingml/2006/main">
            <a:ext uri="{FF2B5EF4-FFF2-40B4-BE49-F238E27FC236}">
              <a16:creationId xmlns:a16="http://schemas.microsoft.com/office/drawing/2014/main" id="{7948BDB2-C271-EBBA-7CAD-5F97F07A7008}"/>
            </a:ext>
          </a:extLst>
        </cdr:cNvPr>
        <cdr:cNvSpPr/>
      </cdr:nvSpPr>
      <cdr:spPr>
        <a:xfrm xmlns:a="http://schemas.openxmlformats.org/drawingml/2006/main">
          <a:off x="5090900" y="2283271"/>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0.7219</cdr:x>
      <cdr:y>0.39387</cdr:y>
    </cdr:from>
    <cdr:to>
      <cdr:x>0.76118</cdr:x>
      <cdr:y>0.40845</cdr:y>
    </cdr:to>
    <cdr:cxnSp macro="">
      <cdr:nvCxnSpPr>
        <cdr:cNvPr id="22" name="Suora yhdysviiva 21">
          <a:extLst xmlns:a="http://schemas.openxmlformats.org/drawingml/2006/main">
            <a:ext uri="{FF2B5EF4-FFF2-40B4-BE49-F238E27FC236}">
              <a16:creationId xmlns:a16="http://schemas.microsoft.com/office/drawing/2014/main" id="{54FAC7CF-6CB6-4F6D-1E52-D9E88885DCB4}"/>
            </a:ext>
          </a:extLst>
        </cdr:cNvPr>
        <cdr:cNvCxnSpPr>
          <a:cxnSpLocks xmlns:a="http://schemas.openxmlformats.org/drawingml/2006/main"/>
        </cdr:cNvCxnSpPr>
      </cdr:nvCxnSpPr>
      <cdr:spPr>
        <a:xfrm xmlns:a="http://schemas.openxmlformats.org/drawingml/2006/main">
          <a:off x="5225860" y="2357447"/>
          <a:ext cx="284351" cy="87275"/>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0.74359</cdr:x>
      <cdr:y>0.40042</cdr:y>
    </cdr:from>
    <cdr:to>
      <cdr:x>0.82736</cdr:x>
      <cdr:y>0.43385</cdr:y>
    </cdr:to>
    <cdr:sp macro="" textlink="">
      <cdr:nvSpPr>
        <cdr:cNvPr id="23" name="Tekstiruutu 3">
          <a:extLst xmlns:a="http://schemas.openxmlformats.org/drawingml/2006/main">
            <a:ext uri="{FF2B5EF4-FFF2-40B4-BE49-F238E27FC236}">
              <a16:creationId xmlns:a16="http://schemas.microsoft.com/office/drawing/2014/main" id="{CC867052-1C60-288B-D20F-9E9AE158954A}"/>
            </a:ext>
          </a:extLst>
        </cdr:cNvPr>
        <cdr:cNvSpPr txBox="1"/>
      </cdr:nvSpPr>
      <cdr:spPr>
        <a:xfrm xmlns:a="http://schemas.openxmlformats.org/drawingml/2006/main">
          <a:off x="5382827" y="2396677"/>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t>Oulu</a:t>
          </a:r>
          <a:endParaRPr lang="fi-FI" sz="700" dirty="0">
            <a:latin typeface="+mn-lt"/>
          </a:endParaRPr>
        </a:p>
      </cdr:txBody>
    </cdr:sp>
  </cdr:relSizeAnchor>
  <cdr:relSizeAnchor xmlns:cdr="http://schemas.openxmlformats.org/drawingml/2006/chartDrawing">
    <cdr:from>
      <cdr:x>0.65787</cdr:x>
      <cdr:y>0.37661</cdr:y>
    </cdr:from>
    <cdr:to>
      <cdr:x>0.67799</cdr:x>
      <cdr:y>0.39211</cdr:y>
    </cdr:to>
    <cdr:sp macro="" textlink="">
      <cdr:nvSpPr>
        <cdr:cNvPr id="25" name="Ellipsi 24">
          <a:extLst xmlns:a="http://schemas.openxmlformats.org/drawingml/2006/main">
            <a:ext uri="{FF2B5EF4-FFF2-40B4-BE49-F238E27FC236}">
              <a16:creationId xmlns:a16="http://schemas.microsoft.com/office/drawing/2014/main" id="{6A92200B-9AFF-B562-0FC9-7D22FE6D24B3}"/>
            </a:ext>
          </a:extLst>
        </cdr:cNvPr>
        <cdr:cNvSpPr/>
      </cdr:nvSpPr>
      <cdr:spPr>
        <a:xfrm xmlns:a="http://schemas.openxmlformats.org/drawingml/2006/main">
          <a:off x="4762288" y="2254178"/>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0.67651</cdr:x>
      <cdr:y>0.38901</cdr:y>
    </cdr:from>
    <cdr:to>
      <cdr:x>0.73509</cdr:x>
      <cdr:y>0.44266</cdr:y>
    </cdr:to>
    <cdr:cxnSp macro="">
      <cdr:nvCxnSpPr>
        <cdr:cNvPr id="26" name="Suora yhdysviiva 25">
          <a:extLst xmlns:a="http://schemas.openxmlformats.org/drawingml/2006/main">
            <a:ext uri="{FF2B5EF4-FFF2-40B4-BE49-F238E27FC236}">
              <a16:creationId xmlns:a16="http://schemas.microsoft.com/office/drawing/2014/main" id="{8F5A148A-9ABD-94AD-624D-0760332CE9FB}"/>
            </a:ext>
          </a:extLst>
        </cdr:cNvPr>
        <cdr:cNvCxnSpPr>
          <a:cxnSpLocks xmlns:a="http://schemas.openxmlformats.org/drawingml/2006/main"/>
        </cdr:cNvCxnSpPr>
      </cdr:nvCxnSpPr>
      <cdr:spPr>
        <a:xfrm xmlns:a="http://schemas.openxmlformats.org/drawingml/2006/main">
          <a:off x="4897248" y="2328354"/>
          <a:ext cx="424050" cy="321155"/>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0.7131</cdr:x>
      <cdr:y>0.43482</cdr:y>
    </cdr:from>
    <cdr:to>
      <cdr:x>0.79688</cdr:x>
      <cdr:y>0.46824</cdr:y>
    </cdr:to>
    <cdr:sp macro="" textlink="">
      <cdr:nvSpPr>
        <cdr:cNvPr id="27" name="Tekstiruutu 3">
          <a:extLst xmlns:a="http://schemas.openxmlformats.org/drawingml/2006/main">
            <a:ext uri="{FF2B5EF4-FFF2-40B4-BE49-F238E27FC236}">
              <a16:creationId xmlns:a16="http://schemas.microsoft.com/office/drawing/2014/main" id="{B47E92AC-36CC-EC01-B366-B5C107F11ADF}"/>
            </a:ext>
          </a:extLst>
        </cdr:cNvPr>
        <cdr:cNvSpPr txBox="1"/>
      </cdr:nvSpPr>
      <cdr:spPr>
        <a:xfrm xmlns:a="http://schemas.openxmlformats.org/drawingml/2006/main">
          <a:off x="5162165" y="2602534"/>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t>Jyväskylä</a:t>
          </a:r>
        </a:p>
      </cdr:txBody>
    </cdr:sp>
  </cdr:relSizeAnchor>
  <cdr:relSizeAnchor xmlns:cdr="http://schemas.openxmlformats.org/drawingml/2006/chartDrawing">
    <cdr:from>
      <cdr:x>0.61327</cdr:x>
      <cdr:y>0.31702</cdr:y>
    </cdr:from>
    <cdr:to>
      <cdr:x>0.6334</cdr:x>
      <cdr:y>0.33252</cdr:y>
    </cdr:to>
    <cdr:sp macro="" textlink="">
      <cdr:nvSpPr>
        <cdr:cNvPr id="30" name="Ellipsi 29">
          <a:extLst xmlns:a="http://schemas.openxmlformats.org/drawingml/2006/main">
            <a:ext uri="{FF2B5EF4-FFF2-40B4-BE49-F238E27FC236}">
              <a16:creationId xmlns:a16="http://schemas.microsoft.com/office/drawing/2014/main" id="{DED947FA-A7AD-97D7-20C5-636EACF02DCA}"/>
            </a:ext>
          </a:extLst>
        </cdr:cNvPr>
        <cdr:cNvSpPr/>
      </cdr:nvSpPr>
      <cdr:spPr>
        <a:xfrm xmlns:a="http://schemas.openxmlformats.org/drawingml/2006/main">
          <a:off x="4439441" y="1897509"/>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0.5931</cdr:x>
      <cdr:y>0.23414</cdr:y>
    </cdr:from>
    <cdr:to>
      <cdr:x>0.62333</cdr:x>
      <cdr:y>0.31702</cdr:y>
    </cdr:to>
    <cdr:cxnSp macro="">
      <cdr:nvCxnSpPr>
        <cdr:cNvPr id="31" name="Suora yhdysviiva 30">
          <a:extLst xmlns:a="http://schemas.openxmlformats.org/drawingml/2006/main">
            <a:ext uri="{FF2B5EF4-FFF2-40B4-BE49-F238E27FC236}">
              <a16:creationId xmlns:a16="http://schemas.microsoft.com/office/drawing/2014/main" id="{49E4F639-EC59-545C-2C5C-6AD55DBE41DA}"/>
            </a:ext>
          </a:extLst>
        </cdr:cNvPr>
        <cdr:cNvCxnSpPr>
          <a:cxnSpLocks xmlns:a="http://schemas.openxmlformats.org/drawingml/2006/main"/>
          <a:stCxn xmlns:a="http://schemas.openxmlformats.org/drawingml/2006/main" id="30" idx="0"/>
          <a:endCxn xmlns:a="http://schemas.openxmlformats.org/drawingml/2006/main" id="32" idx="2"/>
        </cdr:cNvCxnSpPr>
      </cdr:nvCxnSpPr>
      <cdr:spPr>
        <a:xfrm xmlns:a="http://schemas.openxmlformats.org/drawingml/2006/main" flipH="1" flipV="1">
          <a:off x="4293422" y="1401414"/>
          <a:ext cx="218873" cy="496095"/>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0.55121</cdr:x>
      <cdr:y>0.20072</cdr:y>
    </cdr:from>
    <cdr:to>
      <cdr:x>0.63498</cdr:x>
      <cdr:y>0.23414</cdr:y>
    </cdr:to>
    <cdr:sp macro="" textlink="">
      <cdr:nvSpPr>
        <cdr:cNvPr id="32" name="Tekstiruutu 3">
          <a:extLst xmlns:a="http://schemas.openxmlformats.org/drawingml/2006/main">
            <a:ext uri="{FF2B5EF4-FFF2-40B4-BE49-F238E27FC236}">
              <a16:creationId xmlns:a16="http://schemas.microsoft.com/office/drawing/2014/main" id="{8CEBE03A-FEA4-283E-D266-88A9E54FBC32}"/>
            </a:ext>
          </a:extLst>
        </cdr:cNvPr>
        <cdr:cNvSpPr txBox="1"/>
      </cdr:nvSpPr>
      <cdr:spPr>
        <a:xfrm xmlns:a="http://schemas.openxmlformats.org/drawingml/2006/main">
          <a:off x="3990209" y="1201359"/>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t>Turku</a:t>
          </a:r>
          <a:endParaRPr lang="fi-FI" sz="700" dirty="0">
            <a:latin typeface="+mn-lt"/>
          </a:endParaRPr>
        </a:p>
      </cdr:txBody>
    </cdr:sp>
  </cdr:relSizeAnchor>
  <cdr:relSizeAnchor xmlns:cdr="http://schemas.openxmlformats.org/drawingml/2006/chartDrawing">
    <cdr:from>
      <cdr:x>0.61327</cdr:x>
      <cdr:y>0.35798</cdr:y>
    </cdr:from>
    <cdr:to>
      <cdr:x>0.6334</cdr:x>
      <cdr:y>0.37348</cdr:y>
    </cdr:to>
    <cdr:sp macro="" textlink="">
      <cdr:nvSpPr>
        <cdr:cNvPr id="36" name="Ellipsi 35">
          <a:extLst xmlns:a="http://schemas.openxmlformats.org/drawingml/2006/main">
            <a:ext uri="{FF2B5EF4-FFF2-40B4-BE49-F238E27FC236}">
              <a16:creationId xmlns:a16="http://schemas.microsoft.com/office/drawing/2014/main" id="{7622D280-C48A-AA36-9CDF-C069C26B0F1E}"/>
            </a:ext>
          </a:extLst>
        </cdr:cNvPr>
        <cdr:cNvSpPr/>
      </cdr:nvSpPr>
      <cdr:spPr>
        <a:xfrm xmlns:a="http://schemas.openxmlformats.org/drawingml/2006/main">
          <a:off x="4439441" y="2142673"/>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0.57039</cdr:x>
      <cdr:y>0.25249</cdr:y>
    </cdr:from>
    <cdr:to>
      <cdr:x>0.62138</cdr:x>
      <cdr:y>0.35798</cdr:y>
    </cdr:to>
    <cdr:cxnSp macro="">
      <cdr:nvCxnSpPr>
        <cdr:cNvPr id="37" name="Suora yhdysviiva 36">
          <a:extLst xmlns:a="http://schemas.openxmlformats.org/drawingml/2006/main">
            <a:ext uri="{FF2B5EF4-FFF2-40B4-BE49-F238E27FC236}">
              <a16:creationId xmlns:a16="http://schemas.microsoft.com/office/drawing/2014/main" id="{99D97F62-4F14-94EC-3D0D-55D67A898DA4}"/>
            </a:ext>
          </a:extLst>
        </cdr:cNvPr>
        <cdr:cNvCxnSpPr>
          <a:cxnSpLocks xmlns:a="http://schemas.openxmlformats.org/drawingml/2006/main"/>
        </cdr:cNvCxnSpPr>
      </cdr:nvCxnSpPr>
      <cdr:spPr>
        <a:xfrm xmlns:a="http://schemas.openxmlformats.org/drawingml/2006/main" flipH="1" flipV="1">
          <a:off x="4129085" y="1511272"/>
          <a:ext cx="369093" cy="631401"/>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0.53649</cdr:x>
      <cdr:y>0.22421</cdr:y>
    </cdr:from>
    <cdr:to>
      <cdr:x>0.62026</cdr:x>
      <cdr:y>0.25763</cdr:y>
    </cdr:to>
    <cdr:sp macro="" textlink="">
      <cdr:nvSpPr>
        <cdr:cNvPr id="38" name="Tekstiruutu 3">
          <a:extLst xmlns:a="http://schemas.openxmlformats.org/drawingml/2006/main">
            <a:ext uri="{FF2B5EF4-FFF2-40B4-BE49-F238E27FC236}">
              <a16:creationId xmlns:a16="http://schemas.microsoft.com/office/drawing/2014/main" id="{970C0E2C-0B7D-E6FE-6942-66E5BAE18E0B}"/>
            </a:ext>
          </a:extLst>
        </cdr:cNvPr>
        <cdr:cNvSpPr txBox="1"/>
      </cdr:nvSpPr>
      <cdr:spPr>
        <a:xfrm xmlns:a="http://schemas.openxmlformats.org/drawingml/2006/main">
          <a:off x="3883647" y="1341959"/>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latin typeface="+mn-lt"/>
            </a:rPr>
            <a:t>Kuopio</a:t>
          </a:r>
        </a:p>
      </cdr:txBody>
    </cdr:sp>
  </cdr:relSizeAnchor>
  <cdr:relSizeAnchor xmlns:cdr="http://schemas.openxmlformats.org/drawingml/2006/chartDrawing">
    <cdr:from>
      <cdr:x>0.58958</cdr:x>
      <cdr:y>0.41431</cdr:y>
    </cdr:from>
    <cdr:to>
      <cdr:x>0.60971</cdr:x>
      <cdr:y>0.42981</cdr:y>
    </cdr:to>
    <cdr:sp macro="" textlink="">
      <cdr:nvSpPr>
        <cdr:cNvPr id="40" name="Ellipsi 39">
          <a:extLst xmlns:a="http://schemas.openxmlformats.org/drawingml/2006/main">
            <a:ext uri="{FF2B5EF4-FFF2-40B4-BE49-F238E27FC236}">
              <a16:creationId xmlns:a16="http://schemas.microsoft.com/office/drawing/2014/main" id="{9121CD58-BD29-FD16-6CC7-4495ACA087EF}"/>
            </a:ext>
          </a:extLst>
        </cdr:cNvPr>
        <cdr:cNvSpPr/>
      </cdr:nvSpPr>
      <cdr:spPr>
        <a:xfrm xmlns:a="http://schemas.openxmlformats.org/drawingml/2006/main">
          <a:off x="4267991" y="2479829"/>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0.56382</cdr:x>
      <cdr:y>0.3684</cdr:y>
    </cdr:from>
    <cdr:to>
      <cdr:x>0.59857</cdr:x>
      <cdr:y>0.41464</cdr:y>
    </cdr:to>
    <cdr:cxnSp macro="">
      <cdr:nvCxnSpPr>
        <cdr:cNvPr id="41" name="Suora yhdysviiva 40">
          <a:extLst xmlns:a="http://schemas.openxmlformats.org/drawingml/2006/main">
            <a:ext uri="{FF2B5EF4-FFF2-40B4-BE49-F238E27FC236}">
              <a16:creationId xmlns:a16="http://schemas.microsoft.com/office/drawing/2014/main" id="{B485C9E3-553F-3B01-05E4-8BC1BE3DC3B5}"/>
            </a:ext>
          </a:extLst>
        </cdr:cNvPr>
        <cdr:cNvCxnSpPr>
          <a:cxnSpLocks xmlns:a="http://schemas.openxmlformats.org/drawingml/2006/main"/>
        </cdr:cNvCxnSpPr>
      </cdr:nvCxnSpPr>
      <cdr:spPr>
        <a:xfrm xmlns:a="http://schemas.openxmlformats.org/drawingml/2006/main" flipH="1" flipV="1">
          <a:off x="4081461" y="2205009"/>
          <a:ext cx="251618" cy="276752"/>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0.52042</cdr:x>
      <cdr:y>0.34722</cdr:y>
    </cdr:from>
    <cdr:to>
      <cdr:x>0.6042</cdr:x>
      <cdr:y>0.38065</cdr:y>
    </cdr:to>
    <cdr:sp macro="" textlink="">
      <cdr:nvSpPr>
        <cdr:cNvPr id="42" name="Tekstiruutu 3">
          <a:extLst xmlns:a="http://schemas.openxmlformats.org/drawingml/2006/main">
            <a:ext uri="{FF2B5EF4-FFF2-40B4-BE49-F238E27FC236}">
              <a16:creationId xmlns:a16="http://schemas.microsoft.com/office/drawing/2014/main" id="{B47B4718-E8D7-C42B-075F-11990FEE62C9}"/>
            </a:ext>
          </a:extLst>
        </cdr:cNvPr>
        <cdr:cNvSpPr txBox="1"/>
      </cdr:nvSpPr>
      <cdr:spPr>
        <a:xfrm xmlns:a="http://schemas.openxmlformats.org/drawingml/2006/main">
          <a:off x="3767345" y="2078272"/>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latin typeface="+mn-lt"/>
            </a:rPr>
            <a:t>Lahti</a:t>
          </a:r>
        </a:p>
      </cdr:txBody>
    </cdr:sp>
  </cdr:relSizeAnchor>
  <cdr:relSizeAnchor xmlns:cdr="http://schemas.openxmlformats.org/drawingml/2006/chartDrawing">
    <cdr:from>
      <cdr:x>0.55948</cdr:x>
      <cdr:y>0.45516</cdr:y>
    </cdr:from>
    <cdr:to>
      <cdr:x>0.57961</cdr:x>
      <cdr:y>0.47066</cdr:y>
    </cdr:to>
    <cdr:sp macro="" textlink="">
      <cdr:nvSpPr>
        <cdr:cNvPr id="45" name="Ellipsi 44">
          <a:extLst xmlns:a="http://schemas.openxmlformats.org/drawingml/2006/main">
            <a:ext uri="{FF2B5EF4-FFF2-40B4-BE49-F238E27FC236}">
              <a16:creationId xmlns:a16="http://schemas.microsoft.com/office/drawing/2014/main" id="{9B5D9000-FDE1-D3AF-3DC7-41F862DA7556}"/>
            </a:ext>
          </a:extLst>
        </cdr:cNvPr>
        <cdr:cNvSpPr/>
      </cdr:nvSpPr>
      <cdr:spPr>
        <a:xfrm xmlns:a="http://schemas.openxmlformats.org/drawingml/2006/main">
          <a:off x="4050103" y="2724304"/>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0.53372</cdr:x>
      <cdr:y>0.40924</cdr:y>
    </cdr:from>
    <cdr:to>
      <cdr:x>0.56848</cdr:x>
      <cdr:y>0.45548</cdr:y>
    </cdr:to>
    <cdr:cxnSp macro="">
      <cdr:nvCxnSpPr>
        <cdr:cNvPr id="46" name="Suora yhdysviiva 45">
          <a:extLst xmlns:a="http://schemas.openxmlformats.org/drawingml/2006/main">
            <a:ext uri="{FF2B5EF4-FFF2-40B4-BE49-F238E27FC236}">
              <a16:creationId xmlns:a16="http://schemas.microsoft.com/office/drawing/2014/main" id="{C183E2E2-7721-D917-726E-9A6DC41644FE}"/>
            </a:ext>
          </a:extLst>
        </cdr:cNvPr>
        <cdr:cNvCxnSpPr>
          <a:cxnSpLocks xmlns:a="http://schemas.openxmlformats.org/drawingml/2006/main"/>
        </cdr:cNvCxnSpPr>
      </cdr:nvCxnSpPr>
      <cdr:spPr>
        <a:xfrm xmlns:a="http://schemas.openxmlformats.org/drawingml/2006/main" flipH="1" flipV="1">
          <a:off x="3863573" y="2449484"/>
          <a:ext cx="251618" cy="276752"/>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0.49584</cdr:x>
      <cdr:y>0.3905</cdr:y>
    </cdr:from>
    <cdr:to>
      <cdr:x>0.57961</cdr:x>
      <cdr:y>0.42392</cdr:y>
    </cdr:to>
    <cdr:sp macro="" textlink="">
      <cdr:nvSpPr>
        <cdr:cNvPr id="47" name="Tekstiruutu 3">
          <a:extLst xmlns:a="http://schemas.openxmlformats.org/drawingml/2006/main">
            <a:ext uri="{FF2B5EF4-FFF2-40B4-BE49-F238E27FC236}">
              <a16:creationId xmlns:a16="http://schemas.microsoft.com/office/drawing/2014/main" id="{81939EE5-9108-45C8-D83C-84971610FB1D}"/>
            </a:ext>
          </a:extLst>
        </cdr:cNvPr>
        <cdr:cNvSpPr txBox="1"/>
      </cdr:nvSpPr>
      <cdr:spPr>
        <a:xfrm xmlns:a="http://schemas.openxmlformats.org/drawingml/2006/main">
          <a:off x="3589386" y="2337269"/>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latin typeface="+mn-lt"/>
            </a:rPr>
            <a:t>Pori</a:t>
          </a:r>
        </a:p>
      </cdr:txBody>
    </cdr:sp>
  </cdr:relSizeAnchor>
  <cdr:relSizeAnchor xmlns:cdr="http://schemas.openxmlformats.org/drawingml/2006/chartDrawing">
    <cdr:from>
      <cdr:x>0.53342</cdr:x>
      <cdr:y>0.55102</cdr:y>
    </cdr:from>
    <cdr:to>
      <cdr:x>0.55355</cdr:x>
      <cdr:y>0.56652</cdr:y>
    </cdr:to>
    <cdr:sp macro="" textlink="">
      <cdr:nvSpPr>
        <cdr:cNvPr id="52" name="Ellipsi 51">
          <a:extLst xmlns:a="http://schemas.openxmlformats.org/drawingml/2006/main">
            <a:ext uri="{FF2B5EF4-FFF2-40B4-BE49-F238E27FC236}">
              <a16:creationId xmlns:a16="http://schemas.microsoft.com/office/drawing/2014/main" id="{6B94EBD3-70CF-614E-393A-42A2ACBCF925}"/>
            </a:ext>
          </a:extLst>
        </cdr:cNvPr>
        <cdr:cNvSpPr/>
      </cdr:nvSpPr>
      <cdr:spPr>
        <a:xfrm xmlns:a="http://schemas.openxmlformats.org/drawingml/2006/main">
          <a:off x="3861424" y="3298057"/>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0.34565</cdr:x>
      <cdr:y>0.53862</cdr:y>
    </cdr:from>
    <cdr:to>
      <cdr:x>0.53637</cdr:x>
      <cdr:y>0.55329</cdr:y>
    </cdr:to>
    <cdr:cxnSp macro="">
      <cdr:nvCxnSpPr>
        <cdr:cNvPr id="53" name="Suora yhdysviiva 52">
          <a:extLst xmlns:a="http://schemas.openxmlformats.org/drawingml/2006/main">
            <a:ext uri="{FF2B5EF4-FFF2-40B4-BE49-F238E27FC236}">
              <a16:creationId xmlns:a16="http://schemas.microsoft.com/office/drawing/2014/main" id="{8F2BF31F-A955-766B-BDC1-9BB0EB031D7A}"/>
            </a:ext>
          </a:extLst>
        </cdr:cNvPr>
        <cdr:cNvCxnSpPr>
          <a:cxnSpLocks xmlns:a="http://schemas.openxmlformats.org/drawingml/2006/main"/>
          <a:stCxn xmlns:a="http://schemas.openxmlformats.org/drawingml/2006/main" id="52" idx="1"/>
          <a:endCxn xmlns:a="http://schemas.openxmlformats.org/drawingml/2006/main" id="54" idx="2"/>
        </cdr:cNvCxnSpPr>
      </cdr:nvCxnSpPr>
      <cdr:spPr>
        <a:xfrm xmlns:a="http://schemas.openxmlformats.org/drawingml/2006/main" flipH="1" flipV="1">
          <a:off x="2502183" y="3223819"/>
          <a:ext cx="1380579" cy="87823"/>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0.30377</cdr:x>
      <cdr:y>0.50519</cdr:y>
    </cdr:from>
    <cdr:to>
      <cdr:x>0.38754</cdr:x>
      <cdr:y>0.53862</cdr:y>
    </cdr:to>
    <cdr:sp macro="" textlink="">
      <cdr:nvSpPr>
        <cdr:cNvPr id="54" name="Tekstiruutu 3">
          <a:extLst xmlns:a="http://schemas.openxmlformats.org/drawingml/2006/main">
            <a:ext uri="{FF2B5EF4-FFF2-40B4-BE49-F238E27FC236}">
              <a16:creationId xmlns:a16="http://schemas.microsoft.com/office/drawing/2014/main" id="{2D09610E-42DE-B04A-D52E-D54D1A8DB384}"/>
            </a:ext>
          </a:extLst>
        </cdr:cNvPr>
        <cdr:cNvSpPr txBox="1"/>
      </cdr:nvSpPr>
      <cdr:spPr>
        <a:xfrm xmlns:a="http://schemas.openxmlformats.org/drawingml/2006/main">
          <a:off x="2198970" y="3023764"/>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latin typeface="+mn-lt"/>
            </a:rPr>
            <a:t>Kouvola</a:t>
          </a:r>
        </a:p>
      </cdr:txBody>
    </cdr:sp>
  </cdr:relSizeAnchor>
  <cdr:relSizeAnchor xmlns:cdr="http://schemas.openxmlformats.org/drawingml/2006/chartDrawing">
    <cdr:from>
      <cdr:x>0.60603</cdr:x>
      <cdr:y>0.38904</cdr:y>
    </cdr:from>
    <cdr:to>
      <cdr:x>0.62616</cdr:x>
      <cdr:y>0.40454</cdr:y>
    </cdr:to>
    <cdr:sp macro="" textlink="">
      <cdr:nvSpPr>
        <cdr:cNvPr id="63" name="Ellipsi 62">
          <a:extLst xmlns:a="http://schemas.openxmlformats.org/drawingml/2006/main">
            <a:ext uri="{FF2B5EF4-FFF2-40B4-BE49-F238E27FC236}">
              <a16:creationId xmlns:a16="http://schemas.microsoft.com/office/drawing/2014/main" id="{7725B06A-2E0A-01E7-F45E-8DB2193219AA}"/>
            </a:ext>
          </a:extLst>
        </cdr:cNvPr>
        <cdr:cNvSpPr/>
      </cdr:nvSpPr>
      <cdr:spPr>
        <a:xfrm xmlns:a="http://schemas.openxmlformats.org/drawingml/2006/main">
          <a:off x="4387053" y="2328551"/>
          <a:ext cx="145708" cy="92764"/>
        </a:xfrm>
        <a:prstGeom xmlns:a="http://schemas.openxmlformats.org/drawingml/2006/main" prst="ellipse">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i-FI"/>
        </a:p>
      </cdr:txBody>
    </cdr:sp>
  </cdr:relSizeAnchor>
  <cdr:relSizeAnchor xmlns:cdr="http://schemas.openxmlformats.org/drawingml/2006/chartDrawing">
    <cdr:from>
      <cdr:x>0.55789</cdr:x>
      <cdr:y>0.28936</cdr:y>
    </cdr:from>
    <cdr:to>
      <cdr:x>0.61327</cdr:x>
      <cdr:y>0.38883</cdr:y>
    </cdr:to>
    <cdr:cxnSp macro="">
      <cdr:nvCxnSpPr>
        <cdr:cNvPr id="64" name="Suora yhdysviiva 63">
          <a:extLst xmlns:a="http://schemas.openxmlformats.org/drawingml/2006/main">
            <a:ext uri="{FF2B5EF4-FFF2-40B4-BE49-F238E27FC236}">
              <a16:creationId xmlns:a16="http://schemas.microsoft.com/office/drawing/2014/main" id="{F32A88CA-06EB-E667-8123-05090BEDA584}"/>
            </a:ext>
          </a:extLst>
        </cdr:cNvPr>
        <cdr:cNvCxnSpPr>
          <a:cxnSpLocks xmlns:a="http://schemas.openxmlformats.org/drawingml/2006/main"/>
        </cdr:cNvCxnSpPr>
      </cdr:nvCxnSpPr>
      <cdr:spPr>
        <a:xfrm xmlns:a="http://schemas.openxmlformats.org/drawingml/2006/main" flipH="1" flipV="1">
          <a:off x="4038598" y="1731934"/>
          <a:ext cx="400843" cy="595353"/>
        </a:xfrm>
        <a:prstGeom xmlns:a="http://schemas.openxmlformats.org/drawingml/2006/main" prst="line">
          <a:avLst/>
        </a:prstGeom>
        <a:ln xmlns:a="http://schemas.openxmlformats.org/drawingml/2006/main" w="6350">
          <a:tailEnd type="non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0.51779</cdr:x>
      <cdr:y>0.26295</cdr:y>
    </cdr:from>
    <cdr:to>
      <cdr:x>0.60156</cdr:x>
      <cdr:y>0.29638</cdr:y>
    </cdr:to>
    <cdr:sp macro="" textlink="">
      <cdr:nvSpPr>
        <cdr:cNvPr id="65" name="Tekstiruutu 3">
          <a:extLst xmlns:a="http://schemas.openxmlformats.org/drawingml/2006/main">
            <a:ext uri="{FF2B5EF4-FFF2-40B4-BE49-F238E27FC236}">
              <a16:creationId xmlns:a16="http://schemas.microsoft.com/office/drawing/2014/main" id="{37F552DE-A0DB-09F9-2642-83825E223513}"/>
            </a:ext>
          </a:extLst>
        </cdr:cNvPr>
        <cdr:cNvSpPr txBox="1"/>
      </cdr:nvSpPr>
      <cdr:spPr>
        <a:xfrm xmlns:a="http://schemas.openxmlformats.org/drawingml/2006/main">
          <a:off x="3748280" y="1573875"/>
          <a:ext cx="606425" cy="200055"/>
        </a:xfrm>
        <a:prstGeom xmlns:a="http://schemas.openxmlformats.org/drawingml/2006/main" prst="rect">
          <a:avLst/>
        </a:prstGeom>
        <a:noFill xmlns:a="http://schemas.openxmlformats.org/drawingml/2006/main"/>
        <a:ln xmlns:a="http://schemas.openxmlformats.org/drawingml/2006/main" w="12700">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fi-FI" sz="700" dirty="0">
              <a:latin typeface="+mn-lt"/>
            </a:rPr>
            <a:t>Joensuu</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950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99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28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8683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62"/>
        <p:cNvGrpSpPr/>
        <p:nvPr/>
      </p:nvGrpSpPr>
      <p:grpSpPr>
        <a:xfrm>
          <a:off x="0" y="0"/>
          <a:ext cx="0" cy="0"/>
          <a:chOff x="0" y="0"/>
          <a:chExt cx="0" cy="0"/>
        </a:xfrm>
      </p:grpSpPr>
      <p:pic>
        <p:nvPicPr>
          <p:cNvPr id="64" name="Google Shape;64;p10" descr="Text,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27" name="Google Shape;27;p4"/>
          <p:cNvSpPr txBox="1">
            <a:spLocks noGrp="1"/>
          </p:cNvSpPr>
          <p:nvPr>
            <p:ph type="body" idx="1"/>
          </p:nvPr>
        </p:nvSpPr>
        <p:spPr>
          <a:xfrm>
            <a:off x="838200" y="1076132"/>
            <a:ext cx="10515600" cy="5100831"/>
          </a:xfrm>
          <a:prstGeom prst="rect">
            <a:avLst/>
          </a:prstGeom>
          <a:noFill/>
          <a:ln>
            <a:noFill/>
          </a:ln>
        </p:spPr>
        <p:txBody>
          <a:bodyPr spcFirstLastPara="1" wrap="square" lIns="91425" tIns="45700" rIns="91425" bIns="45700" anchor="ctr"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b="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433841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27" name="Google Shape;27;p4"/>
          <p:cNvSpPr txBox="1">
            <a:spLocks noGrp="1"/>
          </p:cNvSpPr>
          <p:nvPr>
            <p:ph type="body" idx="1"/>
          </p:nvPr>
        </p:nvSpPr>
        <p:spPr>
          <a:xfrm>
            <a:off x="838200" y="1076132"/>
            <a:ext cx="9150383" cy="5100831"/>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410433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8" name="Google Shape;41;p6">
            <a:extLst>
              <a:ext uri="{FF2B5EF4-FFF2-40B4-BE49-F238E27FC236}">
                <a16:creationId xmlns:a16="http://schemas.microsoft.com/office/drawing/2014/main" id="{78637F01-2B97-49D0-9243-2A348D7502AB}"/>
              </a:ext>
            </a:extLst>
          </p:cNvPr>
          <p:cNvSpPr txBox="1">
            <a:spLocks noGrp="1"/>
          </p:cNvSpPr>
          <p:nvPr>
            <p:ph type="body" idx="13"/>
          </p:nvPr>
        </p:nvSpPr>
        <p:spPr>
          <a:xfrm>
            <a:off x="838200" y="1825625"/>
            <a:ext cx="7043057"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B76EDA43-E122-438F-AEBF-A78FC18400F9}"/>
              </a:ext>
            </a:extLst>
          </p:cNvPr>
          <p:cNvSpPr>
            <a:spLocks noGrp="1"/>
          </p:cNvSpPr>
          <p:nvPr>
            <p:ph sz="quarter" idx="14"/>
          </p:nvPr>
        </p:nvSpPr>
        <p:spPr>
          <a:xfrm>
            <a:off x="8024327" y="2002971"/>
            <a:ext cx="3329473" cy="4173992"/>
          </a:xfrm>
        </p:spPr>
        <p:txBody>
          <a:bodyPr>
            <a:normAutofit/>
          </a:bodyPr>
          <a:lstStyle>
            <a:lvl1pPr marL="50800" indent="0">
              <a:buNone/>
              <a:defRPr sz="1800"/>
            </a:lvl1pPr>
            <a:lvl2pPr marL="533400" indent="0">
              <a:buNone/>
              <a:defRPr sz="1600"/>
            </a:lvl2pPr>
            <a:lvl3pPr marL="1016000" indent="0">
              <a:buNone/>
              <a:defRPr sz="1400"/>
            </a:lvl3pPr>
            <a:lvl4pPr marL="1485900" indent="0">
              <a:buNone/>
              <a:defRPr sz="1200"/>
            </a:lvl4pPr>
            <a:lvl5pPr marL="1943100" indent="0">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Text Placeholder 2">
            <a:extLst>
              <a:ext uri="{FF2B5EF4-FFF2-40B4-BE49-F238E27FC236}">
                <a16:creationId xmlns:a16="http://schemas.microsoft.com/office/drawing/2014/main" id="{5E8653B0-F371-2A4F-9728-15B2BC26C730}"/>
              </a:ext>
            </a:extLst>
          </p:cNvPr>
          <p:cNvSpPr>
            <a:spLocks noGrp="1"/>
          </p:cNvSpPr>
          <p:nvPr>
            <p:ph type="body" sz="quarter" idx="15"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714521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46"/>
        <p:cNvGrpSpPr/>
        <p:nvPr/>
      </p:nvGrpSpPr>
      <p:grpSpPr>
        <a:xfrm>
          <a:off x="0" y="0"/>
          <a:ext cx="0" cy="0"/>
          <a:chOff x="0" y="0"/>
          <a:chExt cx="0" cy="0"/>
        </a:xfrm>
      </p:grpSpPr>
      <p:sp>
        <p:nvSpPr>
          <p:cNvPr id="48" name="Google Shape;48;p7"/>
          <p:cNvSpPr txBox="1">
            <a:spLocks noGrp="1"/>
          </p:cNvSpPr>
          <p:nvPr>
            <p:ph type="body" idx="1"/>
          </p:nvPr>
        </p:nvSpPr>
        <p:spPr>
          <a:xfrm>
            <a:off x="1360488" y="600074"/>
            <a:ext cx="8197882" cy="5617547"/>
          </a:xfrm>
          <a:prstGeom prst="rect">
            <a:avLst/>
          </a:prstGeom>
          <a:noFill/>
          <a:ln>
            <a:noFill/>
          </a:ln>
        </p:spPr>
        <p:txBody>
          <a:bodyPr spcFirstLastPara="1" wrap="square" lIns="91425" tIns="45700" rIns="91425" bIns="45700" anchor="ctr" anchorCtr="0">
            <a:normAutofit/>
          </a:bodyPr>
          <a:lstStyle>
            <a:lvl1pPr marL="457200" lvl="0" indent="-511200" algn="l">
              <a:lnSpc>
                <a:spcPct val="90000"/>
              </a:lnSpc>
              <a:spcBef>
                <a:spcPts val="300"/>
              </a:spcBef>
              <a:spcAft>
                <a:spcPts val="0"/>
              </a:spcAft>
              <a:buSzPts val="2800"/>
              <a:buFont typeface="+mj-lt"/>
              <a:buAutoNum type="arabicPeriod"/>
              <a:defRPr sz="4800">
                <a:latin typeface="Montserrat"/>
                <a:ea typeface="Montserrat"/>
                <a:cs typeface="Montserrat"/>
                <a:sym typeface="Montserrat"/>
              </a:defRPr>
            </a:lvl1pPr>
            <a:lvl2pPr marL="914400" lvl="1" indent="-228600" algn="l">
              <a:lnSpc>
                <a:spcPct val="90000"/>
              </a:lnSpc>
              <a:spcBef>
                <a:spcPts val="300"/>
              </a:spcBef>
              <a:spcAft>
                <a:spcPts val="0"/>
              </a:spcAft>
              <a:buSzPts val="2400"/>
              <a:buNone/>
              <a:defRPr sz="4800">
                <a:latin typeface="Montserrat"/>
                <a:ea typeface="Montserrat"/>
                <a:cs typeface="Montserrat"/>
                <a:sym typeface="Montserrat"/>
              </a:defRPr>
            </a:lvl2pPr>
            <a:lvl3pPr marL="1371600" lvl="2" indent="-228600" algn="l">
              <a:lnSpc>
                <a:spcPct val="90000"/>
              </a:lnSpc>
              <a:spcBef>
                <a:spcPts val="300"/>
              </a:spcBef>
              <a:spcAft>
                <a:spcPts val="0"/>
              </a:spcAft>
              <a:buSzPts val="2000"/>
              <a:buNone/>
              <a:defRPr sz="4400">
                <a:latin typeface="Montserrat"/>
                <a:ea typeface="Montserrat"/>
                <a:cs typeface="Montserrat"/>
                <a:sym typeface="Montserrat"/>
              </a:defRPr>
            </a:lvl3pPr>
            <a:lvl4pPr marL="1828800" lvl="3" indent="-228600" algn="l">
              <a:lnSpc>
                <a:spcPct val="90000"/>
              </a:lnSpc>
              <a:spcBef>
                <a:spcPts val="300"/>
              </a:spcBef>
              <a:spcAft>
                <a:spcPts val="0"/>
              </a:spcAft>
              <a:buSzPts val="1800"/>
              <a:buNone/>
              <a:defRPr sz="4000">
                <a:latin typeface="Montserrat"/>
                <a:ea typeface="Montserrat"/>
                <a:cs typeface="Montserrat"/>
                <a:sym typeface="Montserrat"/>
              </a:defRPr>
            </a:lvl4pPr>
            <a:lvl5pPr marL="2286000" lvl="4" indent="-228600" algn="l">
              <a:lnSpc>
                <a:spcPct val="90000"/>
              </a:lnSpc>
              <a:spcBef>
                <a:spcPts val="300"/>
              </a:spcBef>
              <a:spcAft>
                <a:spcPts val="0"/>
              </a:spcAft>
              <a:buSzPts val="1800"/>
              <a:buNone/>
              <a:defRPr sz="4000">
                <a:latin typeface="Montserrat"/>
                <a:ea typeface="Montserrat"/>
                <a:cs typeface="Montserrat"/>
                <a:sym typeface="Montserra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437EC755-73FB-1A4E-972D-5AFC674C8BB5}"/>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398806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userDrawn="1">
  <p:cSld name="1_Main poin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361159" y="600200"/>
            <a:ext cx="8490300" cy="40785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r>
              <a:rPr lang="fi-FI"/>
              <a:t>Muokkaa ots. perustyyl. napsautt.</a:t>
            </a:r>
            <a:endParaRPr/>
          </a:p>
        </p:txBody>
      </p:sp>
      <p:sp>
        <p:nvSpPr>
          <p:cNvPr id="72" name="Google Shape;72;p12"/>
          <p:cNvSpPr txBox="1">
            <a:spLocks noGrp="1"/>
          </p:cNvSpPr>
          <p:nvPr>
            <p:ph type="body" idx="1"/>
          </p:nvPr>
        </p:nvSpPr>
        <p:spPr>
          <a:xfrm>
            <a:off x="1361542" y="4759325"/>
            <a:ext cx="848995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CA00F418-0BC2-0646-BB5B-B1A32A17C9E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aption" userDrawn="1">
  <p:cSld name="CAPTION_ONLY">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15600" y="5640767"/>
            <a:ext cx="7998300" cy="806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2800"/>
              <a:buNone/>
              <a:defRPr b="1"/>
            </a:lvl1pPr>
          </a:lstStyle>
          <a:p>
            <a:pPr lvl="0"/>
            <a:r>
              <a:rPr lang="fi-FI"/>
              <a:t>Muokkaa tekstin perustyylejä napsauttamalla</a:t>
            </a:r>
          </a:p>
        </p:txBody>
      </p:sp>
      <p:sp>
        <p:nvSpPr>
          <p:cNvPr id="6" name="Text Placeholder 2">
            <a:extLst>
              <a:ext uri="{FF2B5EF4-FFF2-40B4-BE49-F238E27FC236}">
                <a16:creationId xmlns:a16="http://schemas.microsoft.com/office/drawing/2014/main" id="{B2DC04CC-95CF-3E40-AE2E-24E25ED61C1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78"/>
        <p:cNvGrpSpPr/>
        <p:nvPr/>
      </p:nvGrpSpPr>
      <p:grpSpPr>
        <a:xfrm>
          <a:off x="0" y="0"/>
          <a:ext cx="0" cy="0"/>
          <a:chOff x="0" y="0"/>
          <a:chExt cx="0" cy="0"/>
        </a:xfrm>
      </p:grpSpPr>
      <p:sp>
        <p:nvSpPr>
          <p:cNvPr id="79" name="Google Shape;79;p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txBox="1">
            <a:spLocks noGrp="1"/>
          </p:cNvSpPr>
          <p:nvPr>
            <p:ph type="title"/>
          </p:nvPr>
        </p:nvSpPr>
        <p:spPr>
          <a:xfrm>
            <a:off x="354000" y="1644233"/>
            <a:ext cx="5393700" cy="1976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600"/>
              <a:buNone/>
              <a:defRPr sz="5600">
                <a:solidFill>
                  <a:schemeClr val="bg2"/>
                </a:solidFill>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r>
              <a:rPr lang="fi-FI"/>
              <a:t>Muokkaa ots. perustyyl. napsautt.</a:t>
            </a:r>
            <a:endParaRPr/>
          </a:p>
        </p:txBody>
      </p:sp>
      <p:sp>
        <p:nvSpPr>
          <p:cNvPr id="81" name="Google Shape;81;p14"/>
          <p:cNvSpPr txBox="1">
            <a:spLocks noGrp="1"/>
          </p:cNvSpPr>
          <p:nvPr>
            <p:ph type="subTitle" idx="1"/>
          </p:nvPr>
        </p:nvSpPr>
        <p:spPr>
          <a:xfrm>
            <a:off x="354000" y="3737433"/>
            <a:ext cx="5393700" cy="16467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r>
              <a:rPr lang="fi-FI"/>
              <a:t>Muokkaa alaotsikon perustyyliä napsautt.</a:t>
            </a:r>
            <a:endParaRPr/>
          </a:p>
        </p:txBody>
      </p:sp>
      <p:sp>
        <p:nvSpPr>
          <p:cNvPr id="82" name="Google Shape;82;p14"/>
          <p:cNvSpPr txBox="1">
            <a:spLocks noGrp="1"/>
          </p:cNvSpPr>
          <p:nvPr>
            <p:ph type="body" idx="2"/>
          </p:nvPr>
        </p:nvSpPr>
        <p:spPr>
          <a:xfrm>
            <a:off x="6586000" y="965433"/>
            <a:ext cx="51159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EC2B1802-A3C3-D740-949B-09978BB43B3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_HEADER">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86" name="Google Shape;86;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fi-FI"/>
              <a:t>Muokkaa tekstin perustyylejä napsauttamalla</a:t>
            </a:r>
          </a:p>
        </p:txBody>
      </p:sp>
      <p:sp>
        <p:nvSpPr>
          <p:cNvPr id="5" name="Text Placeholder 2">
            <a:extLst>
              <a:ext uri="{FF2B5EF4-FFF2-40B4-BE49-F238E27FC236}">
                <a16:creationId xmlns:a16="http://schemas.microsoft.com/office/drawing/2014/main" id="{A5F443F7-0757-0B43-9E58-6BF0BE41DFA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userDrawn="1">
  <p:cSld name="TWO_OBJECTS_WITH_TEX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06" name="Google Shape;10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fi-FI"/>
              <a:t>Muokkaa tekstin perustyylejä napsauttamalla</a:t>
            </a:r>
          </a:p>
        </p:txBody>
      </p:sp>
      <p:sp>
        <p:nvSpPr>
          <p:cNvPr id="107" name="Google Shape;10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108" name="Google Shape;10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fi-FI"/>
              <a:t>Muokkaa tekstin perustyylejä napsauttamalla</a:t>
            </a:r>
          </a:p>
        </p:txBody>
      </p:sp>
      <p:sp>
        <p:nvSpPr>
          <p:cNvPr id="109" name="Google Shape;10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9" name="Text Placeholder 2">
            <a:extLst>
              <a:ext uri="{FF2B5EF4-FFF2-40B4-BE49-F238E27FC236}">
                <a16:creationId xmlns:a16="http://schemas.microsoft.com/office/drawing/2014/main" id="{BA704A1E-78EB-BE42-9F69-56D9CDB7CCF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userDrawn="1">
  <p:cSld name="Tyhjä">
    <p:spTree>
      <p:nvGrpSpPr>
        <p:cNvPr id="1" name="Shape 114"/>
        <p:cNvGrpSpPr/>
        <p:nvPr/>
      </p:nvGrpSpPr>
      <p:grpSpPr>
        <a:xfrm>
          <a:off x="0" y="0"/>
          <a:ext cx="0" cy="0"/>
          <a:chOff x="0" y="0"/>
          <a:chExt cx="0" cy="0"/>
        </a:xfrm>
      </p:grpSpPr>
      <p:sp>
        <p:nvSpPr>
          <p:cNvPr id="4" name="Text Placeholder 2">
            <a:extLst>
              <a:ext uri="{FF2B5EF4-FFF2-40B4-BE49-F238E27FC236}">
                <a16:creationId xmlns:a16="http://schemas.microsoft.com/office/drawing/2014/main" id="{9137F4A1-96DA-5842-B367-8FD5802B6891}"/>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OBJECT 2">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userDrawn="1">
  <p:cSld name="OBJECT_WITH_CAPTION_TEXT">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21" name="Google Shape;12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fi-FI"/>
              <a:t>Muokkaa tekstin perustyylejä napsauttamalla</a:t>
            </a:r>
          </a:p>
        </p:txBody>
      </p:sp>
      <p:sp>
        <p:nvSpPr>
          <p:cNvPr id="122" name="Google Shape;12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67039A3C-BB58-5046-BB31-18CB0C21C5C9}"/>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userDrawn="1">
  <p:cSld name="PICTURE_WITH_CAPTION_TEXT">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29" name="Google Shape;129;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130" name="Google Shape;130;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42CDCE8B-D219-7244-AAAB-F0198B60F2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userDrawn="1">
  <p:cSld name="VERTICAL_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42" name="Google Shape;142;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5" name="Text Placeholder 2">
            <a:extLst>
              <a:ext uri="{FF2B5EF4-FFF2-40B4-BE49-F238E27FC236}">
                <a16:creationId xmlns:a16="http://schemas.microsoft.com/office/drawing/2014/main" id="{C7A475F9-C184-134E-99E7-FA337F8E9744}"/>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userDrawn="1">
  <p:cSld name="VERTICAL_TITLE_AND_VERTICAL_TEXT">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48" name="Google Shape;148;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5" name="Text Placeholder 2">
            <a:extLst>
              <a:ext uri="{FF2B5EF4-FFF2-40B4-BE49-F238E27FC236}">
                <a16:creationId xmlns:a16="http://schemas.microsoft.com/office/drawing/2014/main" id="{BB92B4AB-250A-B445-8256-3428855D4FF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2">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154" name="Google Shape;154;p25" descr="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userDrawn="1">
  <p:cSld name="Lyhyt tervehdys">
    <p:spTree>
      <p:nvGrpSpPr>
        <p:cNvPr id="1" name="Shape 11"/>
        <p:cNvGrpSpPr/>
        <p:nvPr/>
      </p:nvGrpSpPr>
      <p:grpSpPr>
        <a:xfrm>
          <a:off x="0" y="0"/>
          <a:ext cx="0" cy="0"/>
          <a:chOff x="0" y="0"/>
          <a:chExt cx="0" cy="0"/>
        </a:xfrm>
      </p:grpSpPr>
      <p:sp>
        <p:nvSpPr>
          <p:cNvPr id="15" name="Google Shape;15;p2"/>
          <p:cNvSpPr txBox="1">
            <a:spLocks noGrp="1"/>
          </p:cNvSpPr>
          <p:nvPr>
            <p:ph type="ctrTitle"/>
          </p:nvPr>
        </p:nvSpPr>
        <p:spPr>
          <a:xfrm>
            <a:off x="838199" y="690342"/>
            <a:ext cx="10679607" cy="311860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6" name="Google Shape;16;p2"/>
          <p:cNvSpPr txBox="1">
            <a:spLocks noGrp="1"/>
          </p:cNvSpPr>
          <p:nvPr>
            <p:ph type="subTitle" idx="1"/>
          </p:nvPr>
        </p:nvSpPr>
        <p:spPr>
          <a:xfrm>
            <a:off x="838199" y="3675600"/>
            <a:ext cx="10679607" cy="2492058"/>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1"/>
        <p:cNvGrpSpPr/>
        <p:nvPr/>
      </p:nvGrpSpPr>
      <p:grpSpPr>
        <a:xfrm>
          <a:off x="0" y="0"/>
          <a:ext cx="0" cy="0"/>
          <a:chOff x="0" y="0"/>
          <a:chExt cx="0" cy="0"/>
        </a:xfrm>
      </p:grpSpPr>
      <p:sp>
        <p:nvSpPr>
          <p:cNvPr id="16" name="Google Shape;16;p2"/>
          <p:cNvSpPr txBox="1">
            <a:spLocks noGrp="1"/>
          </p:cNvSpPr>
          <p:nvPr>
            <p:ph type="subTitle" idx="1"/>
          </p:nvPr>
        </p:nvSpPr>
        <p:spPr>
          <a:xfrm>
            <a:off x="2135188" y="1264204"/>
            <a:ext cx="7777162" cy="4557862"/>
          </a:xfrm>
          <a:prstGeom prst="rect">
            <a:avLst/>
          </a:prstGeom>
          <a:noFill/>
          <a:ln>
            <a:noFill/>
          </a:ln>
        </p:spPr>
        <p:txBody>
          <a:bodyPr spcFirstLastPara="1" wrap="square" lIns="91425" tIns="45700" rIns="91425" bIns="45700" anchor="ctr"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26;p4">
            <a:extLst>
              <a:ext uri="{FF2B5EF4-FFF2-40B4-BE49-F238E27FC236}">
                <a16:creationId xmlns:a16="http://schemas.microsoft.com/office/drawing/2014/main" id="{1C0D8470-B965-CE4A-B66A-E31EE0571749}"/>
              </a:ext>
            </a:extLst>
          </p:cNvPr>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Tree>
    <p:extLst>
      <p:ext uri="{BB962C8B-B14F-4D97-AF65-F5344CB8AC3E}">
        <p14:creationId xmlns:p14="http://schemas.microsoft.com/office/powerpoint/2010/main" val="3773758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9535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19" name="Google Shape;19;p3"/>
          <p:cNvSpPr txBox="1">
            <a:spLocks noGrp="1"/>
          </p:cNvSpPr>
          <p:nvPr>
            <p:ph type="subTitle" idx="1"/>
          </p:nvPr>
        </p:nvSpPr>
        <p:spPr>
          <a:xfrm>
            <a:off x="1524000" y="382475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3" name="Kuva 2">
            <a:extLst>
              <a:ext uri="{FF2B5EF4-FFF2-40B4-BE49-F238E27FC236}">
                <a16:creationId xmlns:a16="http://schemas.microsoft.com/office/drawing/2014/main" id="{B13EAAFD-DCFA-238D-A81D-0CC9922A2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2437559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3539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19" name="Google Shape;19;p3"/>
          <p:cNvSpPr txBox="1">
            <a:spLocks noGrp="1"/>
          </p:cNvSpPr>
          <p:nvPr>
            <p:ph type="subTitle" idx="1"/>
          </p:nvPr>
        </p:nvSpPr>
        <p:spPr>
          <a:xfrm>
            <a:off x="1524000" y="376479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13" name="Google Shape;23;p3">
            <a:extLst>
              <a:ext uri="{FF2B5EF4-FFF2-40B4-BE49-F238E27FC236}">
                <a16:creationId xmlns:a16="http://schemas.microsoft.com/office/drawing/2014/main" id="{22C8AFCF-E086-AC4D-ABD4-95185F528C64}"/>
              </a:ext>
            </a:extLst>
          </p:cNvPr>
          <p:cNvPicPr preferRelativeResize="0"/>
          <p:nvPr userDrawn="1"/>
        </p:nvPicPr>
        <p:blipFill rotWithShape="1">
          <a:blip r:embed="rId2">
            <a:alphaModFix/>
          </a:blip>
          <a:srcRect/>
          <a:stretch/>
        </p:blipFill>
        <p:spPr>
          <a:xfrm>
            <a:off x="5578576" y="595849"/>
            <a:ext cx="1034847" cy="1006495"/>
          </a:xfrm>
          <a:prstGeom prst="rect">
            <a:avLst/>
          </a:prstGeom>
          <a:noFill/>
          <a:ln>
            <a:noFill/>
          </a:ln>
        </p:spPr>
      </p:pic>
      <p:sp>
        <p:nvSpPr>
          <p:cNvPr id="10" name="Kuvan paikkamerkki 9">
            <a:extLst>
              <a:ext uri="{FF2B5EF4-FFF2-40B4-BE49-F238E27FC236}">
                <a16:creationId xmlns:a16="http://schemas.microsoft.com/office/drawing/2014/main" id="{6120F477-F896-4446-96B2-24FB07F07E73}"/>
              </a:ext>
            </a:extLst>
          </p:cNvPr>
          <p:cNvSpPr>
            <a:spLocks noGrp="1"/>
          </p:cNvSpPr>
          <p:nvPr>
            <p:ph type="pic" sz="quarter" idx="14" hasCustomPrompt="1"/>
          </p:nvPr>
        </p:nvSpPr>
        <p:spPr>
          <a:xfrm>
            <a:off x="575185" y="5922963"/>
            <a:ext cx="1160462" cy="525462"/>
          </a:xfrm>
        </p:spPr>
        <p:txBody>
          <a:bodyPr/>
          <a:lstStyle>
            <a:lvl1pPr marL="50800" indent="0">
              <a:buNone/>
              <a:defRPr/>
            </a:lvl1pPr>
          </a:lstStyle>
          <a:p>
            <a:r>
              <a:rPr lang="fi-FI"/>
              <a:t>Logo</a:t>
            </a:r>
          </a:p>
        </p:txBody>
      </p:sp>
      <p:sp>
        <p:nvSpPr>
          <p:cNvPr id="20" name="Kuvan paikkamerkki 9">
            <a:extLst>
              <a:ext uri="{FF2B5EF4-FFF2-40B4-BE49-F238E27FC236}">
                <a16:creationId xmlns:a16="http://schemas.microsoft.com/office/drawing/2014/main" id="{0356CEA5-46EA-FF48-8E09-1CD3BB44F6C7}"/>
              </a:ext>
            </a:extLst>
          </p:cNvPr>
          <p:cNvSpPr>
            <a:spLocks noGrp="1"/>
          </p:cNvSpPr>
          <p:nvPr>
            <p:ph type="pic" sz="quarter" idx="15" hasCustomPrompt="1"/>
          </p:nvPr>
        </p:nvSpPr>
        <p:spPr>
          <a:xfrm>
            <a:off x="2142277" y="5922963"/>
            <a:ext cx="1160462" cy="525462"/>
          </a:xfrm>
        </p:spPr>
        <p:txBody>
          <a:bodyPr/>
          <a:lstStyle>
            <a:lvl1pPr marL="50800" indent="0">
              <a:buNone/>
              <a:defRPr/>
            </a:lvl1pPr>
          </a:lstStyle>
          <a:p>
            <a:r>
              <a:rPr lang="fi-FI"/>
              <a:t>Logo</a:t>
            </a:r>
          </a:p>
        </p:txBody>
      </p:sp>
      <p:sp>
        <p:nvSpPr>
          <p:cNvPr id="22" name="Kuvan paikkamerkki 9">
            <a:extLst>
              <a:ext uri="{FF2B5EF4-FFF2-40B4-BE49-F238E27FC236}">
                <a16:creationId xmlns:a16="http://schemas.microsoft.com/office/drawing/2014/main" id="{B7DC0C8D-30D6-4344-B910-12F9879E5BCF}"/>
              </a:ext>
            </a:extLst>
          </p:cNvPr>
          <p:cNvSpPr>
            <a:spLocks noGrp="1"/>
          </p:cNvSpPr>
          <p:nvPr>
            <p:ph type="pic" sz="quarter" idx="16" hasCustomPrompt="1"/>
          </p:nvPr>
        </p:nvSpPr>
        <p:spPr>
          <a:xfrm>
            <a:off x="3709369" y="5922963"/>
            <a:ext cx="1160462" cy="525462"/>
          </a:xfrm>
        </p:spPr>
        <p:txBody>
          <a:bodyPr/>
          <a:lstStyle>
            <a:lvl1pPr marL="50800" indent="0">
              <a:buNone/>
              <a:defRPr/>
            </a:lvl1pPr>
          </a:lstStyle>
          <a:p>
            <a:r>
              <a:rPr lang="fi-FI"/>
              <a:t>Logo</a:t>
            </a:r>
          </a:p>
        </p:txBody>
      </p:sp>
      <p:sp>
        <p:nvSpPr>
          <p:cNvPr id="24" name="Kuvan paikkamerkki 9">
            <a:extLst>
              <a:ext uri="{FF2B5EF4-FFF2-40B4-BE49-F238E27FC236}">
                <a16:creationId xmlns:a16="http://schemas.microsoft.com/office/drawing/2014/main" id="{6D788690-82EC-CF46-8553-A6E08EC5CB4C}"/>
              </a:ext>
            </a:extLst>
          </p:cNvPr>
          <p:cNvSpPr>
            <a:spLocks noGrp="1"/>
          </p:cNvSpPr>
          <p:nvPr>
            <p:ph type="pic" sz="quarter" idx="17" hasCustomPrompt="1"/>
          </p:nvPr>
        </p:nvSpPr>
        <p:spPr>
          <a:xfrm>
            <a:off x="5276461" y="5922963"/>
            <a:ext cx="1160462" cy="525462"/>
          </a:xfrm>
        </p:spPr>
        <p:txBody>
          <a:bodyPr/>
          <a:lstStyle>
            <a:lvl1pPr marL="50800" indent="0">
              <a:buNone/>
              <a:defRPr/>
            </a:lvl1pPr>
          </a:lstStyle>
          <a:p>
            <a:r>
              <a:rPr lang="fi-FI"/>
              <a:t>Logo</a:t>
            </a:r>
          </a:p>
        </p:txBody>
      </p:sp>
      <p:sp>
        <p:nvSpPr>
          <p:cNvPr id="25" name="Kuvan paikkamerkki 9">
            <a:extLst>
              <a:ext uri="{FF2B5EF4-FFF2-40B4-BE49-F238E27FC236}">
                <a16:creationId xmlns:a16="http://schemas.microsoft.com/office/drawing/2014/main" id="{E4BE09D1-D148-5F4A-8E63-758AC41B3731}"/>
              </a:ext>
            </a:extLst>
          </p:cNvPr>
          <p:cNvSpPr>
            <a:spLocks noGrp="1"/>
          </p:cNvSpPr>
          <p:nvPr>
            <p:ph type="pic" sz="quarter" idx="18" hasCustomPrompt="1"/>
          </p:nvPr>
        </p:nvSpPr>
        <p:spPr>
          <a:xfrm>
            <a:off x="6843553" y="5922963"/>
            <a:ext cx="1160462" cy="525462"/>
          </a:xfrm>
        </p:spPr>
        <p:txBody>
          <a:bodyPr/>
          <a:lstStyle>
            <a:lvl1pPr marL="50800" indent="0">
              <a:buNone/>
              <a:defRPr/>
            </a:lvl1pPr>
          </a:lstStyle>
          <a:p>
            <a:r>
              <a:rPr lang="fi-FI"/>
              <a:t>Logo</a:t>
            </a:r>
          </a:p>
        </p:txBody>
      </p:sp>
      <p:sp>
        <p:nvSpPr>
          <p:cNvPr id="26" name="Kuvan paikkamerkki 9">
            <a:extLst>
              <a:ext uri="{FF2B5EF4-FFF2-40B4-BE49-F238E27FC236}">
                <a16:creationId xmlns:a16="http://schemas.microsoft.com/office/drawing/2014/main" id="{1ED201F0-77EA-CF4F-B7A5-EE62EAD9DCD9}"/>
              </a:ext>
            </a:extLst>
          </p:cNvPr>
          <p:cNvSpPr>
            <a:spLocks noGrp="1"/>
          </p:cNvSpPr>
          <p:nvPr>
            <p:ph type="pic" sz="quarter" idx="19" hasCustomPrompt="1"/>
          </p:nvPr>
        </p:nvSpPr>
        <p:spPr>
          <a:xfrm>
            <a:off x="8410646" y="5922963"/>
            <a:ext cx="1160462" cy="525462"/>
          </a:xfrm>
        </p:spPr>
        <p:txBody>
          <a:bodyPr/>
          <a:lstStyle>
            <a:lvl1pPr marL="50800" indent="0">
              <a:buNone/>
              <a:defRPr/>
            </a:lvl1pPr>
          </a:lstStyle>
          <a:p>
            <a:r>
              <a:rPr lang="fi-FI"/>
              <a:t>Logo</a:t>
            </a:r>
          </a:p>
        </p:txBody>
      </p:sp>
      <p:pic>
        <p:nvPicPr>
          <p:cNvPr id="2" name="Kuva 1">
            <a:extLst>
              <a:ext uri="{FF2B5EF4-FFF2-40B4-BE49-F238E27FC236}">
                <a16:creationId xmlns:a16="http://schemas.microsoft.com/office/drawing/2014/main" id="{BB1E4BE2-92E1-2893-BD6F-74FD3AD5B2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123068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2040747" y="1507852"/>
            <a:ext cx="8110508" cy="26355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19" name="Google Shape;19;p3"/>
          <p:cNvSpPr txBox="1">
            <a:spLocks noGrp="1"/>
          </p:cNvSpPr>
          <p:nvPr>
            <p:ph type="subTitle" idx="1"/>
          </p:nvPr>
        </p:nvSpPr>
        <p:spPr>
          <a:xfrm>
            <a:off x="2040746" y="4037251"/>
            <a:ext cx="81105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40FA2EE3-4839-3C79-EC49-E5535AE512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31861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9" name="Google Shape;41;p6">
            <a:extLst>
              <a:ext uri="{FF2B5EF4-FFF2-40B4-BE49-F238E27FC236}">
                <a16:creationId xmlns:a16="http://schemas.microsoft.com/office/drawing/2014/main" id="{46EE80C9-80CB-B345-8895-1A6D98EDD8BD}"/>
              </a:ext>
            </a:extLst>
          </p:cNvPr>
          <p:cNvSpPr txBox="1">
            <a:spLocks noGrp="1"/>
          </p:cNvSpPr>
          <p:nvPr>
            <p:ph type="body" idx="14"/>
          </p:nvPr>
        </p:nvSpPr>
        <p:spPr>
          <a:xfrm>
            <a:off x="62424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Tree>
    <p:extLst>
      <p:ext uri="{BB962C8B-B14F-4D97-AF65-F5344CB8AC3E}">
        <p14:creationId xmlns:p14="http://schemas.microsoft.com/office/powerpoint/2010/main" val="1624645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2">
    <p:bg>
      <p:bgPr>
        <a:solidFill>
          <a:srgbClr val="F9F2E6"/>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160" name="Google Shape;160;p26"/>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61" name="Google Shape;161;p26"/>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sp>
        <p:nvSpPr>
          <p:cNvPr id="6" name="Text Placeholder 2">
            <a:extLst>
              <a:ext uri="{FF2B5EF4-FFF2-40B4-BE49-F238E27FC236}">
                <a16:creationId xmlns:a16="http://schemas.microsoft.com/office/drawing/2014/main" id="{6017FD93-28D8-4247-817A-FFAE36513C9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3">
    <p:bg>
      <p:bgPr>
        <a:solidFill>
          <a:srgbClr val="F9F2E6"/>
        </a:solidFill>
        <a:effectLst/>
      </p:bgPr>
    </p:bg>
    <p:spTree>
      <p:nvGrpSpPr>
        <p:cNvPr id="1" name="Shape 162"/>
        <p:cNvGrpSpPr/>
        <p:nvPr/>
      </p:nvGrpSpPr>
      <p:grpSpPr>
        <a:xfrm>
          <a:off x="0" y="0"/>
          <a:ext cx="0" cy="0"/>
          <a:chOff x="0" y="0"/>
          <a:chExt cx="0" cy="0"/>
        </a:xfrm>
      </p:grpSpPr>
      <p:sp>
        <p:nvSpPr>
          <p:cNvPr id="163" name="Google Shape;163;p2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167" name="Google Shape;167;p27"/>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68" name="Google Shape;168;p27"/>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170" name="Google Shape;170;p27"/>
          <p:cNvPicPr preferRelativeResize="0"/>
          <p:nvPr/>
        </p:nvPicPr>
        <p:blipFill rotWithShape="1">
          <a:blip r:embed="rId2">
            <a:alphaModFix/>
          </a:blip>
          <a:srcRect/>
          <a:stretch/>
        </p:blipFill>
        <p:spPr>
          <a:xfrm>
            <a:off x="5578576" y="595849"/>
            <a:ext cx="1034847" cy="1006494"/>
          </a:xfrm>
          <a:prstGeom prst="rect">
            <a:avLst/>
          </a:prstGeom>
          <a:noFill/>
          <a:ln>
            <a:noFill/>
          </a:ln>
        </p:spPr>
      </p:pic>
      <p:sp>
        <p:nvSpPr>
          <p:cNvPr id="8" name="Text Placeholder 2">
            <a:extLst>
              <a:ext uri="{FF2B5EF4-FFF2-40B4-BE49-F238E27FC236}">
                <a16:creationId xmlns:a16="http://schemas.microsoft.com/office/drawing/2014/main" id="{D6CD46BF-FD85-9E4E-963F-6BA92EC136D0}"/>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75459356-BE95-D701-1340-9DAF331C3F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bg2">
            <a:lumMod val="40000"/>
            <a:lumOff val="60000"/>
          </a:schemeClr>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9" name="Text Placeholder 2">
            <a:extLst>
              <a:ext uri="{FF2B5EF4-FFF2-40B4-BE49-F238E27FC236}">
                <a16:creationId xmlns:a16="http://schemas.microsoft.com/office/drawing/2014/main" id="{A5CC695E-D216-4F77-BD37-201EE26DA5F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197;p31">
            <a:extLst>
              <a:ext uri="{FF2B5EF4-FFF2-40B4-BE49-F238E27FC236}">
                <a16:creationId xmlns:a16="http://schemas.microsoft.com/office/drawing/2014/main" id="{D7A7DF12-25C7-4A1C-896B-E5B30E5ABDE6}"/>
              </a:ext>
            </a:extLst>
          </p:cNvPr>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lt1"/>
                </a:solidFill>
                <a:effectLst>
                  <a:outerShdw blurRad="50800" dist="50800" dir="5400000" algn="ctr" rotWithShape="0">
                    <a:schemeClr val="tx1">
                      <a:alpha val="25000"/>
                    </a:schemeClr>
                  </a:outerShdw>
                </a:effectLst>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dirty="0"/>
          </a:p>
        </p:txBody>
      </p:sp>
    </p:spTree>
    <p:extLst>
      <p:ext uri="{BB962C8B-B14F-4D97-AF65-F5344CB8AC3E}">
        <p14:creationId xmlns:p14="http://schemas.microsoft.com/office/powerpoint/2010/main" val="3708023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2">
            <a:extLst>
              <a:ext uri="{FF2B5EF4-FFF2-40B4-BE49-F238E27FC236}">
                <a16:creationId xmlns:a16="http://schemas.microsoft.com/office/drawing/2014/main" id="{EF77F90A-8D8D-FC4C-91F8-2C95B5417188}"/>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451422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CDAD942A-8FBB-DB9D-1BE9-7BDE249274F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4056114590"/>
      </p:ext>
    </p:extLst>
  </p:cSld>
  <p:clrMapOvr>
    <a:masterClrMapping/>
  </p:clrMapOvr>
  <p:extLst>
    <p:ext uri="{DCECCB84-F9BA-43D5-87BE-67443E8EF086}">
      <p15:sldGuideLst xmlns:p15="http://schemas.microsoft.com/office/powerpoint/2012/main">
        <p15:guide id="1" orient="horz" pos="3997"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692150"/>
            <a:ext cx="11360700" cy="24408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133280"/>
            <a:ext cx="11360150" cy="2509351"/>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DF8BC38E-D910-F53E-77EF-70B3DDC767B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749897107"/>
      </p:ext>
    </p:extLst>
  </p:cSld>
  <p:clrMapOvr>
    <a:masterClrMapping/>
  </p:clrMapOvr>
  <p:extLst>
    <p:ext uri="{DCECCB84-F9BA-43D5-87BE-67443E8EF086}">
      <p15:sldGuideLst xmlns:p15="http://schemas.microsoft.com/office/powerpoint/2012/main">
        <p15:guide id="1" orient="horz" pos="3997" userDrawn="1">
          <p15:clr>
            <a:srgbClr val="5ACBF0"/>
          </p15:clr>
        </p15:guide>
        <p15:guide id="2" orient="horz" pos="436" userDrawn="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3">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a:p>
        </p:txBody>
      </p:sp>
      <p:sp>
        <p:nvSpPr>
          <p:cNvPr id="4" name="Text Placeholder 2">
            <a:extLst>
              <a:ext uri="{FF2B5EF4-FFF2-40B4-BE49-F238E27FC236}">
                <a16:creationId xmlns:a16="http://schemas.microsoft.com/office/drawing/2014/main" id="{02543F83-AB33-6244-A9DD-CA584B4A708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4">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415600" y="694143"/>
            <a:ext cx="11360700" cy="5523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a:p>
        </p:txBody>
      </p:sp>
      <p:sp>
        <p:nvSpPr>
          <p:cNvPr id="4" name="Text Placeholder 2">
            <a:extLst>
              <a:ext uri="{FF2B5EF4-FFF2-40B4-BE49-F238E27FC236}">
                <a16:creationId xmlns:a16="http://schemas.microsoft.com/office/drawing/2014/main" id="{6AEFA4A4-9D9E-934B-93B9-AF050320DC5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_HEADER_1" preserve="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3" name="Kuva 2">
            <a:extLst>
              <a:ext uri="{FF2B5EF4-FFF2-40B4-BE49-F238E27FC236}">
                <a16:creationId xmlns:a16="http://schemas.microsoft.com/office/drawing/2014/main" id="{48D7A2AE-1994-744E-9ECF-F77045941F9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806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692951"/>
            <a:ext cx="18429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3200" b="0" i="0" u="none" strike="noStrike" cap="none">
                <a:solidFill>
                  <a:schemeClr val="dk1"/>
                </a:solidFill>
                <a:latin typeface="Montserrat ExtraBold"/>
                <a:ea typeface="Montserrat ExtraBold"/>
                <a:cs typeface="Montserrat ExtraBold"/>
                <a:sym typeface="Montserrat ExtraBold"/>
              </a:rPr>
              <a:t>Tarjous</a:t>
            </a:r>
            <a:endParaRPr sz="32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0" y="1945325"/>
            <a:ext cx="10515600" cy="22338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839273" y="4045797"/>
            <a:ext cx="105156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5685999" y="595849"/>
            <a:ext cx="819999" cy="797533"/>
          </a:xfrm>
          <a:prstGeom prst="rect">
            <a:avLst/>
          </a:prstGeom>
          <a:noFill/>
          <a:ln>
            <a:noFill/>
          </a:ln>
        </p:spPr>
      </p:pic>
      <p:sp>
        <p:nvSpPr>
          <p:cNvPr id="187" name="Google Shape;187;p29"/>
          <p:cNvSpPr txBox="1">
            <a:spLocks noGrp="1"/>
          </p:cNvSpPr>
          <p:nvPr>
            <p:ph type="body" idx="2" hasCustomPrompt="1"/>
          </p:nvPr>
        </p:nvSpPr>
        <p:spPr>
          <a:xfrm>
            <a:off x="2452487" y="657844"/>
            <a:ext cx="2501900"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F99568C0-4FD9-D639-F978-16CEEDFDD2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967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bg>
      <p:bgPr>
        <a:solidFill>
          <a:schemeClr val="bg2"/>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bg1"/>
              </a:buClr>
              <a:buSzPts val="2560"/>
              <a:buFont typeface="Arial"/>
              <a:buChar char="»"/>
              <a:defRPr sz="3200">
                <a:solidFill>
                  <a:schemeClr val="bg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074088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fi-FI"/>
              <a:t>Lisää kuva napsauttamalla kuvaketta</a:t>
            </a:r>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277727"/>
            <a:ext cx="4163314" cy="242348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3507476"/>
            <a:ext cx="3803744" cy="190113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92B803FD-5D42-DA40-B36A-553A0E3C871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DAAEA643-1BD4-8029-02CC-8D2C65FCB6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4250211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fi-FI"/>
              <a:t>Lisää kuva napsauttamalla kuvaketta</a:t>
            </a:r>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559412"/>
            <a:ext cx="4163314" cy="29820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4347760"/>
            <a:ext cx="3803744" cy="1611052"/>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b="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832DEE44-A66C-2947-A088-B8F5D5271BAD}"/>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1033B584-F9CD-E0B0-E0E3-67257B67B9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2363002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fi-FI"/>
              <a:t>Lisää kuva napsauttamalla kuvaketta</a:t>
            </a:r>
          </a:p>
        </p:txBody>
      </p:sp>
      <p:pic>
        <p:nvPicPr>
          <p:cNvPr id="2" name="Kuva 1">
            <a:extLst>
              <a:ext uri="{FF2B5EF4-FFF2-40B4-BE49-F238E27FC236}">
                <a16:creationId xmlns:a16="http://schemas.microsoft.com/office/drawing/2014/main" id="{38FB52A5-3F30-47A9-21F8-03560C6C0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761284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Työn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kuvaus</a:t>
            </a:r>
            <a:endParaRPr dirty="0"/>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fi-FI"/>
              <a:t>Lisää kuva napsauttamalla kuvaketta</a:t>
            </a:r>
          </a:p>
        </p:txBody>
      </p:sp>
      <p:pic>
        <p:nvPicPr>
          <p:cNvPr id="2" name="Kuva 1">
            <a:extLst>
              <a:ext uri="{FF2B5EF4-FFF2-40B4-BE49-F238E27FC236}">
                <a16:creationId xmlns:a16="http://schemas.microsoft.com/office/drawing/2014/main" id="{D099FBB1-CB47-9F64-0CBD-6B28174DDE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939080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4" name="Google Shape;184;p29"/>
          <p:cNvSpPr txBox="1">
            <a:spLocks noGrp="1"/>
          </p:cNvSpPr>
          <p:nvPr>
            <p:ph type="subTitle" idx="1" hasCustomPrompt="1"/>
          </p:nvPr>
        </p:nvSpPr>
        <p:spPr>
          <a:xfrm>
            <a:off x="1035281" y="4036438"/>
            <a:ext cx="6087600" cy="1801007"/>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a:picLocks noChangeAspect="1"/>
          </p:cNvPicPr>
          <p:nvPr/>
        </p:nvPicPr>
        <p:blipFill rotWithShape="1">
          <a:blip r:embed="rId2">
            <a:alphaModFix/>
          </a:blip>
          <a:srcRect/>
          <a:stretch/>
        </p:blipFill>
        <p:spPr>
          <a:xfrm>
            <a:off x="3669081" y="595848"/>
            <a:ext cx="821713" cy="799200"/>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738394" y="1277726"/>
            <a:ext cx="3955326" cy="4138492"/>
          </a:xfrm>
          <a:prstGeom prst="rect">
            <a:avLst/>
          </a:prstGeom>
          <a:noFill/>
          <a:ln>
            <a:noFill/>
          </a:ln>
        </p:spPr>
        <p:txBody>
          <a:bodyPr/>
          <a:lstStyle>
            <a:lvl1pPr marL="50800" indent="0">
              <a:buNone/>
              <a:defRPr/>
            </a:lvl1pPr>
          </a:lstStyle>
          <a:p>
            <a:r>
              <a:rPr lang="fi-FI"/>
              <a:t>Lisää kuva napsauttamalla kuvaketta</a:t>
            </a:r>
          </a:p>
        </p:txBody>
      </p:sp>
      <p:sp>
        <p:nvSpPr>
          <p:cNvPr id="23" name="Google Shape;183;p29">
            <a:extLst>
              <a:ext uri="{FF2B5EF4-FFF2-40B4-BE49-F238E27FC236}">
                <a16:creationId xmlns:a16="http://schemas.microsoft.com/office/drawing/2014/main" id="{FE71CF9B-EAC3-7B4D-A101-2F3239B52EE1}"/>
              </a:ext>
            </a:extLst>
          </p:cNvPr>
          <p:cNvSpPr txBox="1">
            <a:spLocks noGrp="1"/>
          </p:cNvSpPr>
          <p:nvPr>
            <p:ph type="ctrTitle" hasCustomPrompt="1"/>
          </p:nvPr>
        </p:nvSpPr>
        <p:spPr>
          <a:xfrm>
            <a:off x="838200" y="1698953"/>
            <a:ext cx="6481763" cy="25312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pic>
        <p:nvPicPr>
          <p:cNvPr id="2" name="Kuva 1">
            <a:extLst>
              <a:ext uri="{FF2B5EF4-FFF2-40B4-BE49-F238E27FC236}">
                <a16:creationId xmlns:a16="http://schemas.microsoft.com/office/drawing/2014/main" id="{2F1763B1-D3D6-42A5-B5BB-A92E17B2DD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068665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777874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1" y="1825625"/>
            <a:ext cx="7778749" cy="4351338"/>
          </a:xfrm>
          <a:prstGeom prst="rect">
            <a:avLst/>
          </a:prstGeom>
          <a:noFill/>
          <a:ln>
            <a:noFill/>
          </a:ln>
        </p:spPr>
        <p:txBody>
          <a:bodyPr spcFirstLastPara="1" wrap="square" lIns="91425" tIns="45700" rIns="91425" bIns="45700" anchor="t" anchorCtr="0">
            <a:normAutofit/>
          </a:bodyPr>
          <a:lstStyle>
            <a:lvl1pPr marL="0" lvl="0" indent="0" algn="l">
              <a:lnSpc>
                <a:spcPct val="120000"/>
              </a:lnSpc>
              <a:spcBef>
                <a:spcPts val="1000"/>
              </a:spcBef>
              <a:spcAft>
                <a:spcPts val="0"/>
              </a:spcAft>
              <a:buClr>
                <a:schemeClr val="dk1"/>
              </a:buClr>
              <a:buSzPts val="2560"/>
              <a:buFont typeface="Arial"/>
              <a:buNone/>
              <a:defRPr sz="2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Tekstin paikkamerkki 2">
            <a:extLst>
              <a:ext uri="{FF2B5EF4-FFF2-40B4-BE49-F238E27FC236}">
                <a16:creationId xmlns:a16="http://schemas.microsoft.com/office/drawing/2014/main" id="{FB795648-17FD-4D49-A5C3-32CC3CFC2960}"/>
              </a:ext>
            </a:extLst>
          </p:cNvPr>
          <p:cNvSpPr>
            <a:spLocks noGrp="1"/>
          </p:cNvSpPr>
          <p:nvPr>
            <p:ph type="body" sz="quarter" idx="14"/>
          </p:nvPr>
        </p:nvSpPr>
        <p:spPr>
          <a:xfrm>
            <a:off x="8924348" y="3433293"/>
            <a:ext cx="2284989" cy="2743670"/>
          </a:xfrm>
        </p:spPr>
        <p:txBody>
          <a:bodyPr>
            <a:noAutofit/>
          </a:bodyPr>
          <a:lstStyle>
            <a:lvl1pPr marL="50800" indent="0">
              <a:lnSpc>
                <a:spcPct val="100000"/>
              </a:lnSpc>
              <a:spcBef>
                <a:spcPts val="300"/>
              </a:spcBef>
              <a:spcAft>
                <a:spcPts val="0"/>
              </a:spcAft>
              <a:buNone/>
              <a:defRPr sz="1400"/>
            </a:lvl1pPr>
            <a:lvl2pPr marL="533400" indent="0">
              <a:lnSpc>
                <a:spcPct val="100000"/>
              </a:lnSpc>
              <a:spcAft>
                <a:spcPts val="0"/>
              </a:spcAft>
              <a:buNone/>
              <a:defRPr sz="1200"/>
            </a:lvl2pPr>
            <a:lvl3pPr marL="1016000" indent="0">
              <a:lnSpc>
                <a:spcPct val="100000"/>
              </a:lnSpc>
              <a:spcAft>
                <a:spcPts val="0"/>
              </a:spcAft>
              <a:buNone/>
              <a:defRPr sz="1100"/>
            </a:lvl3pPr>
            <a:lvl4pPr marL="1485900" indent="0">
              <a:lnSpc>
                <a:spcPct val="100000"/>
              </a:lnSpc>
              <a:spcAft>
                <a:spcPts val="0"/>
              </a:spcAft>
              <a:buNone/>
              <a:defRPr sz="1050"/>
            </a:lvl4pPr>
            <a:lvl5pPr marL="1943100" indent="0">
              <a:lnSpc>
                <a:spcPct val="100000"/>
              </a:lnSpc>
              <a:spcAft>
                <a:spcPts val="0"/>
              </a:spcAft>
              <a:buNone/>
              <a:defRPr sz="105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0E6843E5-BD22-1948-9295-A28FE76FACF7}"/>
              </a:ext>
            </a:extLst>
          </p:cNvPr>
          <p:cNvSpPr>
            <a:spLocks noGrp="1"/>
          </p:cNvSpPr>
          <p:nvPr>
            <p:ph type="pic" sz="quarter" idx="15"/>
          </p:nvPr>
        </p:nvSpPr>
        <p:spPr>
          <a:xfrm>
            <a:off x="8924348" y="1825624"/>
            <a:ext cx="1460500" cy="1460499"/>
          </a:xfrm>
        </p:spPr>
        <p:txBody>
          <a:bodyPr/>
          <a:lstStyle>
            <a:lvl1pPr marL="50800" indent="0">
              <a:buNone/>
              <a:defRPr/>
            </a:lvl1pPr>
          </a:lstStyle>
          <a:p>
            <a:r>
              <a:rPr lang="fi-FI"/>
              <a:t>Lisää kuva napsauttamalla kuvaketta</a:t>
            </a:r>
          </a:p>
        </p:txBody>
      </p:sp>
    </p:spTree>
    <p:extLst>
      <p:ext uri="{BB962C8B-B14F-4D97-AF65-F5344CB8AC3E}">
        <p14:creationId xmlns:p14="http://schemas.microsoft.com/office/powerpoint/2010/main" val="1679521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3792682" y="1690688"/>
            <a:ext cx="7561118" cy="4486275"/>
          </a:xfrm>
          <a:prstGeom prst="rect">
            <a:avLst/>
          </a:prstGeom>
          <a:noFill/>
          <a:ln>
            <a:noFill/>
          </a:ln>
        </p:spPr>
        <p:txBody>
          <a:bodyPr spcFirstLastPara="1" wrap="square" lIns="91425" tIns="45700" rIns="91425" bIns="45700" anchor="t" anchorCtr="0">
            <a:normAutofit/>
          </a:bodyPr>
          <a:lstStyle>
            <a:lvl1pPr marL="66040" lvl="0" indent="0" algn="l">
              <a:lnSpc>
                <a:spcPct val="100000"/>
              </a:lnSpc>
              <a:spcBef>
                <a:spcPts val="1000"/>
              </a:spcBef>
              <a:spcAft>
                <a:spcPts val="0"/>
              </a:spcAft>
              <a:buClr>
                <a:schemeClr val="dk1"/>
              </a:buClr>
              <a:buSzPts val="2560"/>
              <a:buFont typeface="Arial"/>
              <a:buNone/>
              <a:defRPr sz="16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Kuvan paikkamerkki 2">
            <a:extLst>
              <a:ext uri="{FF2B5EF4-FFF2-40B4-BE49-F238E27FC236}">
                <a16:creationId xmlns:a16="http://schemas.microsoft.com/office/drawing/2014/main" id="{064761B8-F8A5-7D47-95F2-3DC80945F807}"/>
              </a:ext>
            </a:extLst>
          </p:cNvPr>
          <p:cNvSpPr>
            <a:spLocks noGrp="1"/>
          </p:cNvSpPr>
          <p:nvPr>
            <p:ph type="pic" sz="quarter" idx="14"/>
          </p:nvPr>
        </p:nvSpPr>
        <p:spPr>
          <a:xfrm>
            <a:off x="1017070" y="1800000"/>
            <a:ext cx="2341130" cy="2341130"/>
          </a:xfrm>
        </p:spPr>
        <p:txBody>
          <a:bodyPr/>
          <a:lstStyle>
            <a:lvl1pPr marL="50800" indent="0">
              <a:buNone/>
              <a:defRPr/>
            </a:lvl1pPr>
          </a:lstStyle>
          <a:p>
            <a:r>
              <a:rPr lang="fi-FI"/>
              <a:t>Lisää kuva napsauttamalla kuvaketta</a:t>
            </a:r>
          </a:p>
        </p:txBody>
      </p:sp>
    </p:spTree>
    <p:extLst>
      <p:ext uri="{BB962C8B-B14F-4D97-AF65-F5344CB8AC3E}">
        <p14:creationId xmlns:p14="http://schemas.microsoft.com/office/powerpoint/2010/main" val="1228107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27" name="Google Shape;27;p4"/>
          <p:cNvSpPr txBox="1">
            <a:spLocks noGrp="1"/>
          </p:cNvSpPr>
          <p:nvPr>
            <p:ph type="body" idx="1"/>
          </p:nvPr>
        </p:nvSpPr>
        <p:spPr>
          <a:xfrm>
            <a:off x="3432174" y="1076132"/>
            <a:ext cx="7921625" cy="5100831"/>
          </a:xfrm>
          <a:prstGeom prst="rect">
            <a:avLst/>
          </a:prstGeom>
          <a:noFill/>
          <a:ln>
            <a:noFill/>
          </a:ln>
        </p:spPr>
        <p:txBody>
          <a:bodyPr spcFirstLastPara="1" wrap="square" lIns="91425" tIns="45700" rIns="91425" bIns="45700" anchor="t" anchorCtr="0">
            <a:normAutofit/>
          </a:bodyPr>
          <a:lstStyle>
            <a:lvl1pPr marL="0" lvl="0" indent="0" algn="l">
              <a:lnSpc>
                <a:spcPct val="100000"/>
              </a:lnSpc>
              <a:spcBef>
                <a:spcPts val="1000"/>
              </a:spcBef>
              <a:spcAft>
                <a:spcPts val="0"/>
              </a:spcAft>
              <a:buClr>
                <a:schemeClr val="dk1"/>
              </a:buClr>
              <a:buSzPts val="3840"/>
              <a:buFont typeface="Montserrat"/>
              <a:buNone/>
              <a:defRPr sz="2400"/>
            </a:lvl1pPr>
            <a:lvl2pPr marL="914400" lvl="1" indent="-216000" algn="l">
              <a:lnSpc>
                <a:spcPct val="90000"/>
              </a:lnSpc>
              <a:spcBef>
                <a:spcPts val="600"/>
              </a:spcBef>
              <a:spcAft>
                <a:spcPts val="0"/>
              </a:spcAft>
              <a:buClr>
                <a:schemeClr val="dk1"/>
              </a:buClr>
              <a:buSzPts val="18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865881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1" name="Google Shape;41;p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523240" lvl="0" indent="-457200" algn="l">
              <a:lnSpc>
                <a:spcPct val="110000"/>
              </a:lnSpc>
              <a:spcBef>
                <a:spcPts val="1000"/>
              </a:spcBef>
              <a:spcAft>
                <a:spcPts val="0"/>
              </a:spcAft>
              <a:buClr>
                <a:schemeClr val="dk1"/>
              </a:buClr>
              <a:buSzPts val="2560"/>
              <a:buFont typeface="Normaali järjestelmäfontti"/>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1" y="6356350"/>
            <a:ext cx="10070998"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99700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76607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877202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93950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7661304"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ts val="256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8596313" y="1825625"/>
            <a:ext cx="2757487"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3265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4622800" y="1825625"/>
            <a:ext cx="6731000"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4622799" y="6356350"/>
            <a:ext cx="669818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0" y="1825624"/>
            <a:ext cx="4475480" cy="50323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362786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i-FI"/>
              <a:t>‹#›</a:t>
            </a:fld>
            <a:endParaRPr/>
          </a:p>
        </p:txBody>
      </p:sp>
      <p:pic>
        <p:nvPicPr>
          <p:cNvPr id="3" name="Kuva 2">
            <a:extLst>
              <a:ext uri="{FF2B5EF4-FFF2-40B4-BE49-F238E27FC236}">
                <a16:creationId xmlns:a16="http://schemas.microsoft.com/office/drawing/2014/main" id="{B5EC1442-A83A-A2F0-F048-FE944971877B}"/>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11596915" y="6035789"/>
            <a:ext cx="390723" cy="656658"/>
          </a:xfrm>
          <a:prstGeom prst="rect">
            <a:avLst/>
          </a:prstGeom>
        </p:spPr>
      </p:pic>
    </p:spTree>
  </p:cSld>
  <p:clrMap bg1="lt1" tx1="dk1" bg2="dk2" tx2="lt2" accent1="accent1" accent2="accent2" accent3="accent3" accent4="accent4" accent5="accent5" accent6="accent6" hlink="hlink" folHlink="folHlink"/>
  <p:sldLayoutIdLst>
    <p:sldLayoutId id="2147483656" r:id="rId1"/>
    <p:sldLayoutId id="2147483652" r:id="rId2"/>
    <p:sldLayoutId id="2147483722" r:id="rId3"/>
    <p:sldLayoutId id="2147483718" r:id="rId4"/>
    <p:sldLayoutId id="2147483688" r:id="rId5"/>
    <p:sldLayoutId id="2147483693" r:id="rId6"/>
    <p:sldLayoutId id="2147483704" r:id="rId7"/>
    <p:sldLayoutId id="2147483698" r:id="rId8"/>
    <p:sldLayoutId id="2147483697" r:id="rId9"/>
    <p:sldLayoutId id="2147483690" r:id="rId10"/>
    <p:sldLayoutId id="2147483700" r:id="rId11"/>
    <p:sldLayoutId id="2147483691" r:id="rId12"/>
    <p:sldLayoutId id="2147483694" r:id="rId13"/>
    <p:sldLayoutId id="2147483658" r:id="rId14"/>
    <p:sldLayoutId id="2147483659" r:id="rId15"/>
    <p:sldLayoutId id="2147483660" r:id="rId16"/>
    <p:sldLayoutId id="2147483661" r:id="rId17"/>
    <p:sldLayoutId id="2147483664" r:id="rId18"/>
    <p:sldLayoutId id="2147483665" r:id="rId19"/>
    <p:sldLayoutId id="2147483666" r:id="rId20"/>
    <p:sldLayoutId id="2147483667" r:id="rId21"/>
    <p:sldLayoutId id="2147483669" r:id="rId22"/>
    <p:sldLayoutId id="2147483670" r:id="rId23"/>
    <p:sldLayoutId id="2147483671" r:id="rId24"/>
    <p:sldLayoutId id="2147483648" r:id="rId25"/>
    <p:sldLayoutId id="2147483711" r:id="rId26"/>
    <p:sldLayoutId id="2147483696" r:id="rId27"/>
    <p:sldLayoutId id="2147483699" r:id="rId28"/>
    <p:sldLayoutId id="2147483695" r:id="rId29"/>
    <p:sldLayoutId id="2147483672" r:id="rId30"/>
    <p:sldLayoutId id="2147483673" r:id="rId31"/>
    <p:sldLayoutId id="2147483692" r:id="rId32"/>
    <p:sldLayoutId id="2147483689" r:id="rId33"/>
    <p:sldLayoutId id="2147483701" r:id="rId34"/>
    <p:sldLayoutId id="2147483702" r:id="rId35"/>
    <p:sldLayoutId id="2147483678" r:id="rId36"/>
    <p:sldLayoutId id="2147483679" r:id="rId37"/>
    <p:sldLayoutId id="2147483687" r:id="rId38"/>
    <p:sldLayoutId id="2147483714" r:id="rId39"/>
    <p:sldLayoutId id="2147483710" r:id="rId40"/>
    <p:sldLayoutId id="2147483713" r:id="rId41"/>
    <p:sldLayoutId id="2147483707" r:id="rId42"/>
    <p:sldLayoutId id="2147483712" r:id="rId43"/>
    <p:sldLayoutId id="2147483709" r:id="rId44"/>
    <p:sldLayoutId id="2147483715" r:id="rId45"/>
    <p:sldLayoutId id="2147483720" r:id="rId46"/>
    <p:sldLayoutId id="2147483719" r:id="rId47"/>
    <p:sldLayoutId id="2147483721" r:id="rId4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06400" algn="l" rtl="0" eaLnBrk="1" hangingPunct="1">
        <a:lnSpc>
          <a:spcPct val="100000"/>
        </a:lnSpc>
        <a:spcBef>
          <a:spcPts val="0"/>
        </a:spcBef>
        <a:spcAft>
          <a:spcPts val="0"/>
        </a:spcAft>
        <a:buClr>
          <a:srgbClr val="000000"/>
        </a:buClr>
        <a:buSzPct val="80000"/>
        <a:buFont typeface="Normaali järjestelmäfontti"/>
        <a:buChar char="»"/>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 pos="529" userDrawn="1">
          <p15:clr>
            <a:srgbClr val="A4A3A4"/>
          </p15:clr>
        </p15:guide>
        <p15:guide id="5" pos="2162" userDrawn="1">
          <p15:clr>
            <a:srgbClr val="A4A3A4"/>
          </p15:clr>
        </p15:guide>
        <p15:guide id="6" pos="2978" userDrawn="1">
          <p15:clr>
            <a:srgbClr val="A4A3A4"/>
          </p15:clr>
        </p15:guide>
        <p15:guide id="7" pos="3795" userDrawn="1">
          <p15:clr>
            <a:srgbClr val="A4A3A4"/>
          </p15:clr>
        </p15:guide>
        <p15:guide id="8" pos="4611" userDrawn="1">
          <p15:clr>
            <a:srgbClr val="A4A3A4"/>
          </p15:clr>
        </p15:guide>
        <p15:guide id="9" pos="5428" userDrawn="1">
          <p15:clr>
            <a:srgbClr val="A4A3A4"/>
          </p15:clr>
        </p15:guide>
        <p15:guide id="10" pos="6244" userDrawn="1">
          <p15:clr>
            <a:srgbClr val="A4A3A4"/>
          </p15:clr>
        </p15:guide>
        <p15:guide id="13" pos="2865" userDrawn="1">
          <p15:clr>
            <a:srgbClr val="FDE53C"/>
          </p15:clr>
        </p15:guide>
        <p15:guide id="15" pos="4815" userDrawn="1">
          <p15:clr>
            <a:srgbClr val="FDE53C"/>
          </p15:clr>
        </p15:guide>
        <p15:guide id="16" pos="1345" userDrawn="1">
          <p15:clr>
            <a:srgbClr val="A4A3A4"/>
          </p15:clr>
        </p15:guide>
        <p15:guide id="19" orient="horz" pos="1638" userDrawn="1">
          <p15:clr>
            <a:srgbClr val="FDE53C"/>
          </p15:clr>
        </p15:guide>
        <p15:guide id="21" orient="horz" pos="2682" userDrawn="1">
          <p15:clr>
            <a:srgbClr val="FDE53C"/>
          </p15:clr>
        </p15:guide>
        <p15:guide id="22" pos="7061" userDrawn="1">
          <p15:clr>
            <a:srgbClr val="A4A3A4"/>
          </p15:clr>
        </p15:guide>
        <p15:guide id="23" pos="7151"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uolivapaa piirto 6">
            <a:extLst>
              <a:ext uri="{FF2B5EF4-FFF2-40B4-BE49-F238E27FC236}">
                <a16:creationId xmlns:a16="http://schemas.microsoft.com/office/drawing/2014/main" id="{46106734-A6DB-5D68-ADCB-6F9F4B064904}"/>
              </a:ext>
            </a:extLst>
          </p:cNvPr>
          <p:cNvSpPr/>
          <p:nvPr/>
        </p:nvSpPr>
        <p:spPr>
          <a:xfrm>
            <a:off x="2080591" y="4306956"/>
            <a:ext cx="7996859" cy="1027044"/>
          </a:xfrm>
          <a:custGeom>
            <a:avLst/>
            <a:gdLst>
              <a:gd name="connsiteX0" fmla="*/ 0 w 7653131"/>
              <a:gd name="connsiteY0" fmla="*/ 66261 h 914400"/>
              <a:gd name="connsiteX1" fmla="*/ 19879 w 7653131"/>
              <a:gd name="connsiteY1" fmla="*/ 914400 h 914400"/>
              <a:gd name="connsiteX2" fmla="*/ 7620000 w 7653131"/>
              <a:gd name="connsiteY2" fmla="*/ 907774 h 914400"/>
              <a:gd name="connsiteX3" fmla="*/ 7653131 w 7653131"/>
              <a:gd name="connsiteY3" fmla="*/ 0 h 914400"/>
              <a:gd name="connsiteX4" fmla="*/ 0 w 7653131"/>
              <a:gd name="connsiteY4" fmla="*/ 66261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131" h="914400">
                <a:moveTo>
                  <a:pt x="0" y="66261"/>
                </a:moveTo>
                <a:lnTo>
                  <a:pt x="19879" y="914400"/>
                </a:lnTo>
                <a:lnTo>
                  <a:pt x="7620000" y="907774"/>
                </a:lnTo>
                <a:lnTo>
                  <a:pt x="7653131" y="0"/>
                </a:lnTo>
                <a:lnTo>
                  <a:pt x="0" y="66261"/>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DE62B1CA-49BA-9D22-4F9B-4B01037874D0}"/>
              </a:ext>
            </a:extLst>
          </p:cNvPr>
          <p:cNvPicPr>
            <a:picLocks noChangeAspect="1"/>
          </p:cNvPicPr>
          <p:nvPr/>
        </p:nvPicPr>
        <p:blipFill>
          <a:blip r:embed="rId2"/>
          <a:stretch>
            <a:fillRect/>
          </a:stretch>
        </p:blipFill>
        <p:spPr>
          <a:xfrm>
            <a:off x="3124200" y="1980730"/>
            <a:ext cx="5924736" cy="2105024"/>
          </a:xfrm>
          <a:prstGeom prst="rect">
            <a:avLst/>
          </a:prstGeom>
        </p:spPr>
      </p:pic>
      <p:sp>
        <p:nvSpPr>
          <p:cNvPr id="5" name="Alaotsikko 2">
            <a:extLst>
              <a:ext uri="{FF2B5EF4-FFF2-40B4-BE49-F238E27FC236}">
                <a16:creationId xmlns:a16="http://schemas.microsoft.com/office/drawing/2014/main" id="{1B575054-2D7A-A236-2EE8-A9E00217CD7A}"/>
              </a:ext>
            </a:extLst>
          </p:cNvPr>
          <p:cNvSpPr txBox="1">
            <a:spLocks/>
          </p:cNvSpPr>
          <p:nvPr/>
        </p:nvSpPr>
        <p:spPr>
          <a:xfrm>
            <a:off x="1524000" y="3990409"/>
            <a:ext cx="9144000" cy="16072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472440" algn="l" rtl="0" eaLnBrk="1" hangingPunct="1">
              <a:lnSpc>
                <a:spcPct val="90000"/>
              </a:lnSpc>
              <a:spcBef>
                <a:spcPts val="1000"/>
              </a:spcBef>
              <a:spcAft>
                <a:spcPts val="0"/>
              </a:spcAft>
              <a:buClr>
                <a:schemeClr val="dk1"/>
              </a:buClr>
              <a:buSzPts val="3840"/>
              <a:buFont typeface="Montserrat"/>
              <a:buChar char="»"/>
              <a:defRPr sz="4800" b="0" i="0" u="none" strike="noStrike" cap="none">
                <a:solidFill>
                  <a:schemeClr val="dk1"/>
                </a:solidFill>
                <a:latin typeface="Montserrat"/>
                <a:ea typeface="Montserrat"/>
                <a:cs typeface="Montserrat"/>
                <a:sym typeface="Montserrat"/>
              </a:defRPr>
            </a:lvl1pPr>
            <a:lvl2pPr marL="914400" marR="0" lvl="1" indent="-216000" algn="l" rtl="0" eaLnBrk="1" hangingPunct="1">
              <a:lnSpc>
                <a:spcPct val="90000"/>
              </a:lnSpc>
              <a:spcBef>
                <a:spcPts val="6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lgn="ctr">
              <a:buNone/>
            </a:pPr>
            <a:r>
              <a:rPr lang="fi-FI" sz="3200" b="1" dirty="0"/>
              <a:t>Vuoden 2024 MDI Väestöennuste</a:t>
            </a:r>
          </a:p>
        </p:txBody>
      </p:sp>
    </p:spTree>
    <p:extLst>
      <p:ext uri="{BB962C8B-B14F-4D97-AF65-F5344CB8AC3E}">
        <p14:creationId xmlns:p14="http://schemas.microsoft.com/office/powerpoint/2010/main" val="359901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 map of finland with numbers and numbers&#10;&#10;Description automatically generated">
            <a:extLst>
              <a:ext uri="{FF2B5EF4-FFF2-40B4-BE49-F238E27FC236}">
                <a16:creationId xmlns:a16="http://schemas.microsoft.com/office/drawing/2014/main" id="{A17093EE-F451-6E52-2A47-B6749EE5245F}"/>
              </a:ext>
            </a:extLst>
          </p:cNvPr>
          <p:cNvPicPr>
            <a:picLocks noChangeAspect="1"/>
          </p:cNvPicPr>
          <p:nvPr/>
        </p:nvPicPr>
        <p:blipFill>
          <a:blip r:embed="rId2"/>
          <a:stretch>
            <a:fillRect/>
          </a:stretch>
        </p:blipFill>
        <p:spPr>
          <a:xfrm>
            <a:off x="7657013" y="101505"/>
            <a:ext cx="3589020" cy="6135615"/>
          </a:xfrm>
          <a:prstGeom prst="rect">
            <a:avLst/>
          </a:prstGeom>
        </p:spPr>
      </p:pic>
      <p:sp>
        <p:nvSpPr>
          <p:cNvPr id="12" name="Tekstiruutu 11">
            <a:extLst>
              <a:ext uri="{FF2B5EF4-FFF2-40B4-BE49-F238E27FC236}">
                <a16:creationId xmlns:a16="http://schemas.microsoft.com/office/drawing/2014/main" id="{98BC94C1-ACE6-3F06-6B17-AA4AEF7C5A8E}"/>
              </a:ext>
            </a:extLst>
          </p:cNvPr>
          <p:cNvSpPr txBox="1"/>
          <p:nvPr/>
        </p:nvSpPr>
        <p:spPr>
          <a:xfrm>
            <a:off x="7528560" y="6211669"/>
            <a:ext cx="3886200" cy="646331"/>
          </a:xfrm>
          <a:prstGeom prst="rect">
            <a:avLst/>
          </a:prstGeom>
          <a:solidFill>
            <a:schemeClr val="bg1"/>
          </a:solidFill>
        </p:spPr>
        <p:txBody>
          <a:bodyPr wrap="square" rtlCol="0">
            <a:spAutoFit/>
          </a:bodyPr>
          <a:lstStyle/>
          <a:p>
            <a:pPr algn="ctr"/>
            <a:r>
              <a:rPr lang="fi-FI" sz="1800" b="1" dirty="0">
                <a:latin typeface="+mn-lt"/>
              </a:rPr>
              <a:t>Maakunnittainen väestönkehitys 2010-2023 (%)</a:t>
            </a:r>
          </a:p>
        </p:txBody>
      </p:sp>
      <p:sp>
        <p:nvSpPr>
          <p:cNvPr id="2" name="Otsikko 1">
            <a:extLst>
              <a:ext uri="{FF2B5EF4-FFF2-40B4-BE49-F238E27FC236}">
                <a16:creationId xmlns:a16="http://schemas.microsoft.com/office/drawing/2014/main" id="{04C2E8CE-AD10-91A8-562E-E76FC9BE6C81}"/>
              </a:ext>
            </a:extLst>
          </p:cNvPr>
          <p:cNvSpPr>
            <a:spLocks noGrp="1"/>
          </p:cNvSpPr>
          <p:nvPr>
            <p:ph type="title"/>
          </p:nvPr>
        </p:nvSpPr>
        <p:spPr>
          <a:xfrm>
            <a:off x="838200" y="365125"/>
            <a:ext cx="5257800" cy="1325563"/>
          </a:xfrm>
        </p:spPr>
        <p:txBody>
          <a:bodyPr>
            <a:normAutofit fontScale="90000"/>
          </a:bodyPr>
          <a:lstStyle/>
          <a:p>
            <a:r>
              <a:rPr lang="fi-FI" sz="3200" dirty="0"/>
              <a:t>Kuntien väestönkehitys on jo pitkään eriytynyttä</a:t>
            </a:r>
          </a:p>
        </p:txBody>
      </p:sp>
      <p:sp>
        <p:nvSpPr>
          <p:cNvPr id="4" name="Tekstin paikkamerkki 3">
            <a:extLst>
              <a:ext uri="{FF2B5EF4-FFF2-40B4-BE49-F238E27FC236}">
                <a16:creationId xmlns:a16="http://schemas.microsoft.com/office/drawing/2014/main" id="{803019BB-6DE7-29D5-757E-1BEEA314831D}"/>
              </a:ext>
            </a:extLst>
          </p:cNvPr>
          <p:cNvSpPr>
            <a:spLocks noGrp="1"/>
          </p:cNvSpPr>
          <p:nvPr>
            <p:ph type="body" sz="quarter" idx="13"/>
          </p:nvPr>
        </p:nvSpPr>
        <p:spPr/>
        <p:txBody>
          <a:bodyPr/>
          <a:lstStyle/>
          <a:p>
            <a:r>
              <a:rPr lang="fi-FI" dirty="0"/>
              <a:t>Lähde: Tilastokeskus, </a:t>
            </a:r>
            <a:r>
              <a:rPr lang="fi-FI" dirty="0" err="1"/>
              <a:t>statfin</a:t>
            </a:r>
            <a:r>
              <a:rPr lang="fi-FI" dirty="0"/>
              <a:t>: väestörakenne</a:t>
            </a:r>
          </a:p>
        </p:txBody>
      </p:sp>
      <p:sp>
        <p:nvSpPr>
          <p:cNvPr id="6" name="Tekstin paikkamerkki 2">
            <a:extLst>
              <a:ext uri="{FF2B5EF4-FFF2-40B4-BE49-F238E27FC236}">
                <a16:creationId xmlns:a16="http://schemas.microsoft.com/office/drawing/2014/main" id="{D5553193-9002-3C62-CBFF-B28CA26C7B7B}"/>
              </a:ext>
            </a:extLst>
          </p:cNvPr>
          <p:cNvSpPr>
            <a:spLocks noGrp="1"/>
          </p:cNvSpPr>
          <p:nvPr>
            <p:ph type="body" idx="1"/>
          </p:nvPr>
        </p:nvSpPr>
        <p:spPr>
          <a:xfrm>
            <a:off x="838200" y="1825624"/>
            <a:ext cx="5890260" cy="4530725"/>
          </a:xfrm>
        </p:spPr>
        <p:txBody>
          <a:bodyPr>
            <a:normAutofit lnSpcReduction="10000"/>
          </a:bodyPr>
          <a:lstStyle/>
          <a:p>
            <a:r>
              <a:rPr lang="fi-FI" sz="1400" dirty="0"/>
              <a:t>Alueellinen väestönkehitys eriytyi voimakkaasti 1960-luvun lopulla ja eriytyminen voimistui etenkin 1990-luvun puolivälissä. </a:t>
            </a:r>
          </a:p>
          <a:p>
            <a:r>
              <a:rPr lang="fi-FI" sz="1400" dirty="0">
                <a:sym typeface="Wingdings" panose="05000000000000000000" pitchFamily="2" charset="2"/>
              </a:rPr>
              <a:t>Syynä etenkin elinkeinorakenteen murros, suuri osa maasta ei koskaan elpynyt 1990-luvun lamasta. Myös julkisen sektorin osittainen vetäytyminen haastaa etenkin maaseutukuntia. </a:t>
            </a:r>
          </a:p>
          <a:p>
            <a:r>
              <a:rPr lang="fi-FI" sz="1400" b="1" dirty="0">
                <a:sym typeface="Wingdings" panose="05000000000000000000" pitchFamily="2" charset="2"/>
              </a:rPr>
              <a:t>Koko maassa tapahtunut väestönkasvu etenkin 1990-luvulta lähtien on ollut todellisuudessa suurten kaupunkien kasvua. </a:t>
            </a:r>
            <a:endParaRPr lang="fi-FI" sz="1400" dirty="0">
              <a:sym typeface="Wingdings" panose="05000000000000000000" pitchFamily="2" charset="2"/>
            </a:endParaRPr>
          </a:p>
          <a:p>
            <a:r>
              <a:rPr lang="fi-FI" sz="1400" dirty="0">
                <a:sym typeface="Wingdings" panose="05000000000000000000" pitchFamily="2" charset="2"/>
              </a:rPr>
              <a:t>Eriytynyttä kehitystä selittää etenkin nuorten keskittyvät muutot ja vähäiset paluumuutot. 2000-luvulla myös maahanmuuton epätasainen jakauma voimistaa kehityksen eroja. </a:t>
            </a:r>
          </a:p>
          <a:p>
            <a:r>
              <a:rPr lang="fi-FI" sz="1400" b="1" dirty="0">
                <a:sym typeface="Wingdings" panose="05000000000000000000" pitchFamily="2" charset="2"/>
              </a:rPr>
              <a:t>Lopputulos: 2010-luvulla vain hieman yli viidenneksessä kuntia väestö kasvoi. </a:t>
            </a:r>
            <a:r>
              <a:rPr lang="fi-FI" sz="1400" dirty="0">
                <a:sym typeface="Wingdings" panose="05000000000000000000" pitchFamily="2" charset="2"/>
              </a:rPr>
              <a:t>Suomessa on enemmän kuntia, joissa väestö väheni yli 15 prosentilla kuin kasvavia kunta. </a:t>
            </a:r>
            <a:endParaRPr lang="fi-FI" sz="1400" b="1" dirty="0">
              <a:sym typeface="Wingdings" panose="05000000000000000000" pitchFamily="2" charset="2"/>
            </a:endParaRPr>
          </a:p>
          <a:p>
            <a:pPr marL="66040" indent="0">
              <a:buSzPct val="125000"/>
              <a:buNone/>
            </a:pPr>
            <a:endParaRPr lang="fi-FI" sz="1400" dirty="0">
              <a:sym typeface="Wingdings" panose="05000000000000000000" pitchFamily="2" charset="2"/>
            </a:endParaRPr>
          </a:p>
        </p:txBody>
      </p:sp>
      <p:sp>
        <p:nvSpPr>
          <p:cNvPr id="5" name="Tekstiruutu 4">
            <a:extLst>
              <a:ext uri="{FF2B5EF4-FFF2-40B4-BE49-F238E27FC236}">
                <a16:creationId xmlns:a16="http://schemas.microsoft.com/office/drawing/2014/main" id="{5F73E724-2464-D056-65AC-B43724890EF3}"/>
              </a:ext>
            </a:extLst>
          </p:cNvPr>
          <p:cNvSpPr txBox="1"/>
          <p:nvPr/>
        </p:nvSpPr>
        <p:spPr>
          <a:xfrm>
            <a:off x="7528560" y="6215746"/>
            <a:ext cx="3886200" cy="646331"/>
          </a:xfrm>
          <a:prstGeom prst="rect">
            <a:avLst/>
          </a:prstGeom>
          <a:solidFill>
            <a:schemeClr val="bg1"/>
          </a:solidFill>
        </p:spPr>
        <p:txBody>
          <a:bodyPr wrap="square" rtlCol="0">
            <a:spAutoFit/>
          </a:bodyPr>
          <a:lstStyle/>
          <a:p>
            <a:pPr algn="ctr"/>
            <a:r>
              <a:rPr lang="fi-FI" sz="1800" b="1" dirty="0">
                <a:latin typeface="+mn-lt"/>
              </a:rPr>
              <a:t>Väestönkehitys </a:t>
            </a:r>
          </a:p>
          <a:p>
            <a:pPr algn="ctr"/>
            <a:r>
              <a:rPr lang="fi-FI" sz="1800" b="1" dirty="0">
                <a:latin typeface="+mn-lt"/>
              </a:rPr>
              <a:t>2010—2023 (%)</a:t>
            </a:r>
          </a:p>
        </p:txBody>
      </p:sp>
      <p:pic>
        <p:nvPicPr>
          <p:cNvPr id="7" name="Picture 8" descr="A map of finland with different colored areas&#10;&#10;Description automatically generated">
            <a:extLst>
              <a:ext uri="{FF2B5EF4-FFF2-40B4-BE49-F238E27FC236}">
                <a16:creationId xmlns:a16="http://schemas.microsoft.com/office/drawing/2014/main" id="{2D989280-6D69-6D6D-7984-BBAD2794DB6F}"/>
              </a:ext>
            </a:extLst>
          </p:cNvPr>
          <p:cNvPicPr>
            <a:picLocks noChangeAspect="1"/>
          </p:cNvPicPr>
          <p:nvPr/>
        </p:nvPicPr>
        <p:blipFill rotWithShape="1">
          <a:blip r:embed="rId3"/>
          <a:srcRect b="1825"/>
          <a:stretch/>
        </p:blipFill>
        <p:spPr>
          <a:xfrm>
            <a:off x="7731966" y="3"/>
            <a:ext cx="3589020" cy="6109992"/>
          </a:xfrm>
          <a:prstGeom prst="rect">
            <a:avLst/>
          </a:prstGeom>
        </p:spPr>
      </p:pic>
    </p:spTree>
    <p:extLst>
      <p:ext uri="{BB962C8B-B14F-4D97-AF65-F5344CB8AC3E}">
        <p14:creationId xmlns:p14="http://schemas.microsoft.com/office/powerpoint/2010/main" val="26045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85077125-2E35-B7AE-5AC5-5BA1EA8BB318}"/>
              </a:ext>
            </a:extLst>
          </p:cNvPr>
          <p:cNvSpPr>
            <a:spLocks noGrp="1"/>
          </p:cNvSpPr>
          <p:nvPr>
            <p:ph type="body" idx="1"/>
          </p:nvPr>
        </p:nvSpPr>
        <p:spPr>
          <a:xfrm>
            <a:off x="838199" y="1825625"/>
            <a:ext cx="4312921" cy="4351338"/>
          </a:xfrm>
        </p:spPr>
        <p:txBody>
          <a:bodyPr>
            <a:noAutofit/>
          </a:bodyPr>
          <a:lstStyle/>
          <a:p>
            <a:pPr marL="0" indent="0">
              <a:buNone/>
            </a:pPr>
            <a:r>
              <a:rPr lang="fi-FI" sz="1100" b="1" dirty="0"/>
              <a:t>Kaikki Suomen kunnat voidaan jakaa neljään ryhmään, heijastellen vetovoiman ja väestörakenteen vaikutuksia väestönkehitykseen:</a:t>
            </a:r>
          </a:p>
          <a:p>
            <a:pPr marL="228600" indent="-228600">
              <a:buFont typeface="+mj-lt"/>
              <a:buAutoNum type="arabicPeriod"/>
            </a:pPr>
            <a:r>
              <a:rPr lang="fi-FI" sz="1100" b="1" dirty="0"/>
              <a:t>Syntyneiden enemmyys + muuttovoitot.</a:t>
            </a:r>
            <a:r>
              <a:rPr lang="fi-FI" sz="1100" dirty="0"/>
              <a:t> Vahvimman väestönkehityksen kunnat. Näissä kunnissa väestö on nuorta ja alue saa muuttovoittoja, ryhmä koostuu etenkin suurista kaupungeista ja kehyskunnista. </a:t>
            </a:r>
          </a:p>
          <a:p>
            <a:pPr marL="228600" indent="-228600">
              <a:buFont typeface="+mj-lt"/>
              <a:buAutoNum type="arabicPeriod"/>
            </a:pPr>
            <a:r>
              <a:rPr lang="fi-FI" sz="1100" b="1" dirty="0"/>
              <a:t>Syntyneiden enemmyys + muuttotappiot. </a:t>
            </a:r>
            <a:r>
              <a:rPr lang="fi-FI" sz="1100" dirty="0"/>
              <a:t>Kunnat, joissa syntyneiden määrä on kuolleita suurempi nuoren ikärakenteen tai korkean syntyvyyden takia, mutta joiden vetovoimassa on haasteita. Pienen ryhmä kuntia. </a:t>
            </a:r>
          </a:p>
          <a:p>
            <a:pPr marL="228600" indent="-228600">
              <a:buFont typeface="+mj-lt"/>
              <a:buAutoNum type="arabicPeriod"/>
            </a:pPr>
            <a:r>
              <a:rPr lang="fi-FI" sz="1100" b="1" dirty="0"/>
              <a:t>Kuolleiden enemmyys + muuttovoittoja.</a:t>
            </a:r>
            <a:r>
              <a:rPr lang="fi-FI" sz="1100" dirty="0"/>
              <a:t> Kunnat jotka saavat muuttovoittoja heijastellen vetovoimaisuutta, mutta jossa väestörakenne on iäkästä. Toiseksi suurin ryhmä, monia kuntia, jossa vetovoima on vahvistunut 2010-luvulla.</a:t>
            </a:r>
          </a:p>
          <a:p>
            <a:pPr marL="228600" indent="-228600">
              <a:buFont typeface="+mj-lt"/>
              <a:buAutoNum type="arabicPeriod"/>
            </a:pPr>
            <a:r>
              <a:rPr lang="fi-FI" sz="1100" b="1" dirty="0"/>
              <a:t>Kuolleiden enemmyys + muuttotappioita.</a:t>
            </a:r>
            <a:r>
              <a:rPr lang="fi-FI" sz="1100" dirty="0"/>
              <a:t> Kaikista haastavimman kehityksen kunnat, myös suurin ryhmä. Kunnissa väestöä supistavat sekä vetovoiman haasteet että iäkäs ikärakenne. Kunnissa myös tuleva kehitys jää heikoksi, ilman merkittäviä vetovoiman muutoksia.</a:t>
            </a:r>
            <a:endParaRPr lang="fi-FI" sz="1100" b="1" dirty="0"/>
          </a:p>
        </p:txBody>
      </p:sp>
      <p:graphicFrame>
        <p:nvGraphicFramePr>
          <p:cNvPr id="15" name="Kaavio 14">
            <a:extLst>
              <a:ext uri="{FF2B5EF4-FFF2-40B4-BE49-F238E27FC236}">
                <a16:creationId xmlns:a16="http://schemas.microsoft.com/office/drawing/2014/main" id="{64D17C8D-D5C3-EC51-25B2-0FDEE86D5E3D}"/>
              </a:ext>
            </a:extLst>
          </p:cNvPr>
          <p:cNvGraphicFramePr>
            <a:graphicFrameLocks/>
          </p:cNvGraphicFramePr>
          <p:nvPr/>
        </p:nvGraphicFramePr>
        <p:xfrm>
          <a:off x="6096000" y="1690688"/>
          <a:ext cx="5972175" cy="4621212"/>
        </p:xfrm>
        <a:graphic>
          <a:graphicData uri="http://schemas.openxmlformats.org/drawingml/2006/chart">
            <c:chart xmlns:c="http://schemas.openxmlformats.org/drawingml/2006/chart" xmlns:r="http://schemas.openxmlformats.org/officeDocument/2006/relationships" r:id="rId2"/>
          </a:graphicData>
        </a:graphic>
      </p:graphicFrame>
      <p:sp>
        <p:nvSpPr>
          <p:cNvPr id="16" name="Tekstiruutu 15">
            <a:extLst>
              <a:ext uri="{FF2B5EF4-FFF2-40B4-BE49-F238E27FC236}">
                <a16:creationId xmlns:a16="http://schemas.microsoft.com/office/drawing/2014/main" id="{D0B5A6B9-FF1E-79F7-BDDF-D535FEB62FD4}"/>
              </a:ext>
            </a:extLst>
          </p:cNvPr>
          <p:cNvSpPr txBox="1"/>
          <p:nvPr/>
        </p:nvSpPr>
        <p:spPr>
          <a:xfrm>
            <a:off x="6096000" y="0"/>
            <a:ext cx="6058291" cy="6857999"/>
          </a:xfrm>
          <a:prstGeom prst="rect">
            <a:avLst/>
          </a:prstGeom>
          <a:solidFill>
            <a:schemeClr val="bg1"/>
          </a:solidFill>
        </p:spPr>
        <p:txBody>
          <a:bodyPr wrap="square" rtlCol="0">
            <a:spAutoFit/>
          </a:bodyPr>
          <a:lstStyle/>
          <a:p>
            <a:pPr algn="ctr"/>
            <a:endParaRPr lang="fi-FI" sz="1800" b="1" dirty="0">
              <a:latin typeface="+mn-lt"/>
            </a:endParaRPr>
          </a:p>
        </p:txBody>
      </p:sp>
      <p:graphicFrame>
        <p:nvGraphicFramePr>
          <p:cNvPr id="17" name="Kaavio 16">
            <a:extLst>
              <a:ext uri="{FF2B5EF4-FFF2-40B4-BE49-F238E27FC236}">
                <a16:creationId xmlns:a16="http://schemas.microsoft.com/office/drawing/2014/main" id="{D4BBE5E4-0B6D-CD24-36DE-FDCE6FEE1A2F}"/>
              </a:ext>
            </a:extLst>
          </p:cNvPr>
          <p:cNvGraphicFramePr>
            <a:graphicFrameLocks/>
          </p:cNvGraphicFramePr>
          <p:nvPr/>
        </p:nvGraphicFramePr>
        <p:xfrm>
          <a:off x="4953002" y="881091"/>
          <a:ext cx="7238998" cy="598537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kstiruutu 17">
            <a:extLst>
              <a:ext uri="{FF2B5EF4-FFF2-40B4-BE49-F238E27FC236}">
                <a16:creationId xmlns:a16="http://schemas.microsoft.com/office/drawing/2014/main" id="{E663CFE9-1347-7BA6-C257-5A4B7C380547}"/>
              </a:ext>
            </a:extLst>
          </p:cNvPr>
          <p:cNvSpPr txBox="1"/>
          <p:nvPr/>
        </p:nvSpPr>
        <p:spPr>
          <a:xfrm>
            <a:off x="6973540" y="6283126"/>
            <a:ext cx="2705922" cy="230832"/>
          </a:xfrm>
          <a:prstGeom prst="rect">
            <a:avLst/>
          </a:prstGeom>
          <a:noFill/>
        </p:spPr>
        <p:txBody>
          <a:bodyPr wrap="square" rtlCol="0">
            <a:spAutoFit/>
          </a:bodyPr>
          <a:lstStyle/>
          <a:p>
            <a:pPr algn="l"/>
            <a:r>
              <a:rPr lang="fi-FI" sz="900" b="1" dirty="0">
                <a:latin typeface="+mn-lt"/>
              </a:rPr>
              <a:t>Kuolleiden enemmyys + muuttotappiot</a:t>
            </a:r>
          </a:p>
        </p:txBody>
      </p:sp>
      <p:sp>
        <p:nvSpPr>
          <p:cNvPr id="19" name="Tekstiruutu 18">
            <a:extLst>
              <a:ext uri="{FF2B5EF4-FFF2-40B4-BE49-F238E27FC236}">
                <a16:creationId xmlns:a16="http://schemas.microsoft.com/office/drawing/2014/main" id="{15D40876-6CFE-5417-EDEA-C05AC7DB1F5E}"/>
              </a:ext>
            </a:extLst>
          </p:cNvPr>
          <p:cNvSpPr txBox="1"/>
          <p:nvPr/>
        </p:nvSpPr>
        <p:spPr>
          <a:xfrm>
            <a:off x="9392443" y="6275092"/>
            <a:ext cx="2705922" cy="230832"/>
          </a:xfrm>
          <a:prstGeom prst="rect">
            <a:avLst/>
          </a:prstGeom>
          <a:noFill/>
        </p:spPr>
        <p:txBody>
          <a:bodyPr wrap="square" rtlCol="0">
            <a:spAutoFit/>
          </a:bodyPr>
          <a:lstStyle/>
          <a:p>
            <a:pPr algn="l"/>
            <a:r>
              <a:rPr lang="fi-FI" sz="900" b="1" dirty="0">
                <a:latin typeface="+mn-lt"/>
              </a:rPr>
              <a:t>Syntyneiden enemmyys + muuttotappiot</a:t>
            </a:r>
          </a:p>
        </p:txBody>
      </p:sp>
      <p:sp>
        <p:nvSpPr>
          <p:cNvPr id="20" name="Tekstiruutu 19">
            <a:extLst>
              <a:ext uri="{FF2B5EF4-FFF2-40B4-BE49-F238E27FC236}">
                <a16:creationId xmlns:a16="http://schemas.microsoft.com/office/drawing/2014/main" id="{3FF94408-D05D-6BFB-0195-4FC36261A050}"/>
              </a:ext>
            </a:extLst>
          </p:cNvPr>
          <p:cNvSpPr txBox="1"/>
          <p:nvPr/>
        </p:nvSpPr>
        <p:spPr>
          <a:xfrm>
            <a:off x="9392443" y="1296037"/>
            <a:ext cx="2705922" cy="230832"/>
          </a:xfrm>
          <a:prstGeom prst="rect">
            <a:avLst/>
          </a:prstGeom>
          <a:noFill/>
        </p:spPr>
        <p:txBody>
          <a:bodyPr wrap="square" rtlCol="0">
            <a:spAutoFit/>
          </a:bodyPr>
          <a:lstStyle/>
          <a:p>
            <a:pPr algn="l"/>
            <a:r>
              <a:rPr lang="fi-FI" sz="900" b="1" dirty="0">
                <a:latin typeface="+mn-lt"/>
              </a:rPr>
              <a:t>Syntyneiden enemmyys + muuttovoitot</a:t>
            </a:r>
          </a:p>
        </p:txBody>
      </p:sp>
      <p:cxnSp>
        <p:nvCxnSpPr>
          <p:cNvPr id="21" name="Suora yhdysviiva 20">
            <a:extLst>
              <a:ext uri="{FF2B5EF4-FFF2-40B4-BE49-F238E27FC236}">
                <a16:creationId xmlns:a16="http://schemas.microsoft.com/office/drawing/2014/main" id="{64B21D8D-27A1-46AA-67EA-56C6E6C3F042}"/>
              </a:ext>
            </a:extLst>
          </p:cNvPr>
          <p:cNvCxnSpPr/>
          <p:nvPr/>
        </p:nvCxnSpPr>
        <p:spPr>
          <a:xfrm>
            <a:off x="6854348" y="1296037"/>
            <a:ext cx="5244017" cy="5157299"/>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kstiruutu 21">
            <a:extLst>
              <a:ext uri="{FF2B5EF4-FFF2-40B4-BE49-F238E27FC236}">
                <a16:creationId xmlns:a16="http://schemas.microsoft.com/office/drawing/2014/main" id="{5DFE2327-DA04-E01D-087D-44652D1E900F}"/>
              </a:ext>
            </a:extLst>
          </p:cNvPr>
          <p:cNvSpPr txBox="1"/>
          <p:nvPr/>
        </p:nvSpPr>
        <p:spPr>
          <a:xfrm>
            <a:off x="6960096" y="1298906"/>
            <a:ext cx="2705922" cy="230832"/>
          </a:xfrm>
          <a:prstGeom prst="rect">
            <a:avLst/>
          </a:prstGeom>
          <a:noFill/>
        </p:spPr>
        <p:txBody>
          <a:bodyPr wrap="square" rtlCol="0">
            <a:spAutoFit/>
          </a:bodyPr>
          <a:lstStyle/>
          <a:p>
            <a:pPr algn="l"/>
            <a:r>
              <a:rPr lang="fi-FI" sz="900" b="1" dirty="0">
                <a:latin typeface="+mn-lt"/>
              </a:rPr>
              <a:t>Kuolleiden enemmyys + muuttovoitot</a:t>
            </a:r>
          </a:p>
        </p:txBody>
      </p:sp>
      <p:sp>
        <p:nvSpPr>
          <p:cNvPr id="23" name="Tekstiruutu 22">
            <a:extLst>
              <a:ext uri="{FF2B5EF4-FFF2-40B4-BE49-F238E27FC236}">
                <a16:creationId xmlns:a16="http://schemas.microsoft.com/office/drawing/2014/main" id="{A9BA71D7-1D7C-ACA3-6F74-2521A3142EA6}"/>
              </a:ext>
            </a:extLst>
          </p:cNvPr>
          <p:cNvSpPr txBox="1"/>
          <p:nvPr/>
        </p:nvSpPr>
        <p:spPr>
          <a:xfrm rot="2624510">
            <a:off x="7098232" y="2138858"/>
            <a:ext cx="1984656" cy="230832"/>
          </a:xfrm>
          <a:prstGeom prst="rect">
            <a:avLst/>
          </a:prstGeom>
          <a:noFill/>
        </p:spPr>
        <p:txBody>
          <a:bodyPr wrap="square" rtlCol="0">
            <a:spAutoFit/>
          </a:bodyPr>
          <a:lstStyle/>
          <a:p>
            <a:pPr algn="l"/>
            <a:r>
              <a:rPr lang="fi-FI" sz="900" b="1" dirty="0"/>
              <a:t>Kunta kasvaa</a:t>
            </a:r>
            <a:endParaRPr lang="fi-FI" sz="900" b="1" dirty="0">
              <a:latin typeface="+mn-lt"/>
            </a:endParaRPr>
          </a:p>
        </p:txBody>
      </p:sp>
      <p:sp>
        <p:nvSpPr>
          <p:cNvPr id="24" name="Tekstiruutu 23">
            <a:extLst>
              <a:ext uri="{FF2B5EF4-FFF2-40B4-BE49-F238E27FC236}">
                <a16:creationId xmlns:a16="http://schemas.microsoft.com/office/drawing/2014/main" id="{2571F7E6-CFA4-AEB7-8F74-C9A7A2560A0C}"/>
              </a:ext>
            </a:extLst>
          </p:cNvPr>
          <p:cNvSpPr txBox="1"/>
          <p:nvPr/>
        </p:nvSpPr>
        <p:spPr>
          <a:xfrm rot="2624510">
            <a:off x="11017916" y="5650529"/>
            <a:ext cx="1233143" cy="230832"/>
          </a:xfrm>
          <a:prstGeom prst="rect">
            <a:avLst/>
          </a:prstGeom>
          <a:noFill/>
        </p:spPr>
        <p:txBody>
          <a:bodyPr wrap="square" rtlCol="0">
            <a:spAutoFit/>
          </a:bodyPr>
          <a:lstStyle/>
          <a:p>
            <a:pPr algn="l"/>
            <a:r>
              <a:rPr lang="fi-FI" sz="900" b="1" dirty="0"/>
              <a:t>Kunta kasvaa</a:t>
            </a:r>
            <a:endParaRPr lang="fi-FI" sz="900" b="1" dirty="0">
              <a:latin typeface="+mn-lt"/>
            </a:endParaRPr>
          </a:p>
        </p:txBody>
      </p:sp>
      <p:sp>
        <p:nvSpPr>
          <p:cNvPr id="25" name="Tekstiruutu 24">
            <a:extLst>
              <a:ext uri="{FF2B5EF4-FFF2-40B4-BE49-F238E27FC236}">
                <a16:creationId xmlns:a16="http://schemas.microsoft.com/office/drawing/2014/main" id="{CE886BC5-1F42-2E04-53EF-7E166F4970A5}"/>
              </a:ext>
            </a:extLst>
          </p:cNvPr>
          <p:cNvSpPr txBox="1"/>
          <p:nvPr/>
        </p:nvSpPr>
        <p:spPr>
          <a:xfrm rot="2624510">
            <a:off x="10703821" y="5933110"/>
            <a:ext cx="1610450" cy="230832"/>
          </a:xfrm>
          <a:prstGeom prst="rect">
            <a:avLst/>
          </a:prstGeom>
          <a:noFill/>
        </p:spPr>
        <p:txBody>
          <a:bodyPr wrap="square" rtlCol="0">
            <a:spAutoFit/>
          </a:bodyPr>
          <a:lstStyle/>
          <a:p>
            <a:pPr algn="l"/>
            <a:r>
              <a:rPr lang="fi-FI" sz="900" b="1" dirty="0"/>
              <a:t>Kunta supistuu</a:t>
            </a:r>
            <a:endParaRPr lang="fi-FI" sz="900" b="1" dirty="0">
              <a:latin typeface="+mn-lt"/>
            </a:endParaRPr>
          </a:p>
        </p:txBody>
      </p:sp>
      <p:sp>
        <p:nvSpPr>
          <p:cNvPr id="26" name="Otsikko 1">
            <a:extLst>
              <a:ext uri="{FF2B5EF4-FFF2-40B4-BE49-F238E27FC236}">
                <a16:creationId xmlns:a16="http://schemas.microsoft.com/office/drawing/2014/main" id="{8F1A9DDC-D472-55BD-4924-DF924781D5D6}"/>
              </a:ext>
            </a:extLst>
          </p:cNvPr>
          <p:cNvSpPr txBox="1">
            <a:spLocks/>
          </p:cNvSpPr>
          <p:nvPr/>
        </p:nvSpPr>
        <p:spPr>
          <a:xfrm>
            <a:off x="838201" y="365125"/>
            <a:ext cx="5252352"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i-FI" sz="3200" dirty="0"/>
              <a:t>Väestönkehityksen rakenne vuosina </a:t>
            </a:r>
          </a:p>
          <a:p>
            <a:r>
              <a:rPr lang="fi-FI" sz="3200" dirty="0"/>
              <a:t>2010—2022</a:t>
            </a:r>
          </a:p>
        </p:txBody>
      </p:sp>
    </p:spTree>
    <p:extLst>
      <p:ext uri="{BB962C8B-B14F-4D97-AF65-F5344CB8AC3E}">
        <p14:creationId xmlns:p14="http://schemas.microsoft.com/office/powerpoint/2010/main" val="3518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CEE8-33A3-CC99-7388-F56B3124088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B16FEA0-9449-E440-E55B-83F643775DFC}"/>
              </a:ext>
            </a:extLst>
          </p:cNvPr>
          <p:cNvSpPr>
            <a:spLocks noGrp="1"/>
          </p:cNvSpPr>
          <p:nvPr>
            <p:ph type="title"/>
          </p:nvPr>
        </p:nvSpPr>
        <p:spPr>
          <a:xfrm>
            <a:off x="838200" y="365125"/>
            <a:ext cx="5441950" cy="1325563"/>
          </a:xfrm>
        </p:spPr>
        <p:txBody>
          <a:bodyPr>
            <a:noAutofit/>
          </a:bodyPr>
          <a:lstStyle/>
          <a:p>
            <a:r>
              <a:rPr lang="fi-FI" sz="3200" dirty="0"/>
              <a:t>Syntyvyyden romahdus kiihdyttää murrosta</a:t>
            </a:r>
          </a:p>
        </p:txBody>
      </p:sp>
      <p:sp>
        <p:nvSpPr>
          <p:cNvPr id="4" name="Tekstin paikkamerkki 3">
            <a:extLst>
              <a:ext uri="{FF2B5EF4-FFF2-40B4-BE49-F238E27FC236}">
                <a16:creationId xmlns:a16="http://schemas.microsoft.com/office/drawing/2014/main" id="{76EEDCB5-6D76-B256-FA7D-1036421EAF08}"/>
              </a:ext>
            </a:extLst>
          </p:cNvPr>
          <p:cNvSpPr>
            <a:spLocks noGrp="1"/>
          </p:cNvSpPr>
          <p:nvPr>
            <p:ph type="body" sz="quarter" idx="13"/>
          </p:nvPr>
        </p:nvSpPr>
        <p:spPr/>
        <p:txBody>
          <a:bodyPr/>
          <a:lstStyle/>
          <a:p>
            <a:r>
              <a:rPr lang="fi-FI" sz="1050" dirty="0"/>
              <a:t>Lähde: Tilastokeskus, </a:t>
            </a:r>
            <a:r>
              <a:rPr lang="fi-FI" sz="1050" dirty="0" err="1"/>
              <a:t>statfin</a:t>
            </a:r>
            <a:r>
              <a:rPr lang="fi-FI" sz="1050" dirty="0"/>
              <a:t>: syntyneet</a:t>
            </a:r>
          </a:p>
        </p:txBody>
      </p:sp>
      <p:sp>
        <p:nvSpPr>
          <p:cNvPr id="3" name="Tekstin paikkamerkki 2">
            <a:extLst>
              <a:ext uri="{FF2B5EF4-FFF2-40B4-BE49-F238E27FC236}">
                <a16:creationId xmlns:a16="http://schemas.microsoft.com/office/drawing/2014/main" id="{1B4F4D10-7B20-F6C7-0607-03E0E6816C91}"/>
              </a:ext>
            </a:extLst>
          </p:cNvPr>
          <p:cNvSpPr>
            <a:spLocks noGrp="1"/>
          </p:cNvSpPr>
          <p:nvPr>
            <p:ph type="body" idx="1"/>
          </p:nvPr>
        </p:nvSpPr>
        <p:spPr>
          <a:xfrm>
            <a:off x="838200" y="1825625"/>
            <a:ext cx="5979160" cy="4351338"/>
          </a:xfrm>
        </p:spPr>
        <p:txBody>
          <a:bodyPr>
            <a:normAutofit fontScale="85000" lnSpcReduction="20000"/>
          </a:bodyPr>
          <a:lstStyle/>
          <a:p>
            <a:pPr>
              <a:buSzPct val="100000"/>
            </a:pPr>
            <a:r>
              <a:rPr lang="fi-FI" sz="1600" b="1" dirty="0">
                <a:sym typeface="Wingdings" panose="05000000000000000000" pitchFamily="2" charset="2"/>
              </a:rPr>
              <a:t>2010-luvun syntyvyyden romahdus oli poikkeuksellinen, </a:t>
            </a:r>
            <a:r>
              <a:rPr lang="fi-FI" sz="1600" dirty="0">
                <a:sym typeface="Wingdings" panose="05000000000000000000" pitchFamily="2" charset="2"/>
              </a:rPr>
              <a:t>sillä muutos kosketti käytännössä koko maata ja kaiken tyyppisiä alueita. </a:t>
            </a:r>
          </a:p>
          <a:p>
            <a:pPr>
              <a:buSzPct val="100000"/>
            </a:pPr>
            <a:r>
              <a:rPr lang="fi-FI" sz="1600" b="1" dirty="0">
                <a:sym typeface="Wingdings" panose="05000000000000000000" pitchFamily="2" charset="2"/>
              </a:rPr>
              <a:t>Syntyneiden määrä laski vuosien 2010—2023 aikaan käytännössä kaikissa kunnissa,</a:t>
            </a:r>
            <a:r>
              <a:rPr lang="fi-FI" sz="1600" dirty="0">
                <a:sym typeface="Wingdings" panose="05000000000000000000" pitchFamily="2" charset="2"/>
              </a:rPr>
              <a:t> myös niissä, joissa muu väestönkehitys oli vahvaa. </a:t>
            </a:r>
          </a:p>
          <a:p>
            <a:pPr>
              <a:buSzPct val="100000"/>
            </a:pPr>
            <a:r>
              <a:rPr lang="fi-FI" sz="1600" b="1" dirty="0">
                <a:sym typeface="Wingdings" panose="05000000000000000000" pitchFamily="2" charset="2"/>
              </a:rPr>
              <a:t>Supistumisen voimakkuudessa on kuitenkin eroja. </a:t>
            </a:r>
            <a:r>
              <a:rPr lang="fi-FI" sz="1600" dirty="0">
                <a:sym typeface="Wingdings" panose="05000000000000000000" pitchFamily="2" charset="2"/>
              </a:rPr>
              <a:t>Esim. pääkaupunkiseudulla syntyneiden määrä laski vain hieman: vaikka syntyvyys laski, voimakkaasti kasvava väestöpohja korvasi syntyvyyden laskusta suurimman osan. </a:t>
            </a:r>
          </a:p>
          <a:p>
            <a:pPr>
              <a:buSzPct val="100000"/>
            </a:pPr>
            <a:r>
              <a:rPr lang="fi-FI" sz="1600" dirty="0">
                <a:sym typeface="Wingdings" panose="05000000000000000000" pitchFamily="2" charset="2"/>
              </a:rPr>
              <a:t>Toisaalta taas osissa maata syntyneiden määrä yli puolittui, </a:t>
            </a:r>
            <a:r>
              <a:rPr lang="fi-FI" sz="1600" b="1" dirty="0">
                <a:sym typeface="Wingdings" panose="05000000000000000000" pitchFamily="2" charset="2"/>
              </a:rPr>
              <a:t>kehitys oli haastavinta kunnissa, joissa sekä syntyvyys romahti että hedelmällisessä iässä olevien määrä laski voimakkaasti.</a:t>
            </a:r>
          </a:p>
          <a:p>
            <a:pPr>
              <a:spcBef>
                <a:spcPts val="2000"/>
              </a:spcBef>
              <a:buSzPct val="125000"/>
              <a:buFont typeface="Wingdings" panose="05000000000000000000" pitchFamily="2" charset="2"/>
              <a:buChar char="à"/>
            </a:pPr>
            <a:r>
              <a:rPr lang="fi-FI" sz="1600" b="1" dirty="0">
                <a:sym typeface="Wingdings" panose="05000000000000000000" pitchFamily="2" charset="2"/>
              </a:rPr>
              <a:t>Syntyvyyden lasku tuo suurimassa osassa maata jo ennestään tutun ilmiön myös kasvaville alueille. </a:t>
            </a:r>
            <a:r>
              <a:rPr lang="fi-FI" sz="1600" dirty="0">
                <a:sym typeface="Wingdings" panose="05000000000000000000" pitchFamily="2" charset="2"/>
              </a:rPr>
              <a:t>Kroonisesti supistuvilla alueilla taas syntyvyyden romahdus kiihdyttää merkittävästi supistumiskierrettä. </a:t>
            </a:r>
            <a:endParaRPr lang="fi-FI" sz="1600" b="1" dirty="0">
              <a:sym typeface="Wingdings" panose="05000000000000000000" pitchFamily="2" charset="2"/>
            </a:endParaRPr>
          </a:p>
        </p:txBody>
      </p:sp>
      <p:pic>
        <p:nvPicPr>
          <p:cNvPr id="17" name="Kuva 16" descr="Kuva, joka sisältää kohteen teksti, kuvitus, animaatio, taide&#10;&#10;Kuvaus luotu automaattisesti">
            <a:extLst>
              <a:ext uri="{FF2B5EF4-FFF2-40B4-BE49-F238E27FC236}">
                <a16:creationId xmlns:a16="http://schemas.microsoft.com/office/drawing/2014/main" id="{C39A2B1A-71C5-D45B-0507-E0956B1FEA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9280" y="-4078"/>
            <a:ext cx="4609345" cy="6350074"/>
          </a:xfrm>
          <a:prstGeom prst="rect">
            <a:avLst/>
          </a:prstGeom>
        </p:spPr>
      </p:pic>
      <p:sp>
        <p:nvSpPr>
          <p:cNvPr id="8" name="Tekstiruutu 7">
            <a:extLst>
              <a:ext uri="{FF2B5EF4-FFF2-40B4-BE49-F238E27FC236}">
                <a16:creationId xmlns:a16="http://schemas.microsoft.com/office/drawing/2014/main" id="{22DE4B7A-7C40-4C81-7A9E-6B527CDEDD13}"/>
              </a:ext>
            </a:extLst>
          </p:cNvPr>
          <p:cNvSpPr txBox="1"/>
          <p:nvPr/>
        </p:nvSpPr>
        <p:spPr>
          <a:xfrm>
            <a:off x="6817360" y="6215746"/>
            <a:ext cx="4731266" cy="584775"/>
          </a:xfrm>
          <a:prstGeom prst="rect">
            <a:avLst/>
          </a:prstGeom>
          <a:solidFill>
            <a:schemeClr val="bg1"/>
          </a:solidFill>
        </p:spPr>
        <p:txBody>
          <a:bodyPr wrap="square" rtlCol="0">
            <a:spAutoFit/>
          </a:bodyPr>
          <a:lstStyle/>
          <a:p>
            <a:pPr algn="ctr"/>
            <a:r>
              <a:rPr lang="fi-FI" sz="1800" b="1" dirty="0">
                <a:latin typeface="+mn-lt"/>
              </a:rPr>
              <a:t>Syntyneiden muutos</a:t>
            </a:r>
            <a:br>
              <a:rPr lang="fi-FI" sz="1800" b="1" dirty="0">
                <a:latin typeface="+mn-lt"/>
              </a:rPr>
            </a:br>
            <a:r>
              <a:rPr lang="fi-FI" b="1" dirty="0">
                <a:latin typeface="+mn-lt"/>
              </a:rPr>
              <a:t>2010-luvun alku — 2020-luvun alku</a:t>
            </a:r>
            <a:endParaRPr lang="fi-FI" sz="1800" b="1" dirty="0">
              <a:latin typeface="+mn-lt"/>
            </a:endParaRPr>
          </a:p>
        </p:txBody>
      </p:sp>
      <p:cxnSp>
        <p:nvCxnSpPr>
          <p:cNvPr id="6" name="Suora yhdysviiva 5">
            <a:extLst>
              <a:ext uri="{FF2B5EF4-FFF2-40B4-BE49-F238E27FC236}">
                <a16:creationId xmlns:a16="http://schemas.microsoft.com/office/drawing/2014/main" id="{7BD9D19E-3632-F2C0-F14F-E5846C35022E}"/>
              </a:ext>
            </a:extLst>
          </p:cNvPr>
          <p:cNvCxnSpPr>
            <a:cxnSpLocks/>
          </p:cNvCxnSpPr>
          <p:nvPr/>
        </p:nvCxnSpPr>
        <p:spPr>
          <a:xfrm>
            <a:off x="1390650" y="5200650"/>
            <a:ext cx="5264150" cy="0"/>
          </a:xfrm>
          <a:prstGeom prst="line">
            <a:avLst/>
          </a:prstGeom>
          <a:ln>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99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CEE8-33A3-CC99-7388-F56B3124088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B16FEA0-9449-E440-E55B-83F643775DFC}"/>
              </a:ext>
            </a:extLst>
          </p:cNvPr>
          <p:cNvSpPr>
            <a:spLocks noGrp="1"/>
          </p:cNvSpPr>
          <p:nvPr>
            <p:ph type="title"/>
          </p:nvPr>
        </p:nvSpPr>
        <p:spPr>
          <a:xfrm>
            <a:off x="838200" y="365125"/>
            <a:ext cx="5257800" cy="1325563"/>
          </a:xfrm>
        </p:spPr>
        <p:txBody>
          <a:bodyPr>
            <a:noAutofit/>
          </a:bodyPr>
          <a:lstStyle/>
          <a:p>
            <a:r>
              <a:rPr lang="fi-FI" sz="3600" dirty="0"/>
              <a:t>Muutokset kansainvälisessä muuttoliikkeessä </a:t>
            </a:r>
          </a:p>
        </p:txBody>
      </p:sp>
      <p:sp>
        <p:nvSpPr>
          <p:cNvPr id="4" name="Tekstin paikkamerkki 3">
            <a:extLst>
              <a:ext uri="{FF2B5EF4-FFF2-40B4-BE49-F238E27FC236}">
                <a16:creationId xmlns:a16="http://schemas.microsoft.com/office/drawing/2014/main" id="{76EEDCB5-6D76-B256-FA7D-1036421EAF08}"/>
              </a:ext>
            </a:extLst>
          </p:cNvPr>
          <p:cNvSpPr>
            <a:spLocks noGrp="1"/>
          </p:cNvSpPr>
          <p:nvPr>
            <p:ph type="body" sz="quarter" idx="13"/>
          </p:nvPr>
        </p:nvSpPr>
        <p:spPr>
          <a:xfrm>
            <a:off x="195220" y="6311900"/>
            <a:ext cx="11125767" cy="365125"/>
          </a:xfrm>
        </p:spPr>
        <p:txBody>
          <a:bodyPr/>
          <a:lstStyle/>
          <a:p>
            <a:r>
              <a:rPr lang="fi-FI" sz="1050" dirty="0"/>
              <a:t>Lähde: Tilastokeskus, </a:t>
            </a:r>
            <a:r>
              <a:rPr lang="fi-FI" sz="1050" dirty="0" err="1"/>
              <a:t>statfin</a:t>
            </a:r>
            <a:r>
              <a:rPr lang="fi-FI" sz="1050" dirty="0"/>
              <a:t>: muuttoliike</a:t>
            </a:r>
          </a:p>
        </p:txBody>
      </p:sp>
      <p:sp>
        <p:nvSpPr>
          <p:cNvPr id="3" name="Tekstin paikkamerkki 2">
            <a:extLst>
              <a:ext uri="{FF2B5EF4-FFF2-40B4-BE49-F238E27FC236}">
                <a16:creationId xmlns:a16="http://schemas.microsoft.com/office/drawing/2014/main" id="{1B4F4D10-7B20-F6C7-0607-03E0E6816C91}"/>
              </a:ext>
            </a:extLst>
          </p:cNvPr>
          <p:cNvSpPr>
            <a:spLocks noGrp="1"/>
          </p:cNvSpPr>
          <p:nvPr>
            <p:ph type="body" idx="1"/>
          </p:nvPr>
        </p:nvSpPr>
        <p:spPr>
          <a:xfrm>
            <a:off x="838200" y="1825625"/>
            <a:ext cx="5257800" cy="4351338"/>
          </a:xfrm>
        </p:spPr>
        <p:txBody>
          <a:bodyPr>
            <a:normAutofit fontScale="77500" lnSpcReduction="20000"/>
          </a:bodyPr>
          <a:lstStyle/>
          <a:p>
            <a:pPr marL="66040" indent="0">
              <a:buSzPct val="125000"/>
              <a:buNone/>
            </a:pPr>
            <a:r>
              <a:rPr lang="fi-FI" sz="1600" i="1" dirty="0">
                <a:solidFill>
                  <a:schemeClr val="tx1"/>
                </a:solidFill>
                <a:sym typeface="Wingdings" panose="05000000000000000000" pitchFamily="2" charset="2"/>
              </a:rPr>
              <a:t>Kuviossa on tarkasteltu maahanmuuttoa lähtöalueen mukaan ja nettomaahanmuuttoa (maahan- ja maastamuuton erotus) vuosien 1990—2023 aikana.</a:t>
            </a:r>
          </a:p>
          <a:p>
            <a:pPr>
              <a:buSzPct val="125000"/>
            </a:pPr>
            <a:r>
              <a:rPr lang="fi-FI" sz="1600" dirty="0">
                <a:solidFill>
                  <a:schemeClr val="tx1"/>
                </a:solidFill>
                <a:sym typeface="Wingdings" panose="05000000000000000000" pitchFamily="2" charset="2"/>
              </a:rPr>
              <a:t>Maahanmuuttojen määrä kasvoi 2000-luvulla suhteellisen tasaisesti. 2010-luvulla kasvu hidastui ja ulkomailta saatujen muuttovoittojen kasvu päättyi maastamuuttojen kasvun myötä. </a:t>
            </a:r>
          </a:p>
          <a:p>
            <a:pPr>
              <a:buSzPct val="125000"/>
            </a:pPr>
            <a:r>
              <a:rPr lang="fi-FI" sz="1600" b="1" dirty="0">
                <a:solidFill>
                  <a:schemeClr val="tx1"/>
                </a:solidFill>
                <a:sym typeface="Wingdings" panose="05000000000000000000" pitchFamily="2" charset="2"/>
              </a:rPr>
              <a:t>2020-luvulla maahanmuuttojen määrä kasvoi erittäin voimakkaasti, </a:t>
            </a:r>
            <a:r>
              <a:rPr lang="fi-FI" sz="1600" dirty="0">
                <a:solidFill>
                  <a:schemeClr val="tx1"/>
                </a:solidFill>
                <a:sym typeface="Wingdings" panose="05000000000000000000" pitchFamily="2" charset="2"/>
              </a:rPr>
              <a:t>etenkin vuosien 2022—2023 aikana. Vuoden 2023 ennätystä selittää suurelta osalta ukrainalaisten pakolaisten vaikutus, mutta myös ilman ukrainalaisia vuoden 2023 maahanmuutto oli hieman vuotta 2022 suurempaa. </a:t>
            </a:r>
          </a:p>
          <a:p>
            <a:pPr>
              <a:buSzPct val="125000"/>
            </a:pPr>
            <a:r>
              <a:rPr lang="fi-FI" sz="1600" b="1" dirty="0">
                <a:solidFill>
                  <a:schemeClr val="tx1"/>
                </a:solidFill>
                <a:sym typeface="Wingdings" panose="05000000000000000000" pitchFamily="2" charset="2"/>
              </a:rPr>
              <a:t>Maahanmuuton rakenne on myös muuttunut. </a:t>
            </a:r>
            <a:r>
              <a:rPr lang="fi-FI" sz="1600" dirty="0">
                <a:solidFill>
                  <a:schemeClr val="tx1"/>
                </a:solidFill>
                <a:sym typeface="Wingdings" panose="05000000000000000000" pitchFamily="2" charset="2"/>
              </a:rPr>
              <a:t>Euroopasta (pl. Ukraina) ja laajennetun Lähi-Idän alueelta tulevan maahaanmuuton osuus on laskenut hieman, kun taas etenkin Itä- ja Kaakkois-Aasiasta sekä Intian niemimaalta tulevan maahanmuuton merkitys on kasvanut. Muutos maahanmuuton rakenteessa vastaa myös muita Pohjoismaita. Huomionarvoisesti kasvava maahanmuutto Itä- ja Kaakkois-Aasiasta sekä Intian niemimaalta jakaantuu aiempaa tasaisemmin maan sisällä. </a:t>
            </a:r>
          </a:p>
        </p:txBody>
      </p:sp>
      <p:graphicFrame>
        <p:nvGraphicFramePr>
          <p:cNvPr id="5" name="Kaavio 4">
            <a:extLst>
              <a:ext uri="{FF2B5EF4-FFF2-40B4-BE49-F238E27FC236}">
                <a16:creationId xmlns:a16="http://schemas.microsoft.com/office/drawing/2014/main" id="{BB64C3A2-2F93-99B2-ED21-7E9C63FE166E}"/>
              </a:ext>
            </a:extLst>
          </p:cNvPr>
          <p:cNvGraphicFramePr>
            <a:graphicFrameLocks/>
          </p:cNvGraphicFramePr>
          <p:nvPr>
            <p:extLst>
              <p:ext uri="{D42A27DB-BD31-4B8C-83A1-F6EECF244321}">
                <p14:modId xmlns:p14="http://schemas.microsoft.com/office/powerpoint/2010/main" val="3032289541"/>
              </p:ext>
            </p:extLst>
          </p:nvPr>
        </p:nvGraphicFramePr>
        <p:xfrm>
          <a:off x="6096000" y="136525"/>
          <a:ext cx="5958840" cy="6356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9822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36D86E-204F-4313-E76F-03F1AB6869FB}"/>
              </a:ext>
            </a:extLst>
          </p:cNvPr>
          <p:cNvSpPr>
            <a:spLocks noGrp="1"/>
          </p:cNvSpPr>
          <p:nvPr>
            <p:ph type="title"/>
          </p:nvPr>
        </p:nvSpPr>
        <p:spPr/>
        <p:txBody>
          <a:bodyPr>
            <a:normAutofit fontScale="90000"/>
          </a:bodyPr>
          <a:lstStyle/>
          <a:p>
            <a:pPr algn="ctr"/>
            <a:r>
              <a:rPr lang="fi-FI" dirty="0"/>
              <a:t>Maahanmuuton rakenne lähtöalueen mukaan muissa Pohjoismaissa</a:t>
            </a:r>
          </a:p>
        </p:txBody>
      </p:sp>
      <p:sp>
        <p:nvSpPr>
          <p:cNvPr id="4" name="Tekstin paikkamerkki 3">
            <a:extLst>
              <a:ext uri="{FF2B5EF4-FFF2-40B4-BE49-F238E27FC236}">
                <a16:creationId xmlns:a16="http://schemas.microsoft.com/office/drawing/2014/main" id="{35DBA701-13EF-519F-F9F8-E52EB8C85FAB}"/>
              </a:ext>
            </a:extLst>
          </p:cNvPr>
          <p:cNvSpPr>
            <a:spLocks noGrp="1"/>
          </p:cNvSpPr>
          <p:nvPr>
            <p:ph type="body" sz="quarter" idx="13"/>
          </p:nvPr>
        </p:nvSpPr>
        <p:spPr/>
        <p:txBody>
          <a:bodyPr/>
          <a:lstStyle/>
          <a:p>
            <a:r>
              <a:rPr lang="fi-FI" dirty="0"/>
              <a:t>Lähde: SCB, SSB, DST</a:t>
            </a:r>
          </a:p>
        </p:txBody>
      </p:sp>
      <p:graphicFrame>
        <p:nvGraphicFramePr>
          <p:cNvPr id="6" name="Kaavio 5">
            <a:extLst>
              <a:ext uri="{FF2B5EF4-FFF2-40B4-BE49-F238E27FC236}">
                <a16:creationId xmlns:a16="http://schemas.microsoft.com/office/drawing/2014/main" id="{B193F22C-B15F-8DE4-B5C1-5628DD5905F9}"/>
              </a:ext>
            </a:extLst>
          </p:cNvPr>
          <p:cNvGraphicFramePr>
            <a:graphicFrameLocks/>
          </p:cNvGraphicFramePr>
          <p:nvPr>
            <p:extLst>
              <p:ext uri="{D42A27DB-BD31-4B8C-83A1-F6EECF244321}">
                <p14:modId xmlns:p14="http://schemas.microsoft.com/office/powerpoint/2010/main" val="2081198467"/>
              </p:ext>
            </p:extLst>
          </p:nvPr>
        </p:nvGraphicFramePr>
        <p:xfrm>
          <a:off x="838200" y="1690688"/>
          <a:ext cx="10515600" cy="4665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319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36D86E-204F-4313-E76F-03F1AB6869FB}"/>
              </a:ext>
            </a:extLst>
          </p:cNvPr>
          <p:cNvSpPr>
            <a:spLocks noGrp="1"/>
          </p:cNvSpPr>
          <p:nvPr>
            <p:ph type="title"/>
          </p:nvPr>
        </p:nvSpPr>
        <p:spPr/>
        <p:txBody>
          <a:bodyPr>
            <a:normAutofit/>
          </a:bodyPr>
          <a:lstStyle/>
          <a:p>
            <a:pPr algn="ctr"/>
            <a:r>
              <a:rPr lang="fi-FI" dirty="0"/>
              <a:t>Nettomaahanmuutto 2010- ja 2020-luvulla* Pohjoismaissa</a:t>
            </a:r>
          </a:p>
        </p:txBody>
      </p:sp>
      <p:sp>
        <p:nvSpPr>
          <p:cNvPr id="4" name="Tekstin paikkamerkki 3">
            <a:extLst>
              <a:ext uri="{FF2B5EF4-FFF2-40B4-BE49-F238E27FC236}">
                <a16:creationId xmlns:a16="http://schemas.microsoft.com/office/drawing/2014/main" id="{35DBA701-13EF-519F-F9F8-E52EB8C85FAB}"/>
              </a:ext>
            </a:extLst>
          </p:cNvPr>
          <p:cNvSpPr>
            <a:spLocks noGrp="1"/>
          </p:cNvSpPr>
          <p:nvPr>
            <p:ph type="body" sz="quarter" idx="13"/>
          </p:nvPr>
        </p:nvSpPr>
        <p:spPr>
          <a:xfrm>
            <a:off x="195220" y="6356350"/>
            <a:ext cx="11125767" cy="501650"/>
          </a:xfrm>
        </p:spPr>
        <p:txBody>
          <a:bodyPr/>
          <a:lstStyle/>
          <a:p>
            <a:r>
              <a:rPr lang="fi-FI" sz="1200" dirty="0"/>
              <a:t>Lähde: SCB, SSB, DST, Tilastokeskus. 			*Vuoden 2022—2023 luvuista on poistettu ukrainalaisten 							vaikutus jokaisessa maassa.</a:t>
            </a:r>
          </a:p>
        </p:txBody>
      </p:sp>
      <p:graphicFrame>
        <p:nvGraphicFramePr>
          <p:cNvPr id="3" name="Kaavio 2">
            <a:extLst>
              <a:ext uri="{FF2B5EF4-FFF2-40B4-BE49-F238E27FC236}">
                <a16:creationId xmlns:a16="http://schemas.microsoft.com/office/drawing/2014/main" id="{F0696C75-A107-9B7F-81BD-33EC080A81EE}"/>
              </a:ext>
            </a:extLst>
          </p:cNvPr>
          <p:cNvGraphicFramePr>
            <a:graphicFrameLocks/>
          </p:cNvGraphicFramePr>
          <p:nvPr>
            <p:extLst>
              <p:ext uri="{D42A27DB-BD31-4B8C-83A1-F6EECF244321}">
                <p14:modId xmlns:p14="http://schemas.microsoft.com/office/powerpoint/2010/main" val="2099033327"/>
              </p:ext>
            </p:extLst>
          </p:nvPr>
        </p:nvGraphicFramePr>
        <p:xfrm>
          <a:off x="195220" y="1818640"/>
          <a:ext cx="11712300" cy="45173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1148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CEE8-33A3-CC99-7388-F56B3124088C}"/>
            </a:ext>
          </a:extLst>
        </p:cNvPr>
        <p:cNvGrpSpPr/>
        <p:nvPr/>
      </p:nvGrpSpPr>
      <p:grpSpPr>
        <a:xfrm>
          <a:off x="0" y="0"/>
          <a:ext cx="0" cy="0"/>
          <a:chOff x="0" y="0"/>
          <a:chExt cx="0" cy="0"/>
        </a:xfrm>
      </p:grpSpPr>
      <p:sp>
        <p:nvSpPr>
          <p:cNvPr id="5" name="Tekstiruutu 4">
            <a:extLst>
              <a:ext uri="{FF2B5EF4-FFF2-40B4-BE49-F238E27FC236}">
                <a16:creationId xmlns:a16="http://schemas.microsoft.com/office/drawing/2014/main" id="{C87FD145-C293-2359-E88D-9CCFED9AA599}"/>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sp>
        <p:nvSpPr>
          <p:cNvPr id="2" name="Otsikko 1">
            <a:extLst>
              <a:ext uri="{FF2B5EF4-FFF2-40B4-BE49-F238E27FC236}">
                <a16:creationId xmlns:a16="http://schemas.microsoft.com/office/drawing/2014/main" id="{4B16FEA0-9449-E440-E55B-83F643775DFC}"/>
              </a:ext>
            </a:extLst>
          </p:cNvPr>
          <p:cNvSpPr>
            <a:spLocks noGrp="1"/>
          </p:cNvSpPr>
          <p:nvPr>
            <p:ph type="title"/>
          </p:nvPr>
        </p:nvSpPr>
        <p:spPr>
          <a:xfrm>
            <a:off x="195220" y="365125"/>
            <a:ext cx="11801558" cy="1325563"/>
          </a:xfrm>
        </p:spPr>
        <p:txBody>
          <a:bodyPr>
            <a:noAutofit/>
          </a:bodyPr>
          <a:lstStyle/>
          <a:p>
            <a:pPr algn="ctr"/>
            <a:r>
              <a:rPr lang="fi-FI" sz="4000" dirty="0"/>
              <a:t>Vieraskielisten muuttoliike maan sisällä </a:t>
            </a:r>
            <a:r>
              <a:rPr lang="fi-FI" sz="2800" dirty="0"/>
              <a:t>jakaa uudelleen maahanmuuttajataustaisia maan sisällä</a:t>
            </a:r>
            <a:endParaRPr lang="fi-FI" sz="3400" dirty="0"/>
          </a:p>
        </p:txBody>
      </p:sp>
      <p:sp>
        <p:nvSpPr>
          <p:cNvPr id="4" name="Tekstin paikkamerkki 3">
            <a:extLst>
              <a:ext uri="{FF2B5EF4-FFF2-40B4-BE49-F238E27FC236}">
                <a16:creationId xmlns:a16="http://schemas.microsoft.com/office/drawing/2014/main" id="{76EEDCB5-6D76-B256-FA7D-1036421EAF08}"/>
              </a:ext>
            </a:extLst>
          </p:cNvPr>
          <p:cNvSpPr>
            <a:spLocks noGrp="1"/>
          </p:cNvSpPr>
          <p:nvPr>
            <p:ph type="body" sz="quarter" idx="13"/>
          </p:nvPr>
        </p:nvSpPr>
        <p:spPr>
          <a:xfrm>
            <a:off x="195220" y="6311900"/>
            <a:ext cx="11125767" cy="365125"/>
          </a:xfrm>
        </p:spPr>
        <p:txBody>
          <a:bodyPr/>
          <a:lstStyle/>
          <a:p>
            <a:r>
              <a:rPr lang="fi-FI" sz="1050" dirty="0"/>
              <a:t>Lähde: Tilastokeskus, </a:t>
            </a:r>
            <a:r>
              <a:rPr lang="fi-FI" sz="1050" dirty="0" err="1"/>
              <a:t>statfin</a:t>
            </a:r>
            <a:r>
              <a:rPr lang="fi-FI" sz="1050" dirty="0"/>
              <a:t>: muuttoliike</a:t>
            </a:r>
          </a:p>
        </p:txBody>
      </p:sp>
      <p:sp>
        <p:nvSpPr>
          <p:cNvPr id="3" name="Tekstin paikkamerkki 2">
            <a:extLst>
              <a:ext uri="{FF2B5EF4-FFF2-40B4-BE49-F238E27FC236}">
                <a16:creationId xmlns:a16="http://schemas.microsoft.com/office/drawing/2014/main" id="{1B4F4D10-7B20-F6C7-0607-03E0E6816C91}"/>
              </a:ext>
            </a:extLst>
          </p:cNvPr>
          <p:cNvSpPr>
            <a:spLocks noGrp="1"/>
          </p:cNvSpPr>
          <p:nvPr>
            <p:ph type="body" idx="1"/>
          </p:nvPr>
        </p:nvSpPr>
        <p:spPr>
          <a:xfrm>
            <a:off x="546100" y="1825625"/>
            <a:ext cx="5257800" cy="4351338"/>
          </a:xfrm>
        </p:spPr>
        <p:txBody>
          <a:bodyPr>
            <a:normAutofit fontScale="85000" lnSpcReduction="20000"/>
          </a:bodyPr>
          <a:lstStyle/>
          <a:p>
            <a:pPr marL="66040" indent="0">
              <a:buSzPct val="125000"/>
              <a:buNone/>
            </a:pPr>
            <a:r>
              <a:rPr lang="fi-FI" sz="1200" i="1" dirty="0">
                <a:solidFill>
                  <a:schemeClr val="tx1"/>
                </a:solidFill>
                <a:sym typeface="Wingdings" panose="05000000000000000000" pitchFamily="2" charset="2"/>
              </a:rPr>
              <a:t>Taulukossa on kuvattu vieraskielisten kansainvälistä ja maan sisäistä muuttoliikettä vuosien 2010—2022 aikana. </a:t>
            </a:r>
          </a:p>
          <a:p>
            <a:pPr>
              <a:buSzPct val="125000"/>
              <a:buFont typeface="Wingdings" panose="05000000000000000000" pitchFamily="2" charset="2"/>
              <a:buChar char="§"/>
            </a:pPr>
            <a:r>
              <a:rPr lang="fi-FI" sz="1200" dirty="0">
                <a:solidFill>
                  <a:schemeClr val="tx1"/>
                </a:solidFill>
                <a:sym typeface="Wingdings" panose="05000000000000000000" pitchFamily="2" charset="2"/>
              </a:rPr>
              <a:t>Kaikki maakunnat ja melkein kaikki kunnat saavat muuttovoittoa ulkomailta. Määrällisesti ja suhteellisesti ulkomailta saadut muuttovoitot ovat korostuneen suuret Uudellamaalla sekä hieman vähäisemmässä määrin muissa Etelä-Suomen suurissa maakunnissa. </a:t>
            </a:r>
            <a:r>
              <a:rPr lang="fi-FI" sz="1200" b="1" dirty="0">
                <a:solidFill>
                  <a:schemeClr val="tx1"/>
                </a:solidFill>
                <a:sym typeface="Wingdings" panose="05000000000000000000" pitchFamily="2" charset="2"/>
              </a:rPr>
              <a:t>Erityisesti Uudenmaan muusta maasta merkittävästi poikkeava väestönkasvu nojaa vuosi vuodelta vahvemmin kansainväliseen muuttoliikkeeseen. </a:t>
            </a:r>
          </a:p>
          <a:p>
            <a:pPr>
              <a:buSzPct val="125000"/>
              <a:buFont typeface="Wingdings" panose="05000000000000000000" pitchFamily="2" charset="2"/>
              <a:buChar char="à"/>
            </a:pPr>
            <a:r>
              <a:rPr lang="fi-FI" sz="1200" dirty="0">
                <a:solidFill>
                  <a:schemeClr val="tx1"/>
                </a:solidFill>
                <a:sym typeface="Wingdings" panose="05000000000000000000" pitchFamily="2" charset="2"/>
              </a:rPr>
              <a:t>Maakuntien muuttovoitot (kaikissa maakunnissa) ulkomailta korostuvat etenkin keskuskaupungeissa. Monissa maaseutumaisissa kunnissa tai pienemmissä kaupungeissa kansainvälinen muuttoliike on yhä vähäistä. </a:t>
            </a:r>
          </a:p>
          <a:p>
            <a:pPr>
              <a:buSzPct val="125000"/>
              <a:buFont typeface="Wingdings" panose="05000000000000000000" pitchFamily="2" charset="2"/>
              <a:buChar char="§"/>
            </a:pPr>
            <a:r>
              <a:rPr lang="fi-FI" sz="1200" b="1" dirty="0">
                <a:solidFill>
                  <a:schemeClr val="tx1"/>
                </a:solidFill>
                <a:sym typeface="Wingdings" panose="05000000000000000000" pitchFamily="2" charset="2"/>
              </a:rPr>
              <a:t>Maan sisäinen muuttoliike keskittää voimakkaasti vieraskielistä väestöä maan sisällä.</a:t>
            </a:r>
            <a:r>
              <a:rPr lang="fi-FI" sz="1200" dirty="0">
                <a:solidFill>
                  <a:schemeClr val="tx1"/>
                </a:solidFill>
                <a:sym typeface="Wingdings" panose="05000000000000000000" pitchFamily="2" charset="2"/>
              </a:rPr>
              <a:t> Uusimaa (</a:t>
            </a:r>
            <a:r>
              <a:rPr lang="fi-FI" sz="1200" i="1" dirty="0">
                <a:solidFill>
                  <a:schemeClr val="tx1"/>
                </a:solidFill>
                <a:sym typeface="Wingdings" panose="05000000000000000000" pitchFamily="2" charset="2"/>
              </a:rPr>
              <a:t>de facto Helsingin seutu)</a:t>
            </a:r>
            <a:r>
              <a:rPr lang="fi-FI" sz="1200" dirty="0">
                <a:solidFill>
                  <a:schemeClr val="tx1"/>
                </a:solidFill>
                <a:sym typeface="Wingdings" panose="05000000000000000000" pitchFamily="2" charset="2"/>
              </a:rPr>
              <a:t> saa valtavia muuttovoittoja maan sisällä muuttavista vieraskielisistä kaikista muista maakunnista. Muista maakunnista ainoastaan Varsinais-Suomi ei kärsi muuttotappioita maan sisällä vieraskielisten ryhmässä. </a:t>
            </a:r>
          </a:p>
          <a:p>
            <a:pPr>
              <a:buSzPct val="125000"/>
              <a:buFont typeface="Wingdings" panose="05000000000000000000" pitchFamily="2" charset="2"/>
              <a:buChar char="§"/>
            </a:pPr>
            <a:r>
              <a:rPr lang="fi-FI" sz="1200" b="1" dirty="0">
                <a:solidFill>
                  <a:schemeClr val="tx1"/>
                </a:solidFill>
                <a:sym typeface="Wingdings" panose="05000000000000000000" pitchFamily="2" charset="2"/>
              </a:rPr>
              <a:t>Erityisesti osa Itä- ja Keski-Suomen maakunnista menettää huomattavan suuren osan maahanmuuttajista maan sisäisessä muuttoliikkeessä. </a:t>
            </a:r>
            <a:r>
              <a:rPr lang="fi-FI" sz="1200" dirty="0">
                <a:solidFill>
                  <a:schemeClr val="tx1"/>
                </a:solidFill>
                <a:sym typeface="Wingdings" panose="05000000000000000000" pitchFamily="2" charset="2"/>
              </a:rPr>
              <a:t>Kuntatasolla yksittäiset kunnat menettävät lähes kaikki maahanmuuttajat maan sisällä tehtyjen asuinpaikkavalintojen seurauksena</a:t>
            </a:r>
          </a:p>
          <a:p>
            <a:pPr>
              <a:buSzPct val="125000"/>
              <a:buFont typeface="Wingdings" panose="05000000000000000000" pitchFamily="2" charset="2"/>
              <a:buChar char="à"/>
            </a:pPr>
            <a:r>
              <a:rPr lang="fi-FI" sz="1200" b="1" dirty="0">
                <a:solidFill>
                  <a:schemeClr val="tx1"/>
                </a:solidFill>
                <a:sym typeface="Wingdings" panose="05000000000000000000" pitchFamily="2" charset="2"/>
              </a:rPr>
              <a:t>Monessa maakunnassa 2010-luvulla maahanmuuton todellinen vaikutus väestönkehitykseen jäi vähäiseksi vieraskielisten maan sisällä tekemien asuinpaikkavalintojen takia. </a:t>
            </a:r>
          </a:p>
        </p:txBody>
      </p:sp>
      <p:graphicFrame>
        <p:nvGraphicFramePr>
          <p:cNvPr id="6" name="Taulukko 5">
            <a:extLst>
              <a:ext uri="{FF2B5EF4-FFF2-40B4-BE49-F238E27FC236}">
                <a16:creationId xmlns:a16="http://schemas.microsoft.com/office/drawing/2014/main" id="{1415017D-4FD6-79A8-3100-84486E85E709}"/>
              </a:ext>
            </a:extLst>
          </p:cNvPr>
          <p:cNvGraphicFramePr>
            <a:graphicFrameLocks noGrp="1"/>
          </p:cNvGraphicFramePr>
          <p:nvPr>
            <p:extLst>
              <p:ext uri="{D42A27DB-BD31-4B8C-83A1-F6EECF244321}">
                <p14:modId xmlns:p14="http://schemas.microsoft.com/office/powerpoint/2010/main" val="2589379229"/>
              </p:ext>
            </p:extLst>
          </p:nvPr>
        </p:nvGraphicFramePr>
        <p:xfrm>
          <a:off x="6096002" y="1744979"/>
          <a:ext cx="5900776" cy="4471135"/>
        </p:xfrm>
        <a:graphic>
          <a:graphicData uri="http://schemas.openxmlformats.org/drawingml/2006/table">
            <a:tbl>
              <a:tblPr/>
              <a:tblGrid>
                <a:gridCol w="856048">
                  <a:extLst>
                    <a:ext uri="{9D8B030D-6E8A-4147-A177-3AD203B41FA5}">
                      <a16:colId xmlns:a16="http://schemas.microsoft.com/office/drawing/2014/main" val="34099540"/>
                    </a:ext>
                  </a:extLst>
                </a:gridCol>
                <a:gridCol w="668091">
                  <a:extLst>
                    <a:ext uri="{9D8B030D-6E8A-4147-A177-3AD203B41FA5}">
                      <a16:colId xmlns:a16="http://schemas.microsoft.com/office/drawing/2014/main" val="1787390971"/>
                    </a:ext>
                  </a:extLst>
                </a:gridCol>
                <a:gridCol w="668091">
                  <a:extLst>
                    <a:ext uri="{9D8B030D-6E8A-4147-A177-3AD203B41FA5}">
                      <a16:colId xmlns:a16="http://schemas.microsoft.com/office/drawing/2014/main" val="4156850577"/>
                    </a:ext>
                  </a:extLst>
                </a:gridCol>
                <a:gridCol w="668091">
                  <a:extLst>
                    <a:ext uri="{9D8B030D-6E8A-4147-A177-3AD203B41FA5}">
                      <a16:colId xmlns:a16="http://schemas.microsoft.com/office/drawing/2014/main" val="1855953630"/>
                    </a:ext>
                  </a:extLst>
                </a:gridCol>
                <a:gridCol w="180134">
                  <a:extLst>
                    <a:ext uri="{9D8B030D-6E8A-4147-A177-3AD203B41FA5}">
                      <a16:colId xmlns:a16="http://schemas.microsoft.com/office/drawing/2014/main" val="718807794"/>
                    </a:ext>
                  </a:extLst>
                </a:gridCol>
                <a:gridCol w="856048">
                  <a:extLst>
                    <a:ext uri="{9D8B030D-6E8A-4147-A177-3AD203B41FA5}">
                      <a16:colId xmlns:a16="http://schemas.microsoft.com/office/drawing/2014/main" val="600299542"/>
                    </a:ext>
                  </a:extLst>
                </a:gridCol>
                <a:gridCol w="668091">
                  <a:extLst>
                    <a:ext uri="{9D8B030D-6E8A-4147-A177-3AD203B41FA5}">
                      <a16:colId xmlns:a16="http://schemas.microsoft.com/office/drawing/2014/main" val="3750331673"/>
                    </a:ext>
                  </a:extLst>
                </a:gridCol>
                <a:gridCol w="668091">
                  <a:extLst>
                    <a:ext uri="{9D8B030D-6E8A-4147-A177-3AD203B41FA5}">
                      <a16:colId xmlns:a16="http://schemas.microsoft.com/office/drawing/2014/main" val="4215288469"/>
                    </a:ext>
                  </a:extLst>
                </a:gridCol>
                <a:gridCol w="668091">
                  <a:extLst>
                    <a:ext uri="{9D8B030D-6E8A-4147-A177-3AD203B41FA5}">
                      <a16:colId xmlns:a16="http://schemas.microsoft.com/office/drawing/2014/main" val="1641615849"/>
                    </a:ext>
                  </a:extLst>
                </a:gridCol>
              </a:tblGrid>
              <a:tr h="236117">
                <a:tc>
                  <a:txBody>
                    <a:bodyPr/>
                    <a:lstStyle/>
                    <a:p>
                      <a:pPr algn="l" fontAlgn="b"/>
                      <a:r>
                        <a:rPr lang="fi-FI" sz="8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gridSpan="3">
                  <a:txBody>
                    <a:bodyPr/>
                    <a:lstStyle/>
                    <a:p>
                      <a:pPr algn="ctr" fontAlgn="b"/>
                      <a:r>
                        <a:rPr lang="fi-FI" sz="800" b="1" i="0" u="none" strike="noStrike" dirty="0">
                          <a:solidFill>
                            <a:srgbClr val="000000"/>
                          </a:solidFill>
                          <a:effectLst/>
                          <a:latin typeface="Calibri" panose="020F0502020204030204" pitchFamily="34" charset="0"/>
                        </a:rPr>
                        <a:t>Kansainvälinen muuttoliike, 2010-2022, vieraskieliset</a:t>
                      </a:r>
                    </a:p>
                  </a:txBody>
                  <a:tcPr marL="0" marR="0" marT="0" marB="0" anchor="b">
                    <a:lnL>
                      <a:noFill/>
                    </a:lnL>
                    <a:lnR>
                      <a:noFill/>
                    </a:lnR>
                    <a:lnT>
                      <a:noFill/>
                    </a:lnT>
                    <a:lnB>
                      <a:noFill/>
                    </a:lnB>
                    <a:noFill/>
                  </a:tcPr>
                </a:tc>
                <a:tc hMerge="1">
                  <a:txBody>
                    <a:bodyPr/>
                    <a:lstStyle/>
                    <a:p>
                      <a:endParaRPr lang="fi-FI"/>
                    </a:p>
                  </a:txBody>
                  <a:tcPr/>
                </a:tc>
                <a:tc hMerge="1">
                  <a:txBody>
                    <a:bodyPr/>
                    <a:lstStyle/>
                    <a:p>
                      <a:endParaRPr lang="fi-FI"/>
                    </a:p>
                  </a:txBody>
                  <a:tcPr/>
                </a:tc>
                <a:tc>
                  <a:txBody>
                    <a:bodyPr/>
                    <a:lstStyle/>
                    <a:p>
                      <a:pPr algn="l" fontAlgn="b"/>
                      <a:r>
                        <a:rPr lang="fi-FI" sz="8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fontAlgn="b"/>
                      <a:r>
                        <a:rPr lang="fi-FI" sz="8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gridSpan="3">
                  <a:txBody>
                    <a:bodyPr/>
                    <a:lstStyle/>
                    <a:p>
                      <a:pPr algn="ctr" fontAlgn="b"/>
                      <a:r>
                        <a:rPr lang="fi-FI" sz="800" b="1" i="0" u="none" strike="noStrike" dirty="0">
                          <a:solidFill>
                            <a:srgbClr val="000000"/>
                          </a:solidFill>
                          <a:effectLst/>
                          <a:latin typeface="Calibri" panose="020F0502020204030204" pitchFamily="34" charset="0"/>
                        </a:rPr>
                        <a:t>Maan sisäinen muutto, 2010-2022, vieraskieliset</a:t>
                      </a:r>
                    </a:p>
                  </a:txBody>
                  <a:tcPr marL="0" marR="0" marT="0" marB="0" anchor="b">
                    <a:lnL>
                      <a:noFill/>
                    </a:lnL>
                    <a:lnR>
                      <a:noFill/>
                    </a:lnR>
                    <a:lnT>
                      <a:noFill/>
                    </a:lnT>
                    <a:lnB>
                      <a:noFill/>
                    </a:lnB>
                    <a:noFill/>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582783278"/>
                  </a:ext>
                </a:extLst>
              </a:tr>
              <a:tr h="236117">
                <a:tc>
                  <a:txBody>
                    <a:bodyPr/>
                    <a:lstStyle/>
                    <a:p>
                      <a:pPr algn="l" fontAlgn="b"/>
                      <a:r>
                        <a:rPr lang="fi-FI" sz="8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i-FI" sz="800" b="1" i="0" u="none" strike="noStrike" dirty="0">
                          <a:solidFill>
                            <a:srgbClr val="000000"/>
                          </a:solidFill>
                          <a:effectLst/>
                          <a:latin typeface="Calibri" panose="020F0502020204030204" pitchFamily="34" charset="0"/>
                        </a:rPr>
                        <a:t>Maahan-muutto</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fi-FI" sz="800" b="1" i="0" u="none" strike="noStrike" dirty="0">
                          <a:solidFill>
                            <a:srgbClr val="000000"/>
                          </a:solidFill>
                          <a:effectLst/>
                          <a:latin typeface="Calibri" panose="020F0502020204030204" pitchFamily="34" charset="0"/>
                        </a:rPr>
                        <a:t>Maasta-</a:t>
                      </a:r>
                    </a:p>
                    <a:p>
                      <a:pPr algn="ctr" fontAlgn="b"/>
                      <a:r>
                        <a:rPr lang="fi-FI" sz="800" b="1" i="0" u="none" strike="noStrike" dirty="0">
                          <a:solidFill>
                            <a:srgbClr val="000000"/>
                          </a:solidFill>
                          <a:effectLst/>
                          <a:latin typeface="Calibri" panose="020F0502020204030204" pitchFamily="34" charset="0"/>
                        </a:rPr>
                        <a:t>muutto</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i-FI" sz="800" b="1" i="0" u="none" strike="noStrike" dirty="0">
                          <a:solidFill>
                            <a:srgbClr val="000000"/>
                          </a:solidFill>
                          <a:effectLst/>
                          <a:latin typeface="Calibri" panose="020F0502020204030204" pitchFamily="34" charset="0"/>
                        </a:rPr>
                        <a:t>Netto-maahanmuutto</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fi-FI" sz="800" b="1" i="0" u="none" strike="noStrike" dirty="0">
                          <a:solidFill>
                            <a:srgbClr val="000000"/>
                          </a:solidFill>
                          <a:effectLst/>
                          <a:latin typeface="Calibri" panose="020F0502020204030204" pitchFamily="34" charset="0"/>
                        </a:rPr>
                        <a:t>ccc </a:t>
                      </a:r>
                    </a:p>
                  </a:txBody>
                  <a:tcPr marL="0" marR="0" marT="0" marB="0" anchor="b">
                    <a:lnL>
                      <a:noFill/>
                    </a:lnL>
                    <a:lnR>
                      <a:noFill/>
                    </a:lnR>
                    <a:lnT>
                      <a:noFill/>
                    </a:lnT>
                    <a:lnB>
                      <a:noFill/>
                    </a:lnB>
                    <a:noFill/>
                  </a:tcPr>
                </a:tc>
                <a:tc>
                  <a:txBody>
                    <a:bodyPr/>
                    <a:lstStyle/>
                    <a:p>
                      <a:pPr algn="l" fontAlgn="b"/>
                      <a:r>
                        <a:rPr lang="fi-FI" sz="8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fi-FI" sz="800" b="1" i="0" u="none" strike="noStrike" dirty="0">
                          <a:solidFill>
                            <a:srgbClr val="000000"/>
                          </a:solidFill>
                          <a:effectLst/>
                          <a:latin typeface="Calibri" panose="020F0502020204030204" pitchFamily="34" charset="0"/>
                        </a:rPr>
                        <a:t>Tulo-muutto</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fi-FI" sz="800" b="1" i="0" u="none" strike="noStrike" dirty="0">
                          <a:solidFill>
                            <a:srgbClr val="000000"/>
                          </a:solidFill>
                          <a:effectLst/>
                          <a:latin typeface="Calibri" panose="020F0502020204030204" pitchFamily="34" charset="0"/>
                        </a:rPr>
                        <a:t>Lähtö-</a:t>
                      </a:r>
                    </a:p>
                    <a:p>
                      <a:pPr algn="ctr" fontAlgn="b"/>
                      <a:r>
                        <a:rPr lang="fi-FI" sz="800" b="1" i="0" u="none" strike="noStrike" dirty="0">
                          <a:solidFill>
                            <a:srgbClr val="000000"/>
                          </a:solidFill>
                          <a:effectLst/>
                          <a:latin typeface="Calibri" panose="020F0502020204030204" pitchFamily="34" charset="0"/>
                        </a:rPr>
                        <a:t>muutto</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i-FI" sz="800" b="1" i="0" u="none" strike="noStrike" dirty="0">
                          <a:solidFill>
                            <a:srgbClr val="000000"/>
                          </a:solidFill>
                          <a:effectLst/>
                          <a:latin typeface="Calibri" panose="020F0502020204030204" pitchFamily="34" charset="0"/>
                        </a:rPr>
                        <a:t>Netto-</a:t>
                      </a:r>
                    </a:p>
                    <a:p>
                      <a:pPr algn="ctr" fontAlgn="b"/>
                      <a:r>
                        <a:rPr lang="fi-FI" sz="800" b="1" i="0" u="none" strike="noStrike" dirty="0">
                          <a:solidFill>
                            <a:srgbClr val="000000"/>
                          </a:solidFill>
                          <a:effectLst/>
                          <a:latin typeface="Calibri" panose="020F0502020204030204" pitchFamily="34" charset="0"/>
                        </a:rPr>
                        <a:t>muutto</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3293964"/>
                  </a:ext>
                </a:extLst>
              </a:tr>
              <a:tr h="204694">
                <a:tc>
                  <a:txBody>
                    <a:bodyPr/>
                    <a:lstStyle/>
                    <a:p>
                      <a:pPr algn="l" fontAlgn="b"/>
                      <a:r>
                        <a:rPr lang="fi-FI" sz="800" b="0" i="0" u="none" strike="noStrike">
                          <a:solidFill>
                            <a:srgbClr val="000000"/>
                          </a:solidFill>
                          <a:effectLst/>
                          <a:latin typeface="Calibri" panose="020F0502020204030204" pitchFamily="34" charset="0"/>
                        </a:rPr>
                        <a:t>Uusimaa</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158708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49893</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800" b="0" i="0" u="none" strike="noStrike" dirty="0">
                          <a:solidFill>
                            <a:srgbClr val="000000"/>
                          </a:solidFill>
                          <a:effectLst/>
                          <a:latin typeface="Calibri" panose="020F0502020204030204" pitchFamily="34" charset="0"/>
                        </a:rPr>
                        <a:t>108815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5A8AC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Uusimaa</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225313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188459</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800" b="0" i="0" u="none" strike="noStrike" dirty="0">
                          <a:solidFill>
                            <a:srgbClr val="000000"/>
                          </a:solidFill>
                          <a:effectLst/>
                          <a:latin typeface="Calibri" panose="020F0502020204030204" pitchFamily="34" charset="0"/>
                        </a:rPr>
                        <a:t>36854</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5A8AC6"/>
                    </a:solidFill>
                  </a:tcPr>
                </a:tc>
                <a:extLst>
                  <a:ext uri="{0D108BD9-81ED-4DB2-BD59-A6C34878D82A}">
                    <a16:rowId xmlns:a16="http://schemas.microsoft.com/office/drawing/2014/main" val="2154726604"/>
                  </a:ext>
                </a:extLst>
              </a:tr>
              <a:tr h="204694">
                <a:tc>
                  <a:txBody>
                    <a:bodyPr/>
                    <a:lstStyle/>
                    <a:p>
                      <a:pPr algn="l" fontAlgn="b"/>
                      <a:r>
                        <a:rPr lang="fi-FI" sz="800" b="0" i="0" u="none" strike="noStrike">
                          <a:solidFill>
                            <a:srgbClr val="000000"/>
                          </a:solidFill>
                          <a:effectLst/>
                          <a:latin typeface="Calibri" panose="020F0502020204030204" pitchFamily="34" charset="0"/>
                        </a:rPr>
                        <a:t>Varsinais-Suomi</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25352</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5881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19471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A2BDE0"/>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Varsinais-Suomi</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28192</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27769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423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BFBFF"/>
                    </a:solidFill>
                  </a:tcPr>
                </a:tc>
                <a:extLst>
                  <a:ext uri="{0D108BD9-81ED-4DB2-BD59-A6C34878D82A}">
                    <a16:rowId xmlns:a16="http://schemas.microsoft.com/office/drawing/2014/main" val="3254302940"/>
                  </a:ext>
                </a:extLst>
              </a:tr>
              <a:tr h="204694">
                <a:tc>
                  <a:txBody>
                    <a:bodyPr/>
                    <a:lstStyle/>
                    <a:p>
                      <a:pPr algn="l" fontAlgn="b"/>
                      <a:r>
                        <a:rPr lang="fi-FI" sz="800" b="0" i="0" u="none" strike="noStrike">
                          <a:solidFill>
                            <a:srgbClr val="000000"/>
                          </a:solidFill>
                          <a:effectLst/>
                          <a:latin typeface="Calibri" panose="020F0502020204030204" pitchFamily="34" charset="0"/>
                        </a:rPr>
                        <a:t>Satakunta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9674</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2430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7244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DBE5F4"/>
                    </a:solidFill>
                  </a:tcPr>
                </a:tc>
                <a:tc>
                  <a:txBody>
                    <a:bodyPr/>
                    <a:lstStyle/>
                    <a:p>
                      <a:pPr algn="l" fontAlgn="b"/>
                      <a:r>
                        <a:rPr lang="fi-FI" sz="8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Satakunta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6492</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8041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-1549</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D6D9"/>
                    </a:solidFill>
                  </a:tcPr>
                </a:tc>
                <a:extLst>
                  <a:ext uri="{0D108BD9-81ED-4DB2-BD59-A6C34878D82A}">
                    <a16:rowId xmlns:a16="http://schemas.microsoft.com/office/drawing/2014/main" val="586385279"/>
                  </a:ext>
                </a:extLst>
              </a:tr>
              <a:tr h="204694">
                <a:tc>
                  <a:txBody>
                    <a:bodyPr/>
                    <a:lstStyle/>
                    <a:p>
                      <a:pPr algn="l" fontAlgn="b"/>
                      <a:r>
                        <a:rPr lang="fi-FI" sz="800" b="0" i="0" u="none" strike="noStrike">
                          <a:solidFill>
                            <a:srgbClr val="000000"/>
                          </a:solidFill>
                          <a:effectLst/>
                          <a:latin typeface="Calibri" panose="020F0502020204030204" pitchFamily="34" charset="0"/>
                        </a:rPr>
                        <a:t>Kanta-Häme</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dirty="0">
                          <a:solidFill>
                            <a:srgbClr val="000000"/>
                          </a:solidFill>
                          <a:effectLst/>
                          <a:latin typeface="Calibri" panose="020F0502020204030204" pitchFamily="34" charset="0"/>
                        </a:rPr>
                        <a:t>6151</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1416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4735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E7EDF8"/>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Kanta-Häme</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7100</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7881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-781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BE9EB"/>
                    </a:solidFill>
                  </a:tcPr>
                </a:tc>
                <a:extLst>
                  <a:ext uri="{0D108BD9-81ED-4DB2-BD59-A6C34878D82A}">
                    <a16:rowId xmlns:a16="http://schemas.microsoft.com/office/drawing/2014/main" val="1152472710"/>
                  </a:ext>
                </a:extLst>
              </a:tr>
              <a:tr h="204694">
                <a:tc>
                  <a:txBody>
                    <a:bodyPr/>
                    <a:lstStyle/>
                    <a:p>
                      <a:pPr algn="l" fontAlgn="b"/>
                      <a:r>
                        <a:rPr lang="fi-FI" sz="800" b="0" i="0" u="none" strike="noStrike" dirty="0">
                          <a:solidFill>
                            <a:srgbClr val="000000"/>
                          </a:solidFill>
                          <a:effectLst/>
                          <a:latin typeface="Calibri" panose="020F0502020204030204" pitchFamily="34" charset="0"/>
                        </a:rPr>
                        <a:t>Pirkanmaa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21331</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5482</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dirty="0">
                          <a:solidFill>
                            <a:srgbClr val="000000"/>
                          </a:solidFill>
                          <a:effectLst/>
                          <a:latin typeface="Calibri" panose="020F0502020204030204" pitchFamily="34" charset="0"/>
                        </a:rPr>
                        <a:t>15849</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3C9E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Pirkanmaa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22285</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23703</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-1418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BD9DC"/>
                    </a:solidFill>
                  </a:tcPr>
                </a:tc>
                <a:extLst>
                  <a:ext uri="{0D108BD9-81ED-4DB2-BD59-A6C34878D82A}">
                    <a16:rowId xmlns:a16="http://schemas.microsoft.com/office/drawing/2014/main" val="3749873538"/>
                  </a:ext>
                </a:extLst>
              </a:tr>
              <a:tr h="204694">
                <a:tc>
                  <a:txBody>
                    <a:bodyPr/>
                    <a:lstStyle/>
                    <a:p>
                      <a:pPr algn="l" fontAlgn="b"/>
                      <a:r>
                        <a:rPr lang="fi-FI" sz="800" b="0" i="0" u="none" strike="noStrike">
                          <a:solidFill>
                            <a:srgbClr val="000000"/>
                          </a:solidFill>
                          <a:effectLst/>
                          <a:latin typeface="Calibri" panose="020F0502020204030204" pitchFamily="34" charset="0"/>
                        </a:rPr>
                        <a:t>Päijät-Häme</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7747</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1494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6253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E0E8F5"/>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Päijät-Häme</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9258</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9755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-497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BEFF2"/>
                    </a:solidFill>
                  </a:tcPr>
                </a:tc>
                <a:extLst>
                  <a:ext uri="{0D108BD9-81ED-4DB2-BD59-A6C34878D82A}">
                    <a16:rowId xmlns:a16="http://schemas.microsoft.com/office/drawing/2014/main" val="1396784643"/>
                  </a:ext>
                </a:extLst>
              </a:tr>
              <a:tr h="204694">
                <a:tc>
                  <a:txBody>
                    <a:bodyPr/>
                    <a:lstStyle/>
                    <a:p>
                      <a:pPr algn="l" fontAlgn="b"/>
                      <a:r>
                        <a:rPr lang="fi-FI" sz="800" b="0" i="0" u="none" strike="noStrike">
                          <a:solidFill>
                            <a:srgbClr val="000000"/>
                          </a:solidFill>
                          <a:effectLst/>
                          <a:latin typeface="Calibri" panose="020F0502020204030204" pitchFamily="34" charset="0"/>
                        </a:rPr>
                        <a:t>Kymenlaakso</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8416</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1772</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6644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DEE7F5"/>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Kymenlaakso</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6716</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10278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-3562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9A5A8"/>
                    </a:solidFill>
                  </a:tcPr>
                </a:tc>
                <a:extLst>
                  <a:ext uri="{0D108BD9-81ED-4DB2-BD59-A6C34878D82A}">
                    <a16:rowId xmlns:a16="http://schemas.microsoft.com/office/drawing/2014/main" val="1145149052"/>
                  </a:ext>
                </a:extLst>
              </a:tr>
              <a:tr h="204694">
                <a:tc>
                  <a:txBody>
                    <a:bodyPr/>
                    <a:lstStyle/>
                    <a:p>
                      <a:pPr algn="l" fontAlgn="b"/>
                      <a:r>
                        <a:rPr lang="fi-FI" sz="800" b="0" i="0" u="none" strike="noStrike">
                          <a:solidFill>
                            <a:srgbClr val="000000"/>
                          </a:solidFill>
                          <a:effectLst/>
                          <a:latin typeface="Calibri" panose="020F0502020204030204" pitchFamily="34" charset="0"/>
                        </a:rPr>
                        <a:t>Etelä-Karjala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7959</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1317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dirty="0">
                          <a:solidFill>
                            <a:srgbClr val="000000"/>
                          </a:solidFill>
                          <a:effectLst/>
                          <a:latin typeface="Calibri" panose="020F0502020204030204" pitchFamily="34" charset="0"/>
                        </a:rPr>
                        <a:t>6642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DEE7F5"/>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Etelä-Karjala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5527</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7941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-2414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C1C4"/>
                    </a:solidFill>
                  </a:tcPr>
                </a:tc>
                <a:extLst>
                  <a:ext uri="{0D108BD9-81ED-4DB2-BD59-A6C34878D82A}">
                    <a16:rowId xmlns:a16="http://schemas.microsoft.com/office/drawing/2014/main" val="3604953248"/>
                  </a:ext>
                </a:extLst>
              </a:tr>
              <a:tr h="204694">
                <a:tc>
                  <a:txBody>
                    <a:bodyPr/>
                    <a:lstStyle/>
                    <a:p>
                      <a:pPr algn="l" fontAlgn="b"/>
                      <a:r>
                        <a:rPr lang="fi-FI" sz="800" b="0" i="0" u="none" strike="noStrike" dirty="0">
                          <a:solidFill>
                            <a:srgbClr val="000000"/>
                          </a:solidFill>
                          <a:effectLst/>
                          <a:latin typeface="Calibri" panose="020F0502020204030204" pitchFamily="34" charset="0"/>
                        </a:rPr>
                        <a:t>Etelä-Savo</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4648</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dirty="0">
                          <a:solidFill>
                            <a:srgbClr val="000000"/>
                          </a:solidFill>
                          <a:effectLst/>
                          <a:latin typeface="Calibri" panose="020F0502020204030204" pitchFamily="34" charset="0"/>
                        </a:rPr>
                        <a:t>660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3988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EAF0F9"/>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Etelä-Savo</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3579</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5427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-1848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CFD1"/>
                    </a:solidFill>
                  </a:tcPr>
                </a:tc>
                <a:extLst>
                  <a:ext uri="{0D108BD9-81ED-4DB2-BD59-A6C34878D82A}">
                    <a16:rowId xmlns:a16="http://schemas.microsoft.com/office/drawing/2014/main" val="3601769645"/>
                  </a:ext>
                </a:extLst>
              </a:tr>
              <a:tr h="204694">
                <a:tc>
                  <a:txBody>
                    <a:bodyPr/>
                    <a:lstStyle/>
                    <a:p>
                      <a:pPr algn="l" fontAlgn="b"/>
                      <a:r>
                        <a:rPr lang="fi-FI" sz="800" b="0" i="0" u="none" strike="noStrike">
                          <a:solidFill>
                            <a:srgbClr val="000000"/>
                          </a:solidFill>
                          <a:effectLst/>
                          <a:latin typeface="Calibri" panose="020F0502020204030204" pitchFamily="34" charset="0"/>
                        </a:rPr>
                        <a:t>Pohjois-Savo</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7666</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1377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6289</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DFE8F5"/>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Pohjois-Savo</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5628</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7153</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-1525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D7D9"/>
                    </a:solidFill>
                  </a:tcPr>
                </a:tc>
                <a:extLst>
                  <a:ext uri="{0D108BD9-81ED-4DB2-BD59-A6C34878D82A}">
                    <a16:rowId xmlns:a16="http://schemas.microsoft.com/office/drawing/2014/main" val="1434185440"/>
                  </a:ext>
                </a:extLst>
              </a:tr>
              <a:tr h="204694">
                <a:tc>
                  <a:txBody>
                    <a:bodyPr/>
                    <a:lstStyle/>
                    <a:p>
                      <a:pPr algn="l" fontAlgn="b"/>
                      <a:r>
                        <a:rPr lang="fi-FI" sz="800" b="0" i="0" u="none" strike="noStrike">
                          <a:solidFill>
                            <a:srgbClr val="000000"/>
                          </a:solidFill>
                          <a:effectLst/>
                          <a:latin typeface="Calibri" panose="020F0502020204030204" pitchFamily="34" charset="0"/>
                        </a:rPr>
                        <a:t>Pohjois-Karjala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7378</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975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6403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DFE8F5"/>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Pohjois-Karjala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5155</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7886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-2731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B9BC"/>
                    </a:solidFill>
                  </a:tcPr>
                </a:tc>
                <a:extLst>
                  <a:ext uri="{0D108BD9-81ED-4DB2-BD59-A6C34878D82A}">
                    <a16:rowId xmlns:a16="http://schemas.microsoft.com/office/drawing/2014/main" val="1391101054"/>
                  </a:ext>
                </a:extLst>
              </a:tr>
              <a:tr h="204694">
                <a:tc>
                  <a:txBody>
                    <a:bodyPr/>
                    <a:lstStyle/>
                    <a:p>
                      <a:pPr algn="l" fontAlgn="b"/>
                      <a:r>
                        <a:rPr lang="fi-FI" sz="800" b="0" i="0" u="none" strike="noStrike">
                          <a:solidFill>
                            <a:srgbClr val="000000"/>
                          </a:solidFill>
                          <a:effectLst/>
                          <a:latin typeface="Calibri" panose="020F0502020204030204" pitchFamily="34" charset="0"/>
                        </a:rPr>
                        <a:t>Keski-Suomi</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8640</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1839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6801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DDE6F4"/>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Keski-Suomi</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6916</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8941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-2025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CACD"/>
                    </a:solidFill>
                  </a:tcPr>
                </a:tc>
                <a:extLst>
                  <a:ext uri="{0D108BD9-81ED-4DB2-BD59-A6C34878D82A}">
                    <a16:rowId xmlns:a16="http://schemas.microsoft.com/office/drawing/2014/main" val="4225992367"/>
                  </a:ext>
                </a:extLst>
              </a:tr>
              <a:tr h="236117">
                <a:tc>
                  <a:txBody>
                    <a:bodyPr/>
                    <a:lstStyle/>
                    <a:p>
                      <a:pPr algn="l" fontAlgn="b"/>
                      <a:r>
                        <a:rPr lang="fi-FI" sz="800" b="0" i="0" u="none" strike="noStrike">
                          <a:solidFill>
                            <a:srgbClr val="000000"/>
                          </a:solidFill>
                          <a:effectLst/>
                          <a:latin typeface="Calibri" panose="020F0502020204030204" pitchFamily="34" charset="0"/>
                        </a:rPr>
                        <a:t>Etelä-Pohjanmaa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5500</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1066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4434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Etelä-Pohjanmaa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4126</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5678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-1552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D6D9"/>
                    </a:solidFill>
                  </a:tcPr>
                </a:tc>
                <a:extLst>
                  <a:ext uri="{0D108BD9-81ED-4DB2-BD59-A6C34878D82A}">
                    <a16:rowId xmlns:a16="http://schemas.microsoft.com/office/drawing/2014/main" val="959573530"/>
                  </a:ext>
                </a:extLst>
              </a:tr>
              <a:tr h="204694">
                <a:tc>
                  <a:txBody>
                    <a:bodyPr/>
                    <a:lstStyle/>
                    <a:p>
                      <a:pPr algn="l" fontAlgn="b"/>
                      <a:r>
                        <a:rPr lang="fi-FI" sz="800" b="0" i="0" u="none" strike="noStrike">
                          <a:solidFill>
                            <a:srgbClr val="000000"/>
                          </a:solidFill>
                          <a:effectLst/>
                          <a:latin typeface="Calibri" panose="020F0502020204030204" pitchFamily="34" charset="0"/>
                        </a:rPr>
                        <a:t>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15336</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2686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12650</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C2D3EB"/>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9170</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15240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-6070</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8696B"/>
                    </a:solidFill>
                  </a:tcPr>
                </a:tc>
                <a:extLst>
                  <a:ext uri="{0D108BD9-81ED-4DB2-BD59-A6C34878D82A}">
                    <a16:rowId xmlns:a16="http://schemas.microsoft.com/office/drawing/2014/main" val="418383724"/>
                  </a:ext>
                </a:extLst>
              </a:tr>
              <a:tr h="236117">
                <a:tc>
                  <a:txBody>
                    <a:bodyPr/>
                    <a:lstStyle/>
                    <a:p>
                      <a:pPr algn="l" fontAlgn="b"/>
                      <a:r>
                        <a:rPr lang="fi-FI" sz="800" b="0" i="0" u="none" strike="noStrike">
                          <a:solidFill>
                            <a:srgbClr val="000000"/>
                          </a:solidFill>
                          <a:effectLst/>
                          <a:latin typeface="Calibri" panose="020F0502020204030204" pitchFamily="34" charset="0"/>
                        </a:rPr>
                        <a:t>Keski-Pohjanmaa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2371</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270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2101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3F6FC"/>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Keski-Pohjanmaa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2942</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-932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BE5E8"/>
                    </a:solidFill>
                  </a:tcPr>
                </a:tc>
                <a:extLst>
                  <a:ext uri="{0D108BD9-81ED-4DB2-BD59-A6C34878D82A}">
                    <a16:rowId xmlns:a16="http://schemas.microsoft.com/office/drawing/2014/main" val="3063811696"/>
                  </a:ext>
                </a:extLst>
              </a:tr>
              <a:tr h="236117">
                <a:tc>
                  <a:txBody>
                    <a:bodyPr/>
                    <a:lstStyle/>
                    <a:p>
                      <a:pPr algn="l" fontAlgn="b"/>
                      <a:r>
                        <a:rPr lang="fi-FI" sz="800" b="0" i="0" u="none" strike="noStrike">
                          <a:solidFill>
                            <a:srgbClr val="000000"/>
                          </a:solidFill>
                          <a:effectLst/>
                          <a:latin typeface="Calibri" panose="020F0502020204030204" pitchFamily="34" charset="0"/>
                        </a:rPr>
                        <a:t>Pohjois-Pohjanmaa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14530</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2163</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12367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C3D4EB"/>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Pohjois-Pohjanmaa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8679</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13214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-4535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98E90"/>
                    </a:solidFill>
                  </a:tcPr>
                </a:tc>
                <a:extLst>
                  <a:ext uri="{0D108BD9-81ED-4DB2-BD59-A6C34878D82A}">
                    <a16:rowId xmlns:a16="http://schemas.microsoft.com/office/drawing/2014/main" val="2889507673"/>
                  </a:ext>
                </a:extLst>
              </a:tr>
              <a:tr h="204694">
                <a:tc>
                  <a:txBody>
                    <a:bodyPr/>
                    <a:lstStyle/>
                    <a:p>
                      <a:pPr algn="l" fontAlgn="b"/>
                      <a:r>
                        <a:rPr lang="fi-FI" sz="800" b="0" i="0" u="none" strike="noStrike">
                          <a:solidFill>
                            <a:srgbClr val="000000"/>
                          </a:solidFill>
                          <a:effectLst/>
                          <a:latin typeface="Calibri" panose="020F0502020204030204" pitchFamily="34" charset="0"/>
                        </a:rPr>
                        <a:t>Kainuu</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3442</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265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3177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EEF2F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Kainuu</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1714</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3728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-2014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ACBCD"/>
                    </a:solidFill>
                  </a:tcPr>
                </a:tc>
                <a:extLst>
                  <a:ext uri="{0D108BD9-81ED-4DB2-BD59-A6C34878D82A}">
                    <a16:rowId xmlns:a16="http://schemas.microsoft.com/office/drawing/2014/main" val="115333568"/>
                  </a:ext>
                </a:extLst>
              </a:tr>
              <a:tr h="204694">
                <a:tc>
                  <a:txBody>
                    <a:bodyPr/>
                    <a:lstStyle/>
                    <a:p>
                      <a:pPr algn="l" fontAlgn="b"/>
                      <a:r>
                        <a:rPr lang="fi-FI" sz="800" b="0" i="0" u="none" strike="noStrike">
                          <a:solidFill>
                            <a:srgbClr val="000000"/>
                          </a:solidFill>
                          <a:effectLst/>
                          <a:latin typeface="Calibri" panose="020F0502020204030204" pitchFamily="34" charset="0"/>
                        </a:rPr>
                        <a:t>Lappi</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7477</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1286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6191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E0E8F5"/>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Lappi</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4697</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8439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-3742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9A1A3"/>
                    </a:solidFill>
                  </a:tcPr>
                </a:tc>
                <a:extLst>
                  <a:ext uri="{0D108BD9-81ED-4DB2-BD59-A6C34878D82A}">
                    <a16:rowId xmlns:a16="http://schemas.microsoft.com/office/drawing/2014/main" val="1565493475"/>
                  </a:ext>
                </a:extLst>
              </a:tr>
              <a:tr h="204694">
                <a:tc>
                  <a:txBody>
                    <a:bodyPr/>
                    <a:lstStyle/>
                    <a:p>
                      <a:pPr algn="l" fontAlgn="b"/>
                      <a:r>
                        <a:rPr lang="fi-FI" sz="800" b="0" i="0" u="none" strike="noStrike">
                          <a:solidFill>
                            <a:srgbClr val="000000"/>
                          </a:solidFill>
                          <a:effectLst/>
                          <a:latin typeface="Calibri" panose="020F0502020204030204" pitchFamily="34" charset="0"/>
                        </a:rPr>
                        <a:t>Ahvenanmaa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2134</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727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1407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6F8FD"/>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i-FI" sz="800" b="0" i="0" u="none" strike="noStrike">
                          <a:solidFill>
                            <a:srgbClr val="000000"/>
                          </a:solidFill>
                          <a:effectLst/>
                          <a:latin typeface="Calibri" panose="020F0502020204030204" pitchFamily="34" charset="0"/>
                        </a:rPr>
                        <a:t>Ahvenanmaa</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2419</a:t>
                      </a:r>
                    </a:p>
                  </a:txBody>
                  <a:tcPr marL="0" marR="0" marT="0" marB="0" anchor="b">
                    <a:lnL>
                      <a:noFill/>
                    </a:lnL>
                    <a:lnR>
                      <a:noFill/>
                    </a:lnR>
                    <a:lnT>
                      <a:noFill/>
                    </a:lnT>
                    <a:lnB>
                      <a:noFill/>
                    </a:lnB>
                    <a:solidFill>
                      <a:srgbClr val="FFFFFF"/>
                    </a:solidFill>
                  </a:tcPr>
                </a:tc>
                <a:tc>
                  <a:txBody>
                    <a:bodyPr/>
                    <a:lstStyle/>
                    <a:p>
                      <a:pPr algn="ctr" fontAlgn="b"/>
                      <a:r>
                        <a:rPr lang="fi-FI" sz="800" b="0" i="0" u="none" strike="noStrike">
                          <a:solidFill>
                            <a:srgbClr val="000000"/>
                          </a:solidFill>
                          <a:effectLst/>
                          <a:latin typeface="Calibri" panose="020F0502020204030204" pitchFamily="34" charset="0"/>
                        </a:rPr>
                        <a:t>2501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i-FI" sz="800" b="0" i="0" u="none" strike="noStrike" dirty="0">
                          <a:solidFill>
                            <a:srgbClr val="000000"/>
                          </a:solidFill>
                          <a:effectLst/>
                          <a:latin typeface="Calibri" panose="020F0502020204030204" pitchFamily="34" charset="0"/>
                        </a:rPr>
                        <a:t>-82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BFAFD"/>
                    </a:solidFill>
                  </a:tcPr>
                </a:tc>
                <a:extLst>
                  <a:ext uri="{0D108BD9-81ED-4DB2-BD59-A6C34878D82A}">
                    <a16:rowId xmlns:a16="http://schemas.microsoft.com/office/drawing/2014/main" val="1057912073"/>
                  </a:ext>
                </a:extLst>
              </a:tr>
            </a:tbl>
          </a:graphicData>
        </a:graphic>
      </p:graphicFrame>
    </p:spTree>
    <p:extLst>
      <p:ext uri="{BB962C8B-B14F-4D97-AF65-F5344CB8AC3E}">
        <p14:creationId xmlns:p14="http://schemas.microsoft.com/office/powerpoint/2010/main" val="3700126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415600" y="955742"/>
            <a:ext cx="11360700" cy="3274022"/>
          </a:xfrm>
          <a:noFill/>
          <a:ln>
            <a:noFill/>
          </a:ln>
        </p:spPr>
        <p:txBody>
          <a:bodyPr spcFirstLastPara="1" wrap="square" lIns="91425" tIns="45700" rIns="91425" bIns="45700" anchor="b" anchorCtr="0">
            <a:noAutofit/>
          </a:bodyPr>
          <a:lstStyle/>
          <a:p>
            <a:pPr lvl="0"/>
            <a:r>
              <a:rPr lang="fi-FI" sz="4800" dirty="0"/>
              <a:t>2. Suomen ja Suomen alueiden kehitys eri maahanmuuton skenaarioissa</a:t>
            </a:r>
          </a:p>
        </p:txBody>
      </p:sp>
      <p:sp>
        <p:nvSpPr>
          <p:cNvPr id="248" name="Google Shape;248;p40"/>
          <p:cNvSpPr txBox="1">
            <a:spLocks noGrp="1"/>
          </p:cNvSpPr>
          <p:nvPr>
            <p:ph type="body" sz="quarter" idx="13"/>
          </p:nvPr>
        </p:nvSpPr>
        <p:spPr>
          <a:xfrm>
            <a:off x="415925" y="4484687"/>
            <a:ext cx="11360150" cy="1871663"/>
          </a:xfrm>
          <a:noFill/>
          <a:ln>
            <a:noFill/>
          </a:ln>
        </p:spPr>
        <p:txBody>
          <a:bodyPr spcFirstLastPara="1" wrap="square" lIns="91425" tIns="45700" rIns="91425" bIns="45700" anchor="t" anchorCtr="0">
            <a:normAutofit/>
          </a:bodyPr>
          <a:lstStyle/>
          <a:p>
            <a:pPr lvl="0"/>
            <a:r>
              <a:rPr lang="fi-FI" dirty="0"/>
              <a:t>Neljä tulevaisuudenkuvaa vuosien 2023—2040</a:t>
            </a:r>
            <a:br>
              <a:rPr lang="fi-FI" dirty="0"/>
            </a:br>
            <a:r>
              <a:rPr lang="fi-FI" dirty="0"/>
              <a:t>väkiluvun ja väestörakenteen kehityksestä</a:t>
            </a:r>
          </a:p>
        </p:txBody>
      </p:sp>
      <p:sp>
        <p:nvSpPr>
          <p:cNvPr id="3" name="Tekstin paikkamerkki 2">
            <a:extLst>
              <a:ext uri="{FF2B5EF4-FFF2-40B4-BE49-F238E27FC236}">
                <a16:creationId xmlns:a16="http://schemas.microsoft.com/office/drawing/2014/main" id="{81C5663B-B6A1-4622-A14E-A0EB74E4ACF8}"/>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34482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r>
              <a:rPr lang="fi-FI" sz="4000" dirty="0"/>
              <a:t>Miten ennuste on </a:t>
            </a:r>
            <a:br>
              <a:rPr lang="fi-FI" sz="4000" dirty="0"/>
            </a:br>
            <a:r>
              <a:rPr lang="fi-FI" sz="4000" dirty="0"/>
              <a:t>toteutettu?</a:t>
            </a:r>
            <a:endParaRPr lang="en-US" sz="40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1" y="1825624"/>
            <a:ext cx="5257800" cy="4835525"/>
          </a:xfrm>
        </p:spPr>
        <p:txBody>
          <a:bodyPr>
            <a:normAutofit fontScale="92500" lnSpcReduction="10000"/>
          </a:bodyPr>
          <a:lstStyle/>
          <a:p>
            <a:pPr marL="285750" indent="-285750"/>
            <a:r>
              <a:rPr lang="fi-FI" sz="1700" b="1" dirty="0">
                <a:solidFill>
                  <a:srgbClr val="000000"/>
                </a:solidFill>
                <a:latin typeface="+mn-lt"/>
              </a:rPr>
              <a:t>Ennusteessa mallinnetaan erikseen jokaisen kunnan väestönkehitystä sukupuolittain, ikäryhmittäin ja kieliryhmittäin.	          </a:t>
            </a:r>
            <a:r>
              <a:rPr lang="fi-FI" sz="1700" dirty="0">
                <a:solidFill>
                  <a:srgbClr val="000000"/>
                </a:solidFill>
                <a:latin typeface="+mn-lt"/>
                <a:sym typeface="Wingdings" pitchFamily="2" charset="2"/>
              </a:rPr>
              <a:t>   Ennusteessa väestö ikääntyy luonnollisesti: ennuste mallintaa alueittain väestön kuolleisuutta, syntyvyyttä ja muuttoliikettä. </a:t>
            </a:r>
          </a:p>
          <a:p>
            <a:pPr marL="285750" indent="-285750">
              <a:spcBef>
                <a:spcPts val="2000"/>
              </a:spcBef>
            </a:pPr>
            <a:r>
              <a:rPr lang="fi-FI" sz="1700" b="1" dirty="0">
                <a:solidFill>
                  <a:srgbClr val="000000"/>
                </a:solidFill>
                <a:latin typeface="+mn-lt"/>
                <a:sym typeface="Wingdings" pitchFamily="2" charset="2"/>
              </a:rPr>
              <a:t>Ennusteessa on neljä skenaarioita, joissa eroja on vain maahanmuuton olettamissa                        </a:t>
            </a:r>
            <a:r>
              <a:rPr lang="fi-FI" sz="1700" dirty="0">
                <a:solidFill>
                  <a:srgbClr val="000000"/>
                </a:solidFill>
                <a:latin typeface="+mn-lt"/>
                <a:sym typeface="Wingdings" pitchFamily="2" charset="2"/>
              </a:rPr>
              <a:t> Skenaariot mallintavat eriävän kansainvälisen vetovoiman tuottamia tulevaisuuden kuvia sekä maahanmuuton välillisiä demografisia vaikutuksia.</a:t>
            </a:r>
          </a:p>
          <a:p>
            <a:pPr marL="284400" indent="0">
              <a:buNone/>
            </a:pPr>
            <a:r>
              <a:rPr lang="fi-FI" sz="1700" b="1" dirty="0">
                <a:solidFill>
                  <a:srgbClr val="000000"/>
                </a:solidFill>
                <a:latin typeface="+mn-lt"/>
                <a:sym typeface="Wingdings" pitchFamily="2" charset="2"/>
              </a:rPr>
              <a:t> Skenaariot poikkeavat aiemmista MDI:n ennusteen skenaarioista — aiemmissa mallinnuksissa varioitiin etenkin maan sisäisen muuttoliikkeen vaikutusta.</a:t>
            </a:r>
            <a:endParaRPr lang="fi-FI" sz="1700" dirty="0">
              <a:solidFill>
                <a:srgbClr val="000000"/>
              </a:solidFill>
              <a:latin typeface="+mn-lt"/>
              <a:sym typeface="Wingdings" pitchFamily="2" charset="2"/>
            </a:endParaRPr>
          </a:p>
          <a:p>
            <a:pPr marL="285750" indent="-285750">
              <a:buFont typeface="Wingdings" pitchFamily="2" charset="2"/>
              <a:buChar char="§"/>
            </a:pPr>
            <a:endParaRPr lang="fi-FI" sz="1700" b="1" dirty="0">
              <a:solidFill>
                <a:srgbClr val="000000"/>
              </a:solidFill>
              <a:latin typeface="+mj-lt"/>
            </a:endParaRPr>
          </a:p>
        </p:txBody>
      </p:sp>
      <p:graphicFrame>
        <p:nvGraphicFramePr>
          <p:cNvPr id="2" name="Taulukko 1">
            <a:extLst>
              <a:ext uri="{FF2B5EF4-FFF2-40B4-BE49-F238E27FC236}">
                <a16:creationId xmlns:a16="http://schemas.microsoft.com/office/drawing/2014/main" id="{967BD372-E2C2-5CC4-2F35-BA3CDA39FDAD}"/>
              </a:ext>
            </a:extLst>
          </p:cNvPr>
          <p:cNvGraphicFramePr>
            <a:graphicFrameLocks noGrp="1"/>
          </p:cNvGraphicFramePr>
          <p:nvPr>
            <p:extLst>
              <p:ext uri="{D42A27DB-BD31-4B8C-83A1-F6EECF244321}">
                <p14:modId xmlns:p14="http://schemas.microsoft.com/office/powerpoint/2010/main" val="2447435207"/>
              </p:ext>
            </p:extLst>
          </p:nvPr>
        </p:nvGraphicFramePr>
        <p:xfrm>
          <a:off x="6394772" y="680125"/>
          <a:ext cx="4965378" cy="5537853"/>
        </p:xfrm>
        <a:graphic>
          <a:graphicData uri="http://schemas.openxmlformats.org/drawingml/2006/table">
            <a:tbl>
              <a:tblPr firstRow="1" firstCol="1"/>
              <a:tblGrid>
                <a:gridCol w="2354814">
                  <a:extLst>
                    <a:ext uri="{9D8B030D-6E8A-4147-A177-3AD203B41FA5}">
                      <a16:colId xmlns:a16="http://schemas.microsoft.com/office/drawing/2014/main" val="1496065467"/>
                    </a:ext>
                  </a:extLst>
                </a:gridCol>
                <a:gridCol w="2610564">
                  <a:extLst>
                    <a:ext uri="{9D8B030D-6E8A-4147-A177-3AD203B41FA5}">
                      <a16:colId xmlns:a16="http://schemas.microsoft.com/office/drawing/2014/main" val="2493284407"/>
                    </a:ext>
                  </a:extLst>
                </a:gridCol>
              </a:tblGrid>
              <a:tr h="820088">
                <a:tc>
                  <a:txBody>
                    <a:bodyPr/>
                    <a:lstStyle/>
                    <a:p>
                      <a:pPr algn="l" fontAlgn="b"/>
                      <a:r>
                        <a:rPr lang="fi-FI" sz="1200" b="1" i="0" u="none" strike="noStrike" dirty="0">
                          <a:solidFill>
                            <a:srgbClr val="000000"/>
                          </a:solidFill>
                          <a:effectLst/>
                          <a:latin typeface="+mn-lt"/>
                        </a:rPr>
                        <a:t>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b"/>
                      <a:r>
                        <a:rPr lang="fi-FI" sz="1200" b="1" i="0" u="none" strike="noStrike" dirty="0">
                          <a:solidFill>
                            <a:schemeClr val="bg1"/>
                          </a:solidFill>
                          <a:effectLst/>
                          <a:latin typeface="+mn-lt"/>
                        </a:rPr>
                        <a:t>MDI:N ENNUSTE </a:t>
                      </a:r>
                      <a:br>
                        <a:rPr lang="fi-FI" sz="1200" b="1" i="0" u="none" strike="noStrike" dirty="0">
                          <a:solidFill>
                            <a:schemeClr val="bg1"/>
                          </a:solidFill>
                          <a:effectLst/>
                          <a:latin typeface="+mn-lt"/>
                        </a:rPr>
                      </a:br>
                      <a:r>
                        <a:rPr lang="fi-FI" sz="1200" b="1" i="0" u="none" strike="noStrike" dirty="0">
                          <a:solidFill>
                            <a:schemeClr val="bg1"/>
                          </a:solidFill>
                          <a:effectLst/>
                          <a:latin typeface="+mn-lt"/>
                        </a:rPr>
                        <a:t>2023</a:t>
                      </a:r>
                    </a:p>
                  </a:txBody>
                  <a:tcPr marL="72000" marR="72000" marT="7200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extLst>
                  <a:ext uri="{0D108BD9-81ED-4DB2-BD59-A6C34878D82A}">
                    <a16:rowId xmlns:a16="http://schemas.microsoft.com/office/drawing/2014/main" val="369231347"/>
                  </a:ext>
                </a:extLst>
              </a:tr>
              <a:tr h="454119">
                <a:tc>
                  <a:txBody>
                    <a:bodyPr/>
                    <a:lstStyle/>
                    <a:p>
                      <a:pPr marL="84138" indent="0" algn="l" fontAlgn="b"/>
                      <a:r>
                        <a:rPr lang="fi-FI" sz="1200" b="1" i="0" u="none" strike="noStrike" dirty="0">
                          <a:solidFill>
                            <a:schemeClr val="tx1"/>
                          </a:solidFill>
                          <a:effectLst/>
                          <a:latin typeface="+mn-lt"/>
                        </a:rPr>
                        <a:t>SYNTYVYYS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Perustuu vuosiin 2020—2024. Oletus syntyvyyden maltillisesta kasvusta.</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extLst>
                  <a:ext uri="{0D108BD9-81ED-4DB2-BD59-A6C34878D82A}">
                    <a16:rowId xmlns:a16="http://schemas.microsoft.com/office/drawing/2014/main" val="974166306"/>
                  </a:ext>
                </a:extLst>
              </a:tr>
              <a:tr h="821956">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KUOLLEISUUS</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Perustuu vuosien </a:t>
                      </a:r>
                    </a:p>
                    <a:p>
                      <a:pPr algn="ctr" fontAlgn="b"/>
                      <a:r>
                        <a:rPr lang="fi-FI" sz="1200" b="1" i="0" u="none" strike="noStrike" dirty="0">
                          <a:solidFill>
                            <a:schemeClr val="bg1"/>
                          </a:solidFill>
                          <a:effectLst/>
                          <a:latin typeface="+mn-lt"/>
                        </a:rPr>
                        <a:t>2010—2019 kuolleisuuteen, huomio 2020-luvun heikentyneen kehityksen.</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extLst>
                  <a:ext uri="{0D108BD9-81ED-4DB2-BD59-A6C34878D82A}">
                    <a16:rowId xmlns:a16="http://schemas.microsoft.com/office/drawing/2014/main" val="3862795778"/>
                  </a:ext>
                </a:extLst>
              </a:tr>
              <a:tr h="821956">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MUUTTOLIIKE MAAN SISÄLLÄ</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Mallinnus ikäryhmittäin, kieliryhmittäin ja sukupuolittain vuosien</a:t>
                      </a:r>
                      <a:br>
                        <a:rPr lang="fi-FI" sz="1200" b="1" i="0" u="none" strike="noStrike" dirty="0">
                          <a:solidFill>
                            <a:schemeClr val="bg1"/>
                          </a:solidFill>
                          <a:effectLst/>
                          <a:latin typeface="+mn-lt"/>
                        </a:rPr>
                      </a:br>
                      <a:r>
                        <a:rPr lang="fi-FI" sz="1200" b="1" i="0" u="none" strike="noStrike" dirty="0">
                          <a:solidFill>
                            <a:schemeClr val="bg1"/>
                          </a:solidFill>
                          <a:effectLst/>
                          <a:latin typeface="+mn-lt"/>
                        </a:rPr>
                        <a:t>2018—2024 perusteella.</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extLst>
                  <a:ext uri="{0D108BD9-81ED-4DB2-BD59-A6C34878D82A}">
                    <a16:rowId xmlns:a16="http://schemas.microsoft.com/office/drawing/2014/main" val="4760482"/>
                  </a:ext>
                </a:extLst>
              </a:tr>
              <a:tr h="1119136">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KANSAINVÄLINEN MUUTTOLIIKE</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Eroaa skenaarioittain, mallissa neljä eriävän maahanmuuton tulevaisuudenkuvaa.</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extLst>
                  <a:ext uri="{0D108BD9-81ED-4DB2-BD59-A6C34878D82A}">
                    <a16:rowId xmlns:a16="http://schemas.microsoft.com/office/drawing/2014/main" val="2579814210"/>
                  </a:ext>
                </a:extLst>
              </a:tr>
              <a:tr h="1154949">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HUOMIOIDUT VÄESTÖNKEHITYKSEEN VAIKUTTAVAT DEMOGRAFISET TEKIJÄT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Alue, sukupuoli,</a:t>
                      </a:r>
                    </a:p>
                    <a:p>
                      <a:pPr algn="ctr" fontAlgn="b"/>
                      <a:r>
                        <a:rPr lang="fi-FI" sz="1200" b="1" i="0" u="none" strike="noStrike" dirty="0">
                          <a:solidFill>
                            <a:schemeClr val="bg1"/>
                          </a:solidFill>
                          <a:effectLst/>
                          <a:latin typeface="+mn-lt"/>
                        </a:rPr>
                        <a:t> ikä ja kieli.</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B564E"/>
                    </a:solidFill>
                  </a:tcPr>
                </a:tc>
                <a:extLst>
                  <a:ext uri="{0D108BD9-81ED-4DB2-BD59-A6C34878D82A}">
                    <a16:rowId xmlns:a16="http://schemas.microsoft.com/office/drawing/2014/main" val="3390056286"/>
                  </a:ext>
                </a:extLst>
              </a:tr>
            </a:tbl>
          </a:graphicData>
        </a:graphic>
      </p:graphicFrame>
    </p:spTree>
    <p:extLst>
      <p:ext uri="{BB962C8B-B14F-4D97-AF65-F5344CB8AC3E}">
        <p14:creationId xmlns:p14="http://schemas.microsoft.com/office/powerpoint/2010/main" val="94447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uolivapaa piirto 3">
            <a:extLst>
              <a:ext uri="{FF2B5EF4-FFF2-40B4-BE49-F238E27FC236}">
                <a16:creationId xmlns:a16="http://schemas.microsoft.com/office/drawing/2014/main" id="{3E30D6D4-A109-CA84-157B-46854658C425}"/>
              </a:ext>
            </a:extLst>
          </p:cNvPr>
          <p:cNvSpPr/>
          <p:nvPr/>
        </p:nvSpPr>
        <p:spPr>
          <a:xfrm>
            <a:off x="1098550" y="850900"/>
            <a:ext cx="2216150" cy="831850"/>
          </a:xfrm>
          <a:custGeom>
            <a:avLst/>
            <a:gdLst>
              <a:gd name="connsiteX0" fmla="*/ 0 w 2216150"/>
              <a:gd name="connsiteY0" fmla="*/ 114300 h 831850"/>
              <a:gd name="connsiteX1" fmla="*/ 6350 w 2216150"/>
              <a:gd name="connsiteY1" fmla="*/ 831850 h 831850"/>
              <a:gd name="connsiteX2" fmla="*/ 2197100 w 2216150"/>
              <a:gd name="connsiteY2" fmla="*/ 819150 h 831850"/>
              <a:gd name="connsiteX3" fmla="*/ 2216150 w 2216150"/>
              <a:gd name="connsiteY3" fmla="*/ 0 h 831850"/>
              <a:gd name="connsiteX4" fmla="*/ 0 w 2216150"/>
              <a:gd name="connsiteY4" fmla="*/ 11430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150" h="831850">
                <a:moveTo>
                  <a:pt x="0" y="114300"/>
                </a:moveTo>
                <a:cubicBezTo>
                  <a:pt x="2117" y="353483"/>
                  <a:pt x="4233" y="592667"/>
                  <a:pt x="6350" y="831850"/>
                </a:cubicBezTo>
                <a:lnTo>
                  <a:pt x="2197100" y="819150"/>
                </a:lnTo>
                <a:lnTo>
                  <a:pt x="2216150" y="0"/>
                </a:lnTo>
                <a:lnTo>
                  <a:pt x="0" y="11430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0B8594FA-77B6-4A6B-650A-3DE877426C11}"/>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fontScale="90000"/>
          </a:bodyPr>
          <a:lstStyle/>
          <a:p>
            <a:pPr algn="ctr"/>
            <a:r>
              <a:rPr lang="fi-FI" dirty="0"/>
              <a:t>Tulevaa kehitystä mallinnetaan neljällä maahanmuuton olettamalla</a:t>
            </a:r>
            <a:endParaRPr lang="en-US" dirty="0"/>
          </a:p>
        </p:txBody>
      </p:sp>
      <p:graphicFrame>
        <p:nvGraphicFramePr>
          <p:cNvPr id="7" name="Taulukko 6">
            <a:extLst>
              <a:ext uri="{FF2B5EF4-FFF2-40B4-BE49-F238E27FC236}">
                <a16:creationId xmlns:a16="http://schemas.microsoft.com/office/drawing/2014/main" id="{32B88866-C859-8623-FF0A-E337A60B2FBA}"/>
              </a:ext>
            </a:extLst>
          </p:cNvPr>
          <p:cNvGraphicFramePr>
            <a:graphicFrameLocks noGrp="1"/>
          </p:cNvGraphicFramePr>
          <p:nvPr>
            <p:extLst>
              <p:ext uri="{D42A27DB-BD31-4B8C-83A1-F6EECF244321}">
                <p14:modId xmlns:p14="http://schemas.microsoft.com/office/powerpoint/2010/main" val="1604366468"/>
              </p:ext>
            </p:extLst>
          </p:nvPr>
        </p:nvGraphicFramePr>
        <p:xfrm>
          <a:off x="83820" y="1742209"/>
          <a:ext cx="11955779" cy="4464532"/>
        </p:xfrm>
        <a:graphic>
          <a:graphicData uri="http://schemas.openxmlformats.org/drawingml/2006/table">
            <a:tbl>
              <a:tblPr firstRow="1" firstCol="1"/>
              <a:tblGrid>
                <a:gridCol w="2339496">
                  <a:extLst>
                    <a:ext uri="{9D8B030D-6E8A-4147-A177-3AD203B41FA5}">
                      <a16:colId xmlns:a16="http://schemas.microsoft.com/office/drawing/2014/main" val="1496065467"/>
                    </a:ext>
                  </a:extLst>
                </a:gridCol>
                <a:gridCol w="2696936">
                  <a:extLst>
                    <a:ext uri="{9D8B030D-6E8A-4147-A177-3AD203B41FA5}">
                      <a16:colId xmlns:a16="http://schemas.microsoft.com/office/drawing/2014/main" val="2493284407"/>
                    </a:ext>
                  </a:extLst>
                </a:gridCol>
                <a:gridCol w="2306449">
                  <a:extLst>
                    <a:ext uri="{9D8B030D-6E8A-4147-A177-3AD203B41FA5}">
                      <a16:colId xmlns:a16="http://schemas.microsoft.com/office/drawing/2014/main" val="1335302035"/>
                    </a:ext>
                  </a:extLst>
                </a:gridCol>
                <a:gridCol w="2306449">
                  <a:extLst>
                    <a:ext uri="{9D8B030D-6E8A-4147-A177-3AD203B41FA5}">
                      <a16:colId xmlns:a16="http://schemas.microsoft.com/office/drawing/2014/main" val="130910701"/>
                    </a:ext>
                  </a:extLst>
                </a:gridCol>
                <a:gridCol w="2306449">
                  <a:extLst>
                    <a:ext uri="{9D8B030D-6E8A-4147-A177-3AD203B41FA5}">
                      <a16:colId xmlns:a16="http://schemas.microsoft.com/office/drawing/2014/main" val="1441798814"/>
                    </a:ext>
                  </a:extLst>
                </a:gridCol>
              </a:tblGrid>
              <a:tr h="281677">
                <a:tc>
                  <a:txBody>
                    <a:bodyPr/>
                    <a:lstStyle/>
                    <a:p>
                      <a:pPr algn="l" fontAlgn="b"/>
                      <a:r>
                        <a:rPr lang="fi-FI" sz="1400" b="1" i="0" u="none" strike="noStrike" dirty="0">
                          <a:solidFill>
                            <a:srgbClr val="000000"/>
                          </a:solidFill>
                          <a:effectLst/>
                          <a:latin typeface="+mn-lt"/>
                        </a:rPr>
                        <a:t> </a:t>
                      </a:r>
                    </a:p>
                  </a:txBody>
                  <a:tcPr marL="45720" marR="4572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fi-FI" sz="1400" b="1" i="0" u="none" strike="noStrike" dirty="0">
                          <a:solidFill>
                            <a:schemeClr val="tx1"/>
                          </a:solidFill>
                          <a:effectLst/>
                          <a:latin typeface="+mn-lt"/>
                        </a:rPr>
                        <a:t>Perusura</a:t>
                      </a:r>
                    </a:p>
                  </a:txBody>
                  <a:tcPr marL="45720" marR="4572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400" b="1" i="0" u="none" strike="noStrike" cap="none" dirty="0">
                          <a:solidFill>
                            <a:schemeClr val="tx1"/>
                          </a:solidFill>
                          <a:effectLst/>
                          <a:latin typeface="+mn-lt"/>
                          <a:ea typeface="+mn-ea"/>
                          <a:cs typeface="+mn-cs"/>
                          <a:sym typeface="Arial"/>
                        </a:rPr>
                        <a:t>Korkea</a:t>
                      </a:r>
                      <a:br>
                        <a:rPr lang="fi-FI" sz="1400" b="1" i="0" u="none" strike="noStrike" cap="none" dirty="0">
                          <a:solidFill>
                            <a:schemeClr val="tx1"/>
                          </a:solidFill>
                          <a:effectLst/>
                          <a:latin typeface="+mn-lt"/>
                          <a:ea typeface="+mn-ea"/>
                          <a:cs typeface="+mn-cs"/>
                          <a:sym typeface="Arial"/>
                        </a:rPr>
                      </a:br>
                      <a:r>
                        <a:rPr lang="fi-FI" sz="1400" b="1" i="0" u="none" strike="noStrike" cap="none" dirty="0">
                          <a:solidFill>
                            <a:schemeClr val="tx1"/>
                          </a:solidFill>
                          <a:effectLst/>
                          <a:latin typeface="+mn-lt"/>
                          <a:ea typeface="+mn-ea"/>
                          <a:cs typeface="+mn-cs"/>
                          <a:sym typeface="Arial"/>
                        </a:rPr>
                        <a:t>maahanmuutto</a:t>
                      </a:r>
                    </a:p>
                  </a:txBody>
                  <a:tcPr marL="45720" marR="4572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400" b="1" i="0" u="none" strike="noStrike" dirty="0">
                          <a:solidFill>
                            <a:schemeClr val="tx1"/>
                          </a:solidFill>
                          <a:effectLst/>
                          <a:latin typeface="+mn-lt"/>
                        </a:rPr>
                        <a:t>Matala</a:t>
                      </a:r>
                      <a:br>
                        <a:rPr lang="fi-FI" sz="1400" b="1" i="0" u="none" strike="noStrike" dirty="0">
                          <a:solidFill>
                            <a:schemeClr val="tx1"/>
                          </a:solidFill>
                          <a:effectLst/>
                          <a:latin typeface="+mn-lt"/>
                        </a:rPr>
                      </a:br>
                      <a:r>
                        <a:rPr lang="fi-FI" sz="1400" b="1" i="0" u="none" strike="noStrike" dirty="0">
                          <a:solidFill>
                            <a:schemeClr val="tx1"/>
                          </a:solidFill>
                          <a:effectLst/>
                          <a:latin typeface="+mn-lt"/>
                        </a:rPr>
                        <a:t>maahanmuutto</a:t>
                      </a:r>
                    </a:p>
                  </a:txBody>
                  <a:tcPr marL="45720" marR="4572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400" b="1" i="0" u="none" strike="noStrike" dirty="0">
                          <a:solidFill>
                            <a:schemeClr val="tx1"/>
                          </a:solidFill>
                          <a:effectLst/>
                          <a:latin typeface="+mn-lt"/>
                        </a:rPr>
                        <a:t>Hyvin matala maahanmuutto</a:t>
                      </a:r>
                    </a:p>
                  </a:txBody>
                  <a:tcPr marL="45720" marR="4572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231347"/>
                  </a:ext>
                </a:extLst>
              </a:tr>
              <a:tr h="783412">
                <a:tc>
                  <a:txBody>
                    <a:bodyPr/>
                    <a:lstStyle/>
                    <a:p>
                      <a:pPr marL="84138" indent="0" algn="l" fontAlgn="b"/>
                      <a:r>
                        <a:rPr lang="fi-FI" sz="1000" b="1" i="0" u="none" strike="noStrike" dirty="0">
                          <a:solidFill>
                            <a:schemeClr val="tx1"/>
                          </a:solidFill>
                          <a:effectLst/>
                          <a:latin typeface="+mn-lt"/>
                        </a:rPr>
                        <a:t>YDINOLETTAMA</a:t>
                      </a:r>
                      <a:r>
                        <a:rPr lang="fi-FI" sz="1000" b="0" i="0" u="none" strike="noStrike" dirty="0">
                          <a:solidFill>
                            <a:schemeClr val="tx1"/>
                          </a:solidFill>
                          <a:effectLst/>
                          <a:latin typeface="+mn-lt"/>
                        </a:rPr>
                        <a:t> </a:t>
                      </a:r>
                    </a:p>
                  </a:txBody>
                  <a:tcPr marL="137160" marR="13716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fi-FI" sz="1000" b="1" i="0" u="none" strike="noStrike" dirty="0">
                          <a:solidFill>
                            <a:schemeClr val="tx1"/>
                          </a:solidFill>
                          <a:effectLst/>
                          <a:latin typeface="+mn-lt"/>
                        </a:rPr>
                        <a:t>Maahanmuuton taso laskee hieman vuosien 2022—2023 huipusta,</a:t>
                      </a:r>
                      <a:r>
                        <a:rPr lang="fi-FI" sz="1000" b="0" i="0" u="none" strike="noStrike" dirty="0">
                          <a:solidFill>
                            <a:schemeClr val="tx1"/>
                          </a:solidFill>
                          <a:effectLst/>
                          <a:latin typeface="+mn-lt"/>
                        </a:rPr>
                        <a:t> mutta jää korkeahkolle tasolle aiempaan vuosikymmeneen verrattuna. </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000" b="1" i="0" u="none" strike="noStrike" dirty="0">
                          <a:solidFill>
                            <a:srgbClr val="000000"/>
                          </a:solidFill>
                          <a:effectLst/>
                          <a:latin typeface="+mn-lt"/>
                        </a:rPr>
                        <a:t>Maahanmuutto säilyy korkealla tasolla ennustejakson ajan; </a:t>
                      </a:r>
                      <a:r>
                        <a:rPr lang="fi-FI" sz="1000" b="0" i="0" u="none" strike="noStrike" dirty="0">
                          <a:solidFill>
                            <a:srgbClr val="000000"/>
                          </a:solidFill>
                          <a:effectLst/>
                          <a:latin typeface="+mn-lt"/>
                        </a:rPr>
                        <a:t>nettomaahanmuutto Pohjois­maiden 2010-luvun keskitasolla. </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000" b="1" i="0" u="none" strike="noStrike" dirty="0">
                          <a:solidFill>
                            <a:srgbClr val="000000"/>
                          </a:solidFill>
                          <a:effectLst/>
                          <a:latin typeface="+mn-lt"/>
                        </a:rPr>
                        <a:t>Maahanmuuton taso laskee merkittävästi 2020-luvun huippuvuosista</a:t>
                      </a:r>
                      <a:r>
                        <a:rPr lang="fi-FI" sz="1000" b="0" i="0" u="none" strike="noStrike" dirty="0">
                          <a:solidFill>
                            <a:srgbClr val="000000"/>
                          </a:solidFill>
                          <a:effectLst/>
                          <a:latin typeface="+mn-lt"/>
                        </a:rPr>
                        <a:t>, jääden vuosien 2015—2023 tasolle.</a:t>
                      </a:r>
                      <a:endParaRPr lang="fi-FI" sz="1000" b="1" i="0" u="none" strike="noStrike" dirty="0">
                        <a:solidFill>
                          <a:srgbClr val="000000"/>
                        </a:solidFill>
                        <a:effectLst/>
                        <a:latin typeface="+mn-lt"/>
                      </a:endParaRP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fi-FI" sz="1000" b="1" i="0" u="none" strike="noStrike" dirty="0">
                          <a:solidFill>
                            <a:srgbClr val="000000"/>
                          </a:solidFill>
                          <a:effectLst/>
                          <a:latin typeface="+mn-lt"/>
                        </a:rPr>
                        <a:t>Maahanmuuton taso romahtaa takaisin 2010-luvun keskitasolle, </a:t>
                      </a:r>
                      <a:r>
                        <a:rPr lang="fi-FI" sz="1000" b="0" i="0" u="none" strike="noStrike" spc="-20" baseline="0" dirty="0">
                          <a:solidFill>
                            <a:srgbClr val="000000"/>
                          </a:solidFill>
                          <a:effectLst/>
                          <a:latin typeface="+mn-lt"/>
                        </a:rPr>
                        <a:t>kuvaa merkittävästi heikentyneen </a:t>
                      </a:r>
                      <a:r>
                        <a:rPr lang="fi-FI" sz="1000" b="0" i="0" u="none" strike="noStrike" spc="-40" baseline="0" dirty="0">
                          <a:solidFill>
                            <a:srgbClr val="000000"/>
                          </a:solidFill>
                          <a:effectLst/>
                          <a:latin typeface="+mn-lt"/>
                        </a:rPr>
                        <a:t>kansainvälisen vetovoiman Suomea</a:t>
                      </a:r>
                      <a:endParaRPr lang="fi-FI" sz="1000" b="1" i="0" u="none" strike="noStrike" spc="-40" baseline="0" dirty="0">
                        <a:solidFill>
                          <a:srgbClr val="000000"/>
                        </a:solidFill>
                        <a:effectLst/>
                        <a:latin typeface="+mn-lt"/>
                      </a:endParaRP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4166306"/>
                  </a:ext>
                </a:extLst>
              </a:tr>
              <a:tr h="730800">
                <a:tc>
                  <a:txBody>
                    <a:bodyPr/>
                    <a:lstStyle/>
                    <a:p>
                      <a:pPr marL="84138" indent="0" algn="l" fontAlgn="b"/>
                      <a:r>
                        <a:rPr lang="fi-FI" sz="1000" b="0" i="0" u="none" strike="noStrike" dirty="0">
                          <a:solidFill>
                            <a:schemeClr val="tx1"/>
                          </a:solidFill>
                          <a:effectLst/>
                          <a:latin typeface="+mn-lt"/>
                        </a:rPr>
                        <a:t>Syntyvyys </a:t>
                      </a:r>
                    </a:p>
                  </a:txBody>
                  <a:tcPr marL="136800" marR="13716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fi-FI" sz="1000" b="0" i="0" u="none" strike="noStrike" dirty="0">
                          <a:solidFill>
                            <a:schemeClr val="tx1"/>
                          </a:solidFill>
                          <a:effectLst/>
                          <a:latin typeface="+mn-lt"/>
                        </a:rPr>
                        <a:t>Perustuu vuosiin 2020—2024. Oletus syntyvyyden maltillisesta kasvusta. Kieliryhmittäinen.</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1278162"/>
                  </a:ext>
                </a:extLst>
              </a:tr>
              <a:tr h="720000">
                <a:tc>
                  <a:txBody>
                    <a:bodyPr/>
                    <a:lstStyle/>
                    <a:p>
                      <a:pPr marL="84138" indent="0" algn="l" defTabSz="1219170" rtl="0" eaLnBrk="1" fontAlgn="b" latinLnBrk="0" hangingPunct="1"/>
                      <a:r>
                        <a:rPr lang="fi-FI" sz="1000" b="0" i="0" u="none" strike="noStrike" kern="1200" dirty="0">
                          <a:solidFill>
                            <a:schemeClr val="tx1"/>
                          </a:solidFill>
                          <a:effectLst/>
                          <a:latin typeface="+mn-lt"/>
                          <a:ea typeface="+mn-ea"/>
                          <a:cs typeface="+mn-cs"/>
                        </a:rPr>
                        <a:t>Kuolleisuus</a:t>
                      </a:r>
                    </a:p>
                  </a:txBody>
                  <a:tcPr marL="136800" marR="13716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fi-FI" sz="1000" b="0" i="0" u="none" strike="noStrike" dirty="0">
                          <a:solidFill>
                            <a:schemeClr val="tx1"/>
                          </a:solidFill>
                          <a:effectLst/>
                          <a:latin typeface="+mn-lt"/>
                        </a:rPr>
                        <a:t>Perustuu vuosien </a:t>
                      </a:r>
                    </a:p>
                    <a:p>
                      <a:pPr algn="l" fontAlgn="b"/>
                      <a:r>
                        <a:rPr lang="fi-FI" sz="1000" b="0" i="0" u="none" strike="noStrike" dirty="0">
                          <a:solidFill>
                            <a:schemeClr val="tx1"/>
                          </a:solidFill>
                          <a:effectLst/>
                          <a:latin typeface="+mn-lt"/>
                        </a:rPr>
                        <a:t>2010—2019 kuolleisuuteen. Oletus eliniän kasvusta, jossa on huomioitu 2020-luvun heikko kehitys.</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2795778"/>
                  </a:ext>
                </a:extLst>
              </a:tr>
              <a:tr h="720000">
                <a:tc>
                  <a:txBody>
                    <a:bodyPr/>
                    <a:lstStyle/>
                    <a:p>
                      <a:pPr marL="84138" indent="0" algn="l" defTabSz="1219170" rtl="0" eaLnBrk="1" fontAlgn="b" latinLnBrk="0" hangingPunct="1"/>
                      <a:r>
                        <a:rPr lang="fi-FI" sz="1000" b="0" i="0" u="none" strike="noStrike" kern="1200" dirty="0">
                          <a:solidFill>
                            <a:schemeClr val="tx1"/>
                          </a:solidFill>
                          <a:effectLst/>
                          <a:latin typeface="+mn-lt"/>
                          <a:ea typeface="+mn-ea"/>
                          <a:cs typeface="+mn-cs"/>
                        </a:rPr>
                        <a:t>Muuttoliike maan sisällä</a:t>
                      </a:r>
                    </a:p>
                  </a:txBody>
                  <a:tcPr marL="136800" marR="13716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fi-FI" sz="1000" b="1" i="0" u="none" strike="noStrike" dirty="0">
                          <a:solidFill>
                            <a:schemeClr val="tx1"/>
                          </a:solidFill>
                          <a:effectLst/>
                          <a:latin typeface="+mn-lt"/>
                        </a:rPr>
                        <a:t>Perustuu vuosiin </a:t>
                      </a:r>
                    </a:p>
                    <a:p>
                      <a:pPr algn="l" fontAlgn="b"/>
                      <a:r>
                        <a:rPr lang="fi-FI" sz="1000" b="1" i="0" u="none" strike="noStrike" dirty="0">
                          <a:solidFill>
                            <a:schemeClr val="tx1"/>
                          </a:solidFill>
                          <a:effectLst/>
                          <a:latin typeface="+mn-lt"/>
                        </a:rPr>
                        <a:t>2018—2024.</a:t>
                      </a:r>
                    </a:p>
                    <a:p>
                      <a:pPr algn="l" fontAlgn="b"/>
                      <a:r>
                        <a:rPr lang="fi-FI" sz="1000" b="0" i="0" u="none" strike="noStrike" dirty="0">
                          <a:solidFill>
                            <a:schemeClr val="tx1"/>
                          </a:solidFill>
                          <a:effectLst/>
                          <a:latin typeface="+mn-lt"/>
                        </a:rPr>
                        <a:t>Kieliryhmittäinen mallinnus.</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00" b="0" i="0" u="none" strike="noStrike" dirty="0">
                          <a:solidFill>
                            <a:srgbClr val="000000"/>
                          </a:solidFill>
                          <a:effectLst/>
                          <a:latin typeface="+mn-lt"/>
                        </a:rPr>
                        <a:t>Sama kuin edellä</a:t>
                      </a:r>
                    </a:p>
                  </a:txBody>
                  <a:tcPr marL="72000" marR="7200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0482"/>
                  </a:ext>
                </a:extLst>
              </a:tr>
              <a:tr h="882473">
                <a:tc>
                  <a:txBody>
                    <a:bodyPr/>
                    <a:lstStyle/>
                    <a:p>
                      <a:pPr marL="84138" indent="0" algn="l" defTabSz="1219170" rtl="0" eaLnBrk="1" fontAlgn="b" latinLnBrk="0" hangingPunct="1"/>
                      <a:r>
                        <a:rPr lang="fi-FI" sz="1000" b="0" i="0" u="none" strike="noStrike" kern="1200" dirty="0">
                          <a:solidFill>
                            <a:schemeClr val="tx1"/>
                          </a:solidFill>
                          <a:effectLst/>
                          <a:latin typeface="+mn-lt"/>
                          <a:ea typeface="+mn-ea"/>
                          <a:cs typeface="+mn-cs"/>
                        </a:rPr>
                        <a:t>Kansainvälinen muuttoliike*</a:t>
                      </a:r>
                    </a:p>
                  </a:txBody>
                  <a:tcPr marL="137160" marR="137160" marT="72000" marB="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b"/>
                      <a:r>
                        <a:rPr lang="fi-FI" sz="1000" b="1" i="0" u="none" strike="noStrike" dirty="0">
                          <a:solidFill>
                            <a:schemeClr val="tx1"/>
                          </a:solidFill>
                          <a:effectLst/>
                          <a:latin typeface="+mn-lt"/>
                        </a:rPr>
                        <a:t>2020-luvun keskitason maahan­muutto (muuttovoitto n. 27 000 henkilöä vuodessa), </a:t>
                      </a:r>
                      <a:r>
                        <a:rPr lang="fi-FI" sz="1000" b="0" i="0" u="none" strike="noStrike" dirty="0">
                          <a:solidFill>
                            <a:schemeClr val="tx1"/>
                          </a:solidFill>
                          <a:effectLst/>
                          <a:latin typeface="+mn-lt"/>
                        </a:rPr>
                        <a:t>maastamuutto ikäryhmittäisillä vuosista 2018—2023 lasketuilla kertoimilla.</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000" b="1" i="0" u="none" strike="noStrike" dirty="0">
                          <a:solidFill>
                            <a:srgbClr val="000000"/>
                          </a:solidFill>
                          <a:effectLst/>
                          <a:latin typeface="+mn-lt"/>
                        </a:rPr>
                        <a:t>Noin 35 000 henkilöä muuttovoittoa vuodessa, </a:t>
                      </a:r>
                      <a:r>
                        <a:rPr lang="fi-FI" sz="1000" b="0" i="0" u="none" strike="noStrike" dirty="0">
                          <a:solidFill>
                            <a:srgbClr val="000000"/>
                          </a:solidFill>
                          <a:effectLst/>
                          <a:latin typeface="+mn-lt"/>
                        </a:rPr>
                        <a:t>laskee hieman maastamuuttojen kasvun seurauksena ennustejakson aikana.</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000" b="1" i="0" u="none" strike="noStrike" dirty="0">
                          <a:solidFill>
                            <a:srgbClr val="000000"/>
                          </a:solidFill>
                          <a:effectLst/>
                          <a:latin typeface="+mn-lt"/>
                        </a:rPr>
                        <a:t>Noin 20 000 henkilön muutto­voitto ulkomailta vuodessa, </a:t>
                      </a:r>
                      <a:r>
                        <a:rPr lang="fi-FI" sz="1000" b="0" i="0" u="none" strike="noStrike" dirty="0">
                          <a:solidFill>
                            <a:srgbClr val="000000"/>
                          </a:solidFill>
                          <a:effectLst/>
                          <a:latin typeface="+mn-lt"/>
                        </a:rPr>
                        <a:t>laskee hieman maastamuuttojen kasvun seurauksena ennustejakson aikana.</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000" b="1" i="0" u="none" strike="noStrike" dirty="0">
                          <a:solidFill>
                            <a:srgbClr val="000000"/>
                          </a:solidFill>
                          <a:effectLst/>
                          <a:latin typeface="+mn-lt"/>
                        </a:rPr>
                        <a:t>Noin 15 000 henkilön muutto­voitto ulkomailta vuodessa,</a:t>
                      </a:r>
                      <a:r>
                        <a:rPr lang="fi-FI" sz="1000" b="0" i="0" u="none" strike="noStrike" dirty="0">
                          <a:solidFill>
                            <a:srgbClr val="000000"/>
                          </a:solidFill>
                          <a:effectLst/>
                          <a:latin typeface="+mn-lt"/>
                        </a:rPr>
                        <a:t> laskee hieman maastamuuttojen kasvun seurauksena ennustejakson aikana.</a:t>
                      </a:r>
                    </a:p>
                  </a:txBody>
                  <a:tcPr marL="72000" marR="72000" marT="72000" marB="72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814210"/>
                  </a:ext>
                </a:extLst>
              </a:tr>
            </a:tbl>
          </a:graphicData>
        </a:graphic>
      </p:graphicFrame>
      <p:sp>
        <p:nvSpPr>
          <p:cNvPr id="2" name="Tekstiruutu 1">
            <a:extLst>
              <a:ext uri="{FF2B5EF4-FFF2-40B4-BE49-F238E27FC236}">
                <a16:creationId xmlns:a16="http://schemas.microsoft.com/office/drawing/2014/main" id="{4D34F57E-B8E5-01B9-9999-A943B4E220A7}"/>
              </a:ext>
            </a:extLst>
          </p:cNvPr>
          <p:cNvSpPr txBox="1"/>
          <p:nvPr/>
        </p:nvSpPr>
        <p:spPr>
          <a:xfrm>
            <a:off x="147320" y="6409259"/>
            <a:ext cx="10980420" cy="246221"/>
          </a:xfrm>
          <a:prstGeom prst="rect">
            <a:avLst/>
          </a:prstGeom>
          <a:noFill/>
        </p:spPr>
        <p:txBody>
          <a:bodyPr wrap="square" rtlCol="0">
            <a:spAutoFit/>
          </a:bodyPr>
          <a:lstStyle/>
          <a:p>
            <a:pPr algn="l"/>
            <a:r>
              <a:rPr lang="fi-FI" sz="1000" dirty="0">
                <a:latin typeface="+mn-lt"/>
              </a:rPr>
              <a:t>*Kansainvälisen muuttoliikkeen tulevien henkilömäärien mallinnuksissa on jätetty huomiotta vuoden 2023 ukrainalaisten pakolaisten vaikutus. </a:t>
            </a:r>
          </a:p>
        </p:txBody>
      </p:sp>
    </p:spTree>
    <p:extLst>
      <p:ext uri="{BB962C8B-B14F-4D97-AF65-F5344CB8AC3E}">
        <p14:creationId xmlns:p14="http://schemas.microsoft.com/office/powerpoint/2010/main" val="230359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uolivapaa piirto 25">
            <a:extLst>
              <a:ext uri="{FF2B5EF4-FFF2-40B4-BE49-F238E27FC236}">
                <a16:creationId xmlns:a16="http://schemas.microsoft.com/office/drawing/2014/main" id="{986400B1-BD16-06CC-94EF-4A716FAA30D8}"/>
              </a:ext>
            </a:extLst>
          </p:cNvPr>
          <p:cNvSpPr/>
          <p:nvPr/>
        </p:nvSpPr>
        <p:spPr>
          <a:xfrm>
            <a:off x="-12700" y="-6351"/>
            <a:ext cx="12204700" cy="2451101"/>
          </a:xfrm>
          <a:custGeom>
            <a:avLst/>
            <a:gdLst>
              <a:gd name="connsiteX0" fmla="*/ 6350 w 12204700"/>
              <a:gd name="connsiteY0" fmla="*/ 0 h 1612900"/>
              <a:gd name="connsiteX1" fmla="*/ 0 w 12204700"/>
              <a:gd name="connsiteY1" fmla="*/ 1612900 h 1612900"/>
              <a:gd name="connsiteX2" fmla="*/ 12192000 w 12204700"/>
              <a:gd name="connsiteY2" fmla="*/ 1441450 h 1612900"/>
              <a:gd name="connsiteX3" fmla="*/ 12204700 w 12204700"/>
              <a:gd name="connsiteY3" fmla="*/ 0 h 1612900"/>
              <a:gd name="connsiteX4" fmla="*/ 6350 w 12204700"/>
              <a:gd name="connsiteY4" fmla="*/ 0 h 1612900"/>
              <a:gd name="connsiteX0" fmla="*/ 6350 w 12204700"/>
              <a:gd name="connsiteY0" fmla="*/ 0 h 1612900"/>
              <a:gd name="connsiteX1" fmla="*/ 0 w 12204700"/>
              <a:gd name="connsiteY1" fmla="*/ 1612900 h 1612900"/>
              <a:gd name="connsiteX2" fmla="*/ 12204700 w 12204700"/>
              <a:gd name="connsiteY2" fmla="*/ 1447210 h 1612900"/>
              <a:gd name="connsiteX3" fmla="*/ 12204700 w 12204700"/>
              <a:gd name="connsiteY3" fmla="*/ 0 h 1612900"/>
              <a:gd name="connsiteX4" fmla="*/ 6350 w 12204700"/>
              <a:gd name="connsiteY4" fmla="*/ 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1612900">
                <a:moveTo>
                  <a:pt x="6350" y="0"/>
                </a:moveTo>
                <a:cubicBezTo>
                  <a:pt x="4233" y="537633"/>
                  <a:pt x="2117" y="1075267"/>
                  <a:pt x="0" y="1612900"/>
                </a:cubicBezTo>
                <a:lnTo>
                  <a:pt x="12204700" y="1447210"/>
                </a:lnTo>
                <a:lnTo>
                  <a:pt x="12204700" y="0"/>
                </a:lnTo>
                <a:lnTo>
                  <a:pt x="6350"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Puolivapaa piirto 21">
            <a:extLst>
              <a:ext uri="{FF2B5EF4-FFF2-40B4-BE49-F238E27FC236}">
                <a16:creationId xmlns:a16="http://schemas.microsoft.com/office/drawing/2014/main" id="{E9D66FD7-0D0C-5681-ACC1-8ED73AE45E67}"/>
              </a:ext>
            </a:extLst>
          </p:cNvPr>
          <p:cNvSpPr/>
          <p:nvPr/>
        </p:nvSpPr>
        <p:spPr>
          <a:xfrm>
            <a:off x="1997075" y="1951038"/>
            <a:ext cx="8197850" cy="2611654"/>
          </a:xfrm>
          <a:custGeom>
            <a:avLst/>
            <a:gdLst>
              <a:gd name="connsiteX0" fmla="*/ 6626 w 7235687"/>
              <a:gd name="connsiteY0" fmla="*/ 450574 h 450574"/>
              <a:gd name="connsiteX1" fmla="*/ 0 w 7235687"/>
              <a:gd name="connsiteY1" fmla="*/ 6626 h 450574"/>
              <a:gd name="connsiteX2" fmla="*/ 7235687 w 7235687"/>
              <a:gd name="connsiteY2" fmla="*/ 0 h 450574"/>
              <a:gd name="connsiteX3" fmla="*/ 7222434 w 7235687"/>
              <a:gd name="connsiteY3" fmla="*/ 443948 h 450574"/>
              <a:gd name="connsiteX4" fmla="*/ 6626 w 7235687"/>
              <a:gd name="connsiteY4" fmla="*/ 450574 h 45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687" h="450574">
                <a:moveTo>
                  <a:pt x="6626" y="450574"/>
                </a:moveTo>
                <a:lnTo>
                  <a:pt x="0" y="6626"/>
                </a:lnTo>
                <a:lnTo>
                  <a:pt x="7235687" y="0"/>
                </a:lnTo>
                <a:lnTo>
                  <a:pt x="7222434" y="443948"/>
                </a:lnTo>
                <a:lnTo>
                  <a:pt x="6626" y="450574"/>
                </a:lnTo>
                <a:close/>
              </a:path>
            </a:pathLst>
          </a:custGeom>
          <a:solidFill>
            <a:schemeClr val="l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r>
              <a:rPr lang="fi-FI" sz="3200" dirty="0">
                <a:solidFill>
                  <a:schemeClr val="tx1"/>
                </a:solidFill>
              </a:rPr>
              <a:t>Mitä vuoden 2024 väestöennuste sisältää? </a:t>
            </a:r>
            <a:r>
              <a:rPr lang="fi-FI" sz="2400" dirty="0">
                <a:solidFill>
                  <a:schemeClr val="tx1"/>
                </a:solidFill>
              </a:rPr>
              <a:t>1/2</a:t>
            </a:r>
            <a:endParaRPr lang="en-US" dirty="0">
              <a:solidFill>
                <a:schemeClr val="tx1"/>
              </a:solidFill>
            </a:endParaRPr>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2592387" y="4742080"/>
            <a:ext cx="7007225" cy="1530017"/>
          </a:xfrm>
        </p:spPr>
        <p:txBody>
          <a:bodyPr numCol="1" spcCol="216000">
            <a:noAutofit/>
          </a:bodyPr>
          <a:lstStyle/>
          <a:p>
            <a:pPr marL="66040" indent="0">
              <a:buNone/>
            </a:pPr>
            <a:r>
              <a:rPr lang="fi-FI" sz="2000" dirty="0"/>
              <a:t>Väestöennuste päivittää myös edeltävien vuosien ennusteiden olettamat muodostaen ajantasaisen kuvan kuntien väestönkehityksen trendeistä.</a:t>
            </a:r>
          </a:p>
        </p:txBody>
      </p:sp>
      <p:sp>
        <p:nvSpPr>
          <p:cNvPr id="21" name="Tekstin paikkamerkki 20">
            <a:extLst>
              <a:ext uri="{FF2B5EF4-FFF2-40B4-BE49-F238E27FC236}">
                <a16:creationId xmlns:a16="http://schemas.microsoft.com/office/drawing/2014/main" id="{FE60D535-13D8-D089-74F2-D7ABD2E15B23}"/>
              </a:ext>
            </a:extLst>
          </p:cNvPr>
          <p:cNvSpPr>
            <a:spLocks noGrp="1"/>
          </p:cNvSpPr>
          <p:nvPr>
            <p:ph type="body" sz="quarter" idx="13"/>
          </p:nvPr>
        </p:nvSpPr>
        <p:spPr/>
        <p:txBody>
          <a:bodyPr/>
          <a:lstStyle/>
          <a:p>
            <a:endParaRPr lang="fi-FI"/>
          </a:p>
        </p:txBody>
      </p:sp>
      <p:sp>
        <p:nvSpPr>
          <p:cNvPr id="7" name="Tekstiruutu 6">
            <a:extLst>
              <a:ext uri="{FF2B5EF4-FFF2-40B4-BE49-F238E27FC236}">
                <a16:creationId xmlns:a16="http://schemas.microsoft.com/office/drawing/2014/main" id="{72EF6F4D-2E71-5E9A-C12E-6C97889F8E65}"/>
              </a:ext>
            </a:extLst>
          </p:cNvPr>
          <p:cNvSpPr txBox="1"/>
          <p:nvPr/>
        </p:nvSpPr>
        <p:spPr>
          <a:xfrm>
            <a:off x="2714625" y="2362421"/>
            <a:ext cx="6080125" cy="1796829"/>
          </a:xfrm>
          <a:prstGeom prst="rect">
            <a:avLst/>
          </a:prstGeom>
          <a:noFill/>
        </p:spPr>
        <p:txBody>
          <a:bodyPr wrap="square">
            <a:noAutofit/>
          </a:bodyPr>
          <a:lstStyle/>
          <a:p>
            <a:pPr marL="0" indent="0">
              <a:spcAft>
                <a:spcPts val="2400"/>
              </a:spcAft>
              <a:buNone/>
            </a:pPr>
            <a:r>
              <a:rPr lang="fi-FI" sz="2800" b="1" dirty="0">
                <a:solidFill>
                  <a:schemeClr val="tx1"/>
                </a:solidFill>
                <a:latin typeface="Montserrat SemiBold" pitchFamily="2" charset="77"/>
              </a:rPr>
              <a:t>Tämä ennuste keskittyy etenkin</a:t>
            </a:r>
            <a:br>
              <a:rPr lang="fi-FI" sz="2800" dirty="0">
                <a:solidFill>
                  <a:schemeClr val="tx1"/>
                </a:solidFill>
                <a:latin typeface="+mn-lt"/>
              </a:rPr>
            </a:br>
            <a:r>
              <a:rPr lang="fi-FI" sz="2800" dirty="0">
                <a:solidFill>
                  <a:schemeClr val="tx1"/>
                </a:solidFill>
                <a:latin typeface="+mj-lt"/>
              </a:rPr>
              <a:t>MAAHANMUUTON ERI TULEVAISUUDEN POLKUJEN </a:t>
            </a:r>
            <a:r>
              <a:rPr lang="fi-FI" sz="2800" dirty="0">
                <a:solidFill>
                  <a:schemeClr val="tx1"/>
                </a:solidFill>
                <a:latin typeface="Montserrat Medium" pitchFamily="2" charset="77"/>
              </a:rPr>
              <a:t>vaikutukseen.</a:t>
            </a:r>
          </a:p>
        </p:txBody>
      </p:sp>
    </p:spTree>
    <p:extLst>
      <p:ext uri="{BB962C8B-B14F-4D97-AF65-F5344CB8AC3E}">
        <p14:creationId xmlns:p14="http://schemas.microsoft.com/office/powerpoint/2010/main" val="2543083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1" y="365125"/>
            <a:ext cx="5918200" cy="1325563"/>
          </a:xfrm>
        </p:spPr>
        <p:txBody>
          <a:bodyPr>
            <a:normAutofit fontScale="90000"/>
          </a:bodyPr>
          <a:lstStyle/>
          <a:p>
            <a:r>
              <a:rPr lang="fi-FI" sz="3200" dirty="0"/>
              <a:t>Suomen väkiluvun kehitys eri maahanmuuton olettamilla</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4"/>
            <a:ext cx="5716604" cy="4667249"/>
          </a:xfrm>
        </p:spPr>
        <p:txBody>
          <a:bodyPr>
            <a:noAutofit/>
          </a:bodyPr>
          <a:lstStyle/>
          <a:p>
            <a:pPr marL="0" indent="0">
              <a:buNone/>
            </a:pPr>
            <a:r>
              <a:rPr lang="fi-FI" sz="1000" b="1" i="1" dirty="0">
                <a:solidFill>
                  <a:srgbClr val="000000"/>
                </a:solidFill>
                <a:latin typeface="+mn-lt"/>
                <a:sym typeface="Wingdings" pitchFamily="2" charset="2"/>
              </a:rPr>
              <a:t>Kuviossa on tarkasteltu Suomen tulevaa väestönkehitystä vuoteen 2040 asti maahanmuuton neljällä eri tasolla. </a:t>
            </a:r>
          </a:p>
          <a:p>
            <a:pPr marL="171450" indent="-171450">
              <a:buSzPct val="125000"/>
              <a:buFont typeface="Wingdings" panose="05000000000000000000" pitchFamily="2" charset="2"/>
              <a:buChar char="§"/>
            </a:pPr>
            <a:r>
              <a:rPr lang="fi-FI" sz="1000" dirty="0">
                <a:solidFill>
                  <a:srgbClr val="000000"/>
                </a:solidFill>
                <a:latin typeface="+mn-lt"/>
                <a:sym typeface="Wingdings" pitchFamily="2" charset="2"/>
              </a:rPr>
              <a:t>Tuleva väestönkehityksen taso on vahvasti sidottu maahanmuuton tasoon, </a:t>
            </a:r>
            <a:r>
              <a:rPr lang="fi-FI" sz="1000" b="1" dirty="0">
                <a:solidFill>
                  <a:srgbClr val="000000"/>
                </a:solidFill>
                <a:latin typeface="+mn-lt"/>
                <a:sym typeface="Wingdings" pitchFamily="2" charset="2"/>
              </a:rPr>
              <a:t>edeltävien vuosien taso mahdollistaisi merkittävän väestönkasvun, </a:t>
            </a:r>
            <a:r>
              <a:rPr lang="fi-FI" sz="1000" dirty="0">
                <a:solidFill>
                  <a:srgbClr val="000000"/>
                </a:solidFill>
                <a:latin typeface="+mn-lt"/>
                <a:sym typeface="Wingdings" pitchFamily="2" charset="2"/>
              </a:rPr>
              <a:t>paluu matalammalle tasolle johtaisi Suomen väestön supistumiseen. </a:t>
            </a:r>
          </a:p>
          <a:p>
            <a:pPr marL="171450" indent="-171450">
              <a:buSzPct val="125000"/>
              <a:buFont typeface="Wingdings" panose="05000000000000000000" pitchFamily="2" charset="2"/>
              <a:buChar char="§"/>
            </a:pPr>
            <a:r>
              <a:rPr lang="fi-FI" sz="1000" b="1" dirty="0">
                <a:solidFill>
                  <a:srgbClr val="000000"/>
                </a:solidFill>
                <a:latin typeface="+mn-lt"/>
                <a:sym typeface="Wingdings" pitchFamily="2" charset="2"/>
              </a:rPr>
              <a:t>Perusura–skenaariossa </a:t>
            </a:r>
            <a:r>
              <a:rPr lang="fi-FI" sz="1000" dirty="0">
                <a:solidFill>
                  <a:srgbClr val="000000"/>
                </a:solidFill>
                <a:latin typeface="+mn-lt"/>
                <a:sym typeface="Wingdings" pitchFamily="2" charset="2"/>
              </a:rPr>
              <a:t>ulkomailta saatujen muuttovoittojen oletetaan laskevan hieman vuosien 2022—2023 huipusta Pohjoismaiden keskitasolle (suhteessa väkilukuun). </a:t>
            </a:r>
            <a:r>
              <a:rPr lang="fi-FI" sz="1000" b="1" dirty="0">
                <a:solidFill>
                  <a:srgbClr val="000000"/>
                </a:solidFill>
                <a:latin typeface="+mn-lt"/>
                <a:sym typeface="Wingdings" pitchFamily="2" charset="2"/>
              </a:rPr>
              <a:t>Skenaariossa väestönkasvu jatkuu hillittynä, väestö kasvaisi noin 147 000 henkilöllä vuoteen 2040 mennessä. </a:t>
            </a:r>
          </a:p>
          <a:p>
            <a:pPr marL="171450" indent="-171450">
              <a:buSzPct val="125000"/>
              <a:buFont typeface="Wingdings" panose="05000000000000000000" pitchFamily="2" charset="2"/>
              <a:buChar char="§"/>
            </a:pPr>
            <a:r>
              <a:rPr lang="fi-FI" sz="1000" b="1" dirty="0">
                <a:solidFill>
                  <a:srgbClr val="000000"/>
                </a:solidFill>
                <a:latin typeface="+mn-lt"/>
                <a:sym typeface="Wingdings" pitchFamily="2" charset="2"/>
              </a:rPr>
              <a:t>Korkean maahanmuuton skenaariossa</a:t>
            </a:r>
            <a:r>
              <a:rPr lang="fi-FI" sz="1000" dirty="0">
                <a:solidFill>
                  <a:srgbClr val="000000"/>
                </a:solidFill>
                <a:latin typeface="+mn-lt"/>
                <a:sym typeface="Wingdings" pitchFamily="2" charset="2"/>
              </a:rPr>
              <a:t> ulkomailta saatujen muuttovoittojen oletetaan jäävän viime vuosien korkealle tasolle (vastaten muiden Pohjoismaiden 2010-luvun keskitasoa. </a:t>
            </a:r>
            <a:r>
              <a:rPr lang="fi-FI" sz="1000" b="1" dirty="0">
                <a:solidFill>
                  <a:srgbClr val="000000"/>
                </a:solidFill>
                <a:latin typeface="+mn-lt"/>
                <a:sym typeface="Wingdings" pitchFamily="2" charset="2"/>
              </a:rPr>
              <a:t>Skenaariossa väestönkasvu jatkuu voimakkaana </a:t>
            </a:r>
            <a:r>
              <a:rPr lang="fi-FI" sz="1000" dirty="0">
                <a:solidFill>
                  <a:srgbClr val="000000"/>
                </a:solidFill>
                <a:latin typeface="+mn-lt"/>
                <a:sym typeface="Wingdings" pitchFamily="2" charset="2"/>
              </a:rPr>
              <a:t>ja koko maan väestö kasvaa 285 000 henkilöllä vuoteen 2040 mennessä. </a:t>
            </a:r>
          </a:p>
          <a:p>
            <a:pPr marL="171450" indent="-171450">
              <a:buSzPct val="125000"/>
              <a:buFont typeface="Wingdings" panose="05000000000000000000" pitchFamily="2" charset="2"/>
              <a:buChar char="§"/>
            </a:pPr>
            <a:r>
              <a:rPr lang="fi-FI" sz="1000" b="1" dirty="0">
                <a:solidFill>
                  <a:srgbClr val="000000"/>
                </a:solidFill>
                <a:latin typeface="+mn-lt"/>
                <a:sym typeface="Wingdings" pitchFamily="2" charset="2"/>
              </a:rPr>
              <a:t>Vähäisen maahanmuuton skenaariossa </a:t>
            </a:r>
            <a:r>
              <a:rPr lang="fi-FI" sz="1000" dirty="0">
                <a:solidFill>
                  <a:srgbClr val="000000"/>
                </a:solidFill>
                <a:latin typeface="+mn-lt"/>
                <a:sym typeface="Wingdings" pitchFamily="2" charset="2"/>
              </a:rPr>
              <a:t>ulkomailta saatu muuttovoitto laskee keskipitkän aikavälin keskitasolle. </a:t>
            </a:r>
            <a:r>
              <a:rPr lang="fi-FI" sz="1000" b="1" dirty="0">
                <a:solidFill>
                  <a:srgbClr val="000000"/>
                </a:solidFill>
                <a:latin typeface="+mn-lt"/>
                <a:sym typeface="Wingdings" pitchFamily="2" charset="2"/>
              </a:rPr>
              <a:t>Skenaariossa väestönkehitys on aneemista </a:t>
            </a:r>
            <a:r>
              <a:rPr lang="fi-FI" sz="1000" dirty="0">
                <a:solidFill>
                  <a:srgbClr val="000000"/>
                </a:solidFill>
                <a:latin typeface="+mn-lt"/>
                <a:sym typeface="Wingdings" pitchFamily="2" charset="2"/>
              </a:rPr>
              <a:t>ja</a:t>
            </a:r>
            <a:r>
              <a:rPr lang="fi-FI" sz="1000" b="1" dirty="0">
                <a:solidFill>
                  <a:srgbClr val="000000"/>
                </a:solidFill>
                <a:latin typeface="+mn-lt"/>
                <a:sym typeface="Wingdings" pitchFamily="2" charset="2"/>
              </a:rPr>
              <a:t> </a:t>
            </a:r>
            <a:r>
              <a:rPr lang="fi-FI" sz="1000" dirty="0">
                <a:solidFill>
                  <a:srgbClr val="000000"/>
                </a:solidFill>
                <a:latin typeface="+mn-lt"/>
                <a:sym typeface="Wingdings" pitchFamily="2" charset="2"/>
              </a:rPr>
              <a:t>väestöpohja ei juuri muutu nykyhetkestä. </a:t>
            </a:r>
          </a:p>
          <a:p>
            <a:pPr marL="171450" indent="-171450">
              <a:buSzPct val="125000"/>
              <a:buFont typeface="Wingdings" panose="05000000000000000000" pitchFamily="2" charset="2"/>
              <a:buChar char="§"/>
            </a:pPr>
            <a:r>
              <a:rPr lang="fi-FI" sz="1000" b="1" dirty="0">
                <a:solidFill>
                  <a:srgbClr val="000000"/>
                </a:solidFill>
                <a:latin typeface="+mn-lt"/>
                <a:sym typeface="Wingdings" pitchFamily="2" charset="2"/>
              </a:rPr>
              <a:t>Hyvin vähäisen maahanmuuton skenaariossa </a:t>
            </a:r>
            <a:r>
              <a:rPr lang="fi-FI" sz="1000" dirty="0">
                <a:solidFill>
                  <a:srgbClr val="000000"/>
                </a:solidFill>
                <a:latin typeface="+mn-lt"/>
                <a:sym typeface="Wingdings" pitchFamily="2" charset="2"/>
              </a:rPr>
              <a:t>ulkomailta saatu muuttovoitto vähenee voimakkaasti takaisin 2010-luvun keskitasolle. Skenaariossa Suomen väestöpohja alkaa pienentyä voimistuvaa tahtia, ensimmäistä kertaa poikkeusvuosia lukuun ottamatta koko maan väestön tilastohistoriassa. </a:t>
            </a:r>
          </a:p>
          <a:p>
            <a:pPr marL="171450" indent="-171450">
              <a:buSzPct val="125000"/>
              <a:buFont typeface="Wingdings" panose="05000000000000000000" pitchFamily="2" charset="2"/>
              <a:buChar char="à"/>
            </a:pPr>
            <a:r>
              <a:rPr lang="fi-FI" sz="1000" b="1" dirty="0">
                <a:solidFill>
                  <a:srgbClr val="000000"/>
                </a:solidFill>
                <a:latin typeface="+mn-lt"/>
                <a:sym typeface="Wingdings" panose="05000000000000000000" pitchFamily="2" charset="2"/>
              </a:rPr>
              <a:t>Jokaisessa skenaariossa väestö vähenisi voimakkaasti ilman ulkomailta tulevaa muuttovoittoa, </a:t>
            </a:r>
            <a:r>
              <a:rPr lang="fi-FI" sz="1000" dirty="0">
                <a:solidFill>
                  <a:srgbClr val="000000"/>
                </a:solidFill>
                <a:latin typeface="+mn-lt"/>
                <a:sym typeface="Wingdings" panose="05000000000000000000" pitchFamily="2" charset="2"/>
              </a:rPr>
              <a:t>sillä kuolleiden määrä on huomattavasti syntyneitä suurempi. </a:t>
            </a:r>
          </a:p>
        </p:txBody>
      </p:sp>
      <p:graphicFrame>
        <p:nvGraphicFramePr>
          <p:cNvPr id="4" name="Kaavio 3">
            <a:extLst>
              <a:ext uri="{FF2B5EF4-FFF2-40B4-BE49-F238E27FC236}">
                <a16:creationId xmlns:a16="http://schemas.microsoft.com/office/drawing/2014/main" id="{201AC6BD-6F41-1A3A-B608-D916619843A3}"/>
              </a:ext>
            </a:extLst>
          </p:cNvPr>
          <p:cNvGraphicFramePr>
            <a:graphicFrameLocks/>
          </p:cNvGraphicFramePr>
          <p:nvPr>
            <p:extLst>
              <p:ext uri="{D42A27DB-BD31-4B8C-83A1-F6EECF244321}">
                <p14:modId xmlns:p14="http://schemas.microsoft.com/office/powerpoint/2010/main" val="644880896"/>
              </p:ext>
            </p:extLst>
          </p:nvPr>
        </p:nvGraphicFramePr>
        <p:xfrm>
          <a:off x="6554804" y="365125"/>
          <a:ext cx="5521582" cy="6127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6138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632790" cy="1325563"/>
          </a:xfrm>
        </p:spPr>
        <p:txBody>
          <a:bodyPr>
            <a:normAutofit/>
          </a:bodyPr>
          <a:lstStyle/>
          <a:p>
            <a:pPr algn="ctr"/>
            <a:r>
              <a:rPr lang="fi-FI" sz="3200" dirty="0"/>
              <a:t>Pitkä aikaperspektiivi ennakoituun kehitykseen</a:t>
            </a:r>
            <a:endParaRPr lang="en-US" sz="3200" dirty="0"/>
          </a:p>
        </p:txBody>
      </p:sp>
      <p:graphicFrame>
        <p:nvGraphicFramePr>
          <p:cNvPr id="7" name="Kaavio 6">
            <a:extLst>
              <a:ext uri="{FF2B5EF4-FFF2-40B4-BE49-F238E27FC236}">
                <a16:creationId xmlns:a16="http://schemas.microsoft.com/office/drawing/2014/main" id="{2F99CD71-89B5-963C-AA0F-1F2072530F9D}"/>
              </a:ext>
            </a:extLst>
          </p:cNvPr>
          <p:cNvGraphicFramePr>
            <a:graphicFrameLocks/>
          </p:cNvGraphicFramePr>
          <p:nvPr>
            <p:extLst>
              <p:ext uri="{D42A27DB-BD31-4B8C-83A1-F6EECF244321}">
                <p14:modId xmlns:p14="http://schemas.microsoft.com/office/powerpoint/2010/main" val="3134960710"/>
              </p:ext>
            </p:extLst>
          </p:nvPr>
        </p:nvGraphicFramePr>
        <p:xfrm>
          <a:off x="721010" y="1469346"/>
          <a:ext cx="11172497" cy="47321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1542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teksti, kartta, atlas, diagrammi&#10;&#10;Kuvaus luotu automaattisesti">
            <a:extLst>
              <a:ext uri="{FF2B5EF4-FFF2-40B4-BE49-F238E27FC236}">
                <a16:creationId xmlns:a16="http://schemas.microsoft.com/office/drawing/2014/main" id="{5BAAB9E7-C5BE-6DFD-83B4-046B0FB08A2F}"/>
              </a:ext>
            </a:extLst>
          </p:cNvPr>
          <p:cNvPicPr>
            <a:picLocks noChangeAspect="1"/>
          </p:cNvPicPr>
          <p:nvPr/>
        </p:nvPicPr>
        <p:blipFill>
          <a:blip r:embed="rId2"/>
          <a:stretch>
            <a:fillRect/>
          </a:stretch>
        </p:blipFill>
        <p:spPr>
          <a:xfrm>
            <a:off x="8393063" y="0"/>
            <a:ext cx="3798935" cy="6385559"/>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6858000" cy="1325563"/>
          </a:xfrm>
        </p:spPr>
        <p:txBody>
          <a:bodyPr>
            <a:normAutofit fontScale="90000"/>
          </a:bodyPr>
          <a:lstStyle/>
          <a:p>
            <a:r>
              <a:rPr lang="fi-FI" sz="3200" dirty="0"/>
              <a:t>Aluetason väestönkehitys säilyy voimakkaan eriytyneenä</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199" y="1593850"/>
            <a:ext cx="7554861" cy="5022850"/>
          </a:xfrm>
        </p:spPr>
        <p:txBody>
          <a:bodyPr>
            <a:normAutofit lnSpcReduction="10000"/>
          </a:bodyPr>
          <a:lstStyle/>
          <a:p>
            <a:pPr marL="0" indent="0">
              <a:spcBef>
                <a:spcPts val="600"/>
              </a:spcBef>
              <a:buSzPct val="125000"/>
              <a:buNone/>
            </a:pPr>
            <a:r>
              <a:rPr lang="fi-FI" sz="1200" i="1" dirty="0">
                <a:solidFill>
                  <a:srgbClr val="000000"/>
                </a:solidFill>
                <a:latin typeface="+mn-lt"/>
                <a:sym typeface="Wingdings" pitchFamily="2" charset="2"/>
              </a:rPr>
              <a:t>Kartoissa on kuvattu maakunnittaista ja kunnittaista väestönkehitystä perusura –skenaariossa. Seuraavilla dioilla on kuvattu tarkemmin muiden skenaarioiden aluetason kehitystä.</a:t>
            </a:r>
          </a:p>
          <a:p>
            <a:pPr marL="171450" indent="-171450">
              <a:spcBef>
                <a:spcPts val="600"/>
              </a:spcBef>
              <a:buSzPct val="125000"/>
            </a:pPr>
            <a:r>
              <a:rPr lang="fi-FI" sz="1200" dirty="0">
                <a:solidFill>
                  <a:srgbClr val="000000"/>
                </a:solidFill>
                <a:latin typeface="+mn-lt"/>
                <a:sym typeface="Wingdings" pitchFamily="2" charset="2"/>
              </a:rPr>
              <a:t>Aiemman väestönkehityksen ja aiempien väestöennusteiden tavoin </a:t>
            </a:r>
            <a:r>
              <a:rPr lang="fi-FI" sz="1200" b="1" dirty="0">
                <a:solidFill>
                  <a:srgbClr val="000000"/>
                </a:solidFill>
                <a:latin typeface="+mn-lt"/>
                <a:sym typeface="Wingdings" pitchFamily="2" charset="2"/>
              </a:rPr>
              <a:t>maakunta ja kunta­tason </a:t>
            </a:r>
            <a:r>
              <a:rPr lang="fi-FI" sz="1200" b="1" spc="-40" dirty="0">
                <a:solidFill>
                  <a:srgbClr val="000000"/>
                </a:solidFill>
                <a:latin typeface="+mn-lt"/>
                <a:sym typeface="Wingdings" pitchFamily="2" charset="2"/>
              </a:rPr>
              <a:t>ennakoitu väestönkehitys tulee olemaan huomattavan eriytynyttä vuosien 2023—2040 aikana. </a:t>
            </a:r>
          </a:p>
          <a:p>
            <a:pPr marL="171450" indent="-171450">
              <a:spcBef>
                <a:spcPts val="600"/>
              </a:spcBef>
              <a:buSzPct val="125000"/>
            </a:pPr>
            <a:r>
              <a:rPr lang="fi-FI" sz="1200" b="1" dirty="0">
                <a:solidFill>
                  <a:srgbClr val="000000"/>
                </a:solidFill>
                <a:latin typeface="+mn-lt"/>
                <a:sym typeface="Wingdings" pitchFamily="2" charset="2"/>
              </a:rPr>
              <a:t>Maakuntien tasolla väestönkasvu painottuu vahvasti Etelä-Suomen suuriin maakuntiin. </a:t>
            </a:r>
            <a:r>
              <a:rPr lang="fi-FI" sz="1200" dirty="0">
                <a:solidFill>
                  <a:srgbClr val="000000"/>
                </a:solidFill>
                <a:latin typeface="+mn-lt"/>
                <a:sym typeface="Wingdings" pitchFamily="2" charset="2"/>
              </a:rPr>
              <a:t>Pelkästään Uudenmaan väestöpohja kasvaa koko maan väestöpohjaa nopeammin. Etenkin Itä- ja Kaakkois-Suomessa väestönkehitys jää hyvin negatiiviseksi.</a:t>
            </a:r>
            <a:endParaRPr lang="fi-FI" sz="1200" b="1" dirty="0">
              <a:solidFill>
                <a:srgbClr val="000000"/>
              </a:solidFill>
              <a:latin typeface="+mn-lt"/>
              <a:sym typeface="Wingdings" pitchFamily="2" charset="2"/>
            </a:endParaRPr>
          </a:p>
          <a:p>
            <a:pPr marL="171450" indent="-171450">
              <a:spcBef>
                <a:spcPts val="600"/>
              </a:spcBef>
              <a:buSzPct val="125000"/>
            </a:pPr>
            <a:r>
              <a:rPr lang="fi-FI" sz="1200" dirty="0">
                <a:solidFill>
                  <a:srgbClr val="000000"/>
                </a:solidFill>
                <a:latin typeface="+mn-lt"/>
                <a:sym typeface="Wingdings" pitchFamily="2" charset="2"/>
              </a:rPr>
              <a:t>Maakuntien sisäiset erot ovat kuitenkin hyvin suuria, paikoin jopa suurempia kuin maakuntien väliset erot. </a:t>
            </a:r>
            <a:r>
              <a:rPr lang="fi-FI" sz="1200" b="1" dirty="0">
                <a:solidFill>
                  <a:srgbClr val="000000"/>
                </a:solidFill>
                <a:latin typeface="+mn-lt"/>
                <a:sym typeface="Wingdings" pitchFamily="2" charset="2"/>
              </a:rPr>
              <a:t>Kansallinen kohtuullinen väestönkasvu painottuu lähinnä suurimmille kaupunkiseuduille</a:t>
            </a:r>
            <a:r>
              <a:rPr lang="fi-FI" sz="1200" dirty="0">
                <a:solidFill>
                  <a:srgbClr val="000000"/>
                </a:solidFill>
                <a:latin typeface="+mn-lt"/>
                <a:sym typeface="Wingdings" pitchFamily="2" charset="2"/>
              </a:rPr>
              <a:t>, joissa väestöpohja kasvaa erittäin voimakkaasti. Suurten kaupunkiseutujen ulkopuolella väestö pääsääntöisesti vähenee voimakkaasti, merkittävä osa kunnista menettää jopa yli viidenneksen väestöstään. </a:t>
            </a:r>
          </a:p>
          <a:p>
            <a:pPr marL="171450" indent="-171450">
              <a:spcBef>
                <a:spcPts val="600"/>
              </a:spcBef>
              <a:buSzPct val="125000"/>
            </a:pPr>
            <a:r>
              <a:rPr lang="fi-FI" sz="1200" b="1" dirty="0">
                <a:solidFill>
                  <a:srgbClr val="000000"/>
                </a:solidFill>
                <a:latin typeface="+mn-lt"/>
                <a:sym typeface="Wingdings" pitchFamily="2" charset="2"/>
              </a:rPr>
              <a:t>Suurin syy väestön vähenemiseen on kuolleiden huomattavasti syntyneitä suurempi määrä, </a:t>
            </a:r>
            <a:r>
              <a:rPr lang="fi-FI" sz="1200" dirty="0">
                <a:solidFill>
                  <a:srgbClr val="000000"/>
                </a:solidFill>
                <a:latin typeface="+mn-lt"/>
                <a:sym typeface="Wingdings" pitchFamily="2" charset="2"/>
              </a:rPr>
              <a:t>maan sisäinen muuttoliike voimistaa tätä eriytymistä. Suurten kaupunkiseutujen kasvu nojaa taas lähes täysin maahanmuuttoon. </a:t>
            </a:r>
            <a:endParaRPr lang="fi-FI" sz="1200" b="1" dirty="0">
              <a:solidFill>
                <a:srgbClr val="000000"/>
              </a:solidFill>
              <a:latin typeface="+mn-lt"/>
              <a:sym typeface="Wingdings" pitchFamily="2" charset="2"/>
            </a:endParaRPr>
          </a:p>
          <a:p>
            <a:pPr marL="171450" indent="-171450">
              <a:spcBef>
                <a:spcPts val="600"/>
              </a:spcBef>
              <a:buSzPct val="125000"/>
            </a:pPr>
            <a:r>
              <a:rPr lang="fi-FI" sz="1200" b="1" dirty="0">
                <a:solidFill>
                  <a:srgbClr val="000000"/>
                </a:solidFill>
                <a:latin typeface="+mn-lt"/>
                <a:sym typeface="Wingdings" pitchFamily="2" charset="2"/>
              </a:rPr>
              <a:t>Maahanmuuton taso vaikuttaa suhteellisen vähän alueellisen väestönkehityksen kokonaiskuvaan. </a:t>
            </a:r>
            <a:r>
              <a:rPr lang="fi-FI" sz="1200" dirty="0">
                <a:solidFill>
                  <a:srgbClr val="000000"/>
                </a:solidFill>
                <a:latin typeface="+mn-lt"/>
                <a:sym typeface="Wingdings" pitchFamily="2" charset="2"/>
              </a:rPr>
              <a:t>Pelkkä korkeampi maahanmuuton taso ei nosta merkityksellisesti esimerkiksi maaseutukuntien tai pienempien kaupunkien väestönkehitystä. Myös osassa keskisuuria kaupunkeja vaikutus on maltillinen. </a:t>
            </a:r>
            <a:r>
              <a:rPr lang="fi-FI" sz="1200" b="1" dirty="0">
                <a:solidFill>
                  <a:srgbClr val="000000"/>
                </a:solidFill>
                <a:latin typeface="+mn-lt"/>
                <a:sym typeface="Wingdings" pitchFamily="2" charset="2"/>
              </a:rPr>
              <a:t>Maahanmuuton määrä vaikuttaa merkittävästi lähinnä suurten kaupunkiseutujen kasvutahtiin: </a:t>
            </a:r>
            <a:r>
              <a:rPr lang="fi-FI" sz="1200" dirty="0">
                <a:solidFill>
                  <a:srgbClr val="000000"/>
                </a:solidFill>
                <a:latin typeface="+mn-lt"/>
                <a:sym typeface="Wingdings" pitchFamily="2" charset="2"/>
              </a:rPr>
              <a:t>vähäisempi maahanmuutto hidastaisi merkittävästi suurten kaupunkien väestöpohjan kasvua. </a:t>
            </a:r>
            <a:r>
              <a:rPr lang="fi-FI" sz="1200" b="1" dirty="0">
                <a:solidFill>
                  <a:srgbClr val="000000"/>
                </a:solidFill>
                <a:latin typeface="+mn-lt"/>
                <a:sym typeface="Wingdings" pitchFamily="2" charset="2"/>
              </a:rPr>
              <a:t>Keskeinen tätä ohjaava tekijä on vieraskielisten asuinpaikkavalinnat maan sisällä: </a:t>
            </a:r>
            <a:r>
              <a:rPr lang="fi-FI" sz="1200" dirty="0">
                <a:solidFill>
                  <a:srgbClr val="000000"/>
                </a:solidFill>
                <a:latin typeface="+mn-lt"/>
                <a:sym typeface="Wingdings" pitchFamily="2" charset="2"/>
              </a:rPr>
              <a:t>huomattava osa maahanmuuttajista </a:t>
            </a:r>
            <a:r>
              <a:rPr lang="fi-FI" sz="1200" dirty="0" err="1">
                <a:solidFill>
                  <a:srgbClr val="000000"/>
                </a:solidFill>
                <a:latin typeface="+mn-lt"/>
                <a:sym typeface="Wingdings" pitchFamily="2" charset="2"/>
              </a:rPr>
              <a:t>jatkomuuttaa</a:t>
            </a:r>
            <a:r>
              <a:rPr lang="fi-FI" sz="1200" dirty="0">
                <a:solidFill>
                  <a:srgbClr val="000000"/>
                </a:solidFill>
                <a:latin typeface="+mn-lt"/>
                <a:sym typeface="Wingdings" pitchFamily="2" charset="2"/>
              </a:rPr>
              <a:t> maan sisällä suurille kaupunkiseuduille. </a:t>
            </a:r>
            <a:endParaRPr lang="fi-FI" sz="1200" b="1" dirty="0">
              <a:solidFill>
                <a:srgbClr val="000000"/>
              </a:solidFill>
              <a:latin typeface="+mn-lt"/>
              <a:sym typeface="Wingdings" pitchFamily="2" charset="2"/>
            </a:endParaRPr>
          </a:p>
        </p:txBody>
      </p:sp>
      <p:pic>
        <p:nvPicPr>
          <p:cNvPr id="5" name="Kuva 4" descr="Kuva, joka sisältää kohteen teksti, kartta, taide, kuvitus&#10;&#10;Kuvaus luotu automaattisesti">
            <a:extLst>
              <a:ext uri="{FF2B5EF4-FFF2-40B4-BE49-F238E27FC236}">
                <a16:creationId xmlns:a16="http://schemas.microsoft.com/office/drawing/2014/main" id="{F9B84AD8-9204-3DCC-83A4-3D4EFFD04F42}"/>
              </a:ext>
            </a:extLst>
          </p:cNvPr>
          <p:cNvPicPr>
            <a:picLocks noChangeAspect="1"/>
          </p:cNvPicPr>
          <p:nvPr/>
        </p:nvPicPr>
        <p:blipFill>
          <a:blip r:embed="rId3"/>
          <a:stretch>
            <a:fillRect/>
          </a:stretch>
        </p:blipFill>
        <p:spPr>
          <a:xfrm>
            <a:off x="8325357" y="0"/>
            <a:ext cx="3866642" cy="6353244"/>
          </a:xfrm>
          <a:prstGeom prst="rect">
            <a:avLst/>
          </a:prstGeom>
        </p:spPr>
      </p:pic>
      <p:sp>
        <p:nvSpPr>
          <p:cNvPr id="9" name="Tekstiruutu 8">
            <a:extLst>
              <a:ext uri="{FF2B5EF4-FFF2-40B4-BE49-F238E27FC236}">
                <a16:creationId xmlns:a16="http://schemas.microsoft.com/office/drawing/2014/main" id="{98B5A104-99C6-50D9-9C88-1AD87A3B57B1}"/>
              </a:ext>
            </a:extLst>
          </p:cNvPr>
          <p:cNvSpPr txBox="1"/>
          <p:nvPr/>
        </p:nvSpPr>
        <p:spPr>
          <a:xfrm>
            <a:off x="8153400" y="6278880"/>
            <a:ext cx="4038600" cy="523220"/>
          </a:xfrm>
          <a:prstGeom prst="rect">
            <a:avLst/>
          </a:prstGeom>
          <a:solidFill>
            <a:schemeClr val="bg1"/>
          </a:solidFill>
        </p:spPr>
        <p:txBody>
          <a:bodyPr wrap="square" rtlCol="0">
            <a:spAutoFit/>
          </a:bodyPr>
          <a:lstStyle/>
          <a:p>
            <a:pPr algn="ctr"/>
            <a:r>
              <a:rPr lang="fi-FI" b="1" dirty="0">
                <a:latin typeface="+mn-lt"/>
              </a:rPr>
              <a:t>Väestönmuutos perusura </a:t>
            </a:r>
          </a:p>
          <a:p>
            <a:pPr algn="ctr"/>
            <a:r>
              <a:rPr lang="fi-FI" b="1" dirty="0">
                <a:latin typeface="+mn-lt"/>
              </a:rPr>
              <a:t>–skenaariossa 2023—2040</a:t>
            </a:r>
          </a:p>
        </p:txBody>
      </p:sp>
    </p:spTree>
    <p:extLst>
      <p:ext uri="{BB962C8B-B14F-4D97-AF65-F5344CB8AC3E}">
        <p14:creationId xmlns:p14="http://schemas.microsoft.com/office/powerpoint/2010/main" val="21958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99E9388-CB9B-09F0-E3EF-258B3602961B}"/>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pic>
        <p:nvPicPr>
          <p:cNvPr id="17" name="Kuva 16" descr="Kuva, joka sisältää kohteen teksti, kartta, atlas, diagrammi&#10;&#10;Kuvaus luotu automaattisesti">
            <a:extLst>
              <a:ext uri="{FF2B5EF4-FFF2-40B4-BE49-F238E27FC236}">
                <a16:creationId xmlns:a16="http://schemas.microsoft.com/office/drawing/2014/main" id="{2AE1246F-74ED-D963-9109-1842F0EB4F02}"/>
              </a:ext>
            </a:extLst>
          </p:cNvPr>
          <p:cNvPicPr>
            <a:picLocks noChangeAspect="1"/>
          </p:cNvPicPr>
          <p:nvPr/>
        </p:nvPicPr>
        <p:blipFill>
          <a:blip r:embed="rId2"/>
          <a:stretch>
            <a:fillRect/>
          </a:stretch>
        </p:blipFill>
        <p:spPr>
          <a:xfrm>
            <a:off x="838201" y="1213178"/>
            <a:ext cx="3068998" cy="5116941"/>
          </a:xfrm>
          <a:prstGeom prst="rect">
            <a:avLst/>
          </a:prstGeom>
        </p:spPr>
      </p:pic>
      <p:pic>
        <p:nvPicPr>
          <p:cNvPr id="21" name="Kuva 20" descr="Kuva, joka sisältää kohteen teksti, kartta, atlas, diagrammi&#10;&#10;Kuvaus luotu automaattisesti">
            <a:extLst>
              <a:ext uri="{FF2B5EF4-FFF2-40B4-BE49-F238E27FC236}">
                <a16:creationId xmlns:a16="http://schemas.microsoft.com/office/drawing/2014/main" id="{FD138FA8-7156-D516-C9AF-A8242B157C34}"/>
              </a:ext>
            </a:extLst>
          </p:cNvPr>
          <p:cNvPicPr>
            <a:picLocks noChangeAspect="1"/>
          </p:cNvPicPr>
          <p:nvPr/>
        </p:nvPicPr>
        <p:blipFill>
          <a:blip r:embed="rId3"/>
          <a:stretch>
            <a:fillRect/>
          </a:stretch>
        </p:blipFill>
        <p:spPr>
          <a:xfrm>
            <a:off x="4584193" y="1242058"/>
            <a:ext cx="3099931" cy="5124673"/>
          </a:xfrm>
          <a:prstGeom prst="rect">
            <a:avLst/>
          </a:prstGeom>
        </p:spPr>
      </p:pic>
      <p:pic>
        <p:nvPicPr>
          <p:cNvPr id="23" name="Kuva 22" descr="Kuva, joka sisältää kohteen teksti, kartta, atlas, diagrammi&#10;&#10;Kuvaus luotu automaattisesti">
            <a:extLst>
              <a:ext uri="{FF2B5EF4-FFF2-40B4-BE49-F238E27FC236}">
                <a16:creationId xmlns:a16="http://schemas.microsoft.com/office/drawing/2014/main" id="{11BCB5C4-BDD6-4DB3-49CF-3D4A0571FB8D}"/>
              </a:ext>
            </a:extLst>
          </p:cNvPr>
          <p:cNvPicPr>
            <a:picLocks noChangeAspect="1"/>
          </p:cNvPicPr>
          <p:nvPr/>
        </p:nvPicPr>
        <p:blipFill>
          <a:blip r:embed="rId4"/>
          <a:stretch>
            <a:fillRect/>
          </a:stretch>
        </p:blipFill>
        <p:spPr>
          <a:xfrm>
            <a:off x="8365512" y="1315281"/>
            <a:ext cx="3043895" cy="5022570"/>
          </a:xfrm>
          <a:prstGeom prst="rect">
            <a:avLst/>
          </a:prstGeom>
        </p:spPr>
      </p:pic>
      <p:pic>
        <p:nvPicPr>
          <p:cNvPr id="13" name="Kuva 12" descr="Kuva, joka sisältää kohteen teksti, kartta, punainen, taide&#10;&#10;Kuvaus luotu automaattisesti">
            <a:extLst>
              <a:ext uri="{FF2B5EF4-FFF2-40B4-BE49-F238E27FC236}">
                <a16:creationId xmlns:a16="http://schemas.microsoft.com/office/drawing/2014/main" id="{1C3C5967-E2B1-267A-6C0E-6C0A00405DCB}"/>
              </a:ext>
            </a:extLst>
          </p:cNvPr>
          <p:cNvPicPr>
            <a:picLocks noChangeAspect="1"/>
          </p:cNvPicPr>
          <p:nvPr/>
        </p:nvPicPr>
        <p:blipFill>
          <a:blip r:embed="rId5"/>
          <a:stretch>
            <a:fillRect/>
          </a:stretch>
        </p:blipFill>
        <p:spPr>
          <a:xfrm>
            <a:off x="8399511" y="1315281"/>
            <a:ext cx="3071479" cy="5065702"/>
          </a:xfrm>
          <a:prstGeom prst="rect">
            <a:avLst/>
          </a:prstGeom>
        </p:spPr>
      </p:pic>
      <p:pic>
        <p:nvPicPr>
          <p:cNvPr id="9" name="Kuva 8" descr="Kuva, joka sisältää kohteen teksti, kartta, punainen, Karmiini&#10;&#10;Kuvaus luotu automaattisesti">
            <a:extLst>
              <a:ext uri="{FF2B5EF4-FFF2-40B4-BE49-F238E27FC236}">
                <a16:creationId xmlns:a16="http://schemas.microsoft.com/office/drawing/2014/main" id="{169BCE25-1021-5470-C953-93DDD23388AE}"/>
              </a:ext>
            </a:extLst>
          </p:cNvPr>
          <p:cNvPicPr>
            <a:picLocks noChangeAspect="1"/>
          </p:cNvPicPr>
          <p:nvPr/>
        </p:nvPicPr>
        <p:blipFill>
          <a:blip r:embed="rId6"/>
          <a:stretch>
            <a:fillRect/>
          </a:stretch>
        </p:blipFill>
        <p:spPr>
          <a:xfrm>
            <a:off x="4618855" y="1278667"/>
            <a:ext cx="3071479" cy="5051452"/>
          </a:xfrm>
          <a:prstGeom prst="rect">
            <a:avLst/>
          </a:prstGeom>
        </p:spPr>
      </p:pic>
      <p:pic>
        <p:nvPicPr>
          <p:cNvPr id="11" name="Kuva 10" descr="Kuva, joka sisältää kohteen teksti, kartta, kuvitus, taide&#10;&#10;Kuvaus luotu automaattisesti">
            <a:extLst>
              <a:ext uri="{FF2B5EF4-FFF2-40B4-BE49-F238E27FC236}">
                <a16:creationId xmlns:a16="http://schemas.microsoft.com/office/drawing/2014/main" id="{67FB19CB-D455-73BB-01AC-4B4E466A557E}"/>
              </a:ext>
            </a:extLst>
          </p:cNvPr>
          <p:cNvPicPr>
            <a:picLocks noChangeAspect="1"/>
          </p:cNvPicPr>
          <p:nvPr/>
        </p:nvPicPr>
        <p:blipFill>
          <a:blip r:embed="rId7"/>
          <a:stretch>
            <a:fillRect/>
          </a:stretch>
        </p:blipFill>
        <p:spPr>
          <a:xfrm>
            <a:off x="855343" y="1213178"/>
            <a:ext cx="3071479" cy="5065702"/>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10282"/>
            <a:ext cx="10632790" cy="1325563"/>
          </a:xfrm>
        </p:spPr>
        <p:txBody>
          <a:bodyPr>
            <a:normAutofit/>
          </a:bodyPr>
          <a:lstStyle/>
          <a:p>
            <a:pPr algn="ctr"/>
            <a:r>
              <a:rPr lang="fi-FI" sz="3200" dirty="0"/>
              <a:t>Väestönmuutos eri skenaarioissa 2023—2040</a:t>
            </a:r>
            <a:endParaRPr lang="en-US" sz="3200" dirty="0"/>
          </a:p>
        </p:txBody>
      </p:sp>
      <p:sp>
        <p:nvSpPr>
          <p:cNvPr id="24" name="Tekstiruutu 23">
            <a:extLst>
              <a:ext uri="{FF2B5EF4-FFF2-40B4-BE49-F238E27FC236}">
                <a16:creationId xmlns:a16="http://schemas.microsoft.com/office/drawing/2014/main" id="{FB3D1106-F0D4-6DA2-66FA-C40747E6529E}"/>
              </a:ext>
            </a:extLst>
          </p:cNvPr>
          <p:cNvSpPr txBox="1"/>
          <p:nvPr/>
        </p:nvSpPr>
        <p:spPr>
          <a:xfrm>
            <a:off x="667517" y="6278880"/>
            <a:ext cx="3447130" cy="461665"/>
          </a:xfrm>
          <a:prstGeom prst="rect">
            <a:avLst/>
          </a:prstGeom>
          <a:solidFill>
            <a:schemeClr val="bg1"/>
          </a:solidFill>
        </p:spPr>
        <p:txBody>
          <a:bodyPr wrap="square" rtlCol="0">
            <a:spAutoFit/>
          </a:bodyPr>
          <a:lstStyle/>
          <a:p>
            <a:pPr algn="ctr"/>
            <a:r>
              <a:rPr lang="fi-FI" sz="1200" b="1" dirty="0">
                <a:latin typeface="+mn-lt"/>
              </a:rPr>
              <a:t>korkean maahanmuuton </a:t>
            </a:r>
          </a:p>
          <a:p>
            <a:pPr algn="ctr"/>
            <a:r>
              <a:rPr lang="fi-FI" sz="1200" dirty="0">
                <a:latin typeface="+mn-lt"/>
              </a:rPr>
              <a:t>skenaariossa</a:t>
            </a:r>
          </a:p>
        </p:txBody>
      </p:sp>
      <p:sp>
        <p:nvSpPr>
          <p:cNvPr id="25" name="Tekstiruutu 24">
            <a:extLst>
              <a:ext uri="{FF2B5EF4-FFF2-40B4-BE49-F238E27FC236}">
                <a16:creationId xmlns:a16="http://schemas.microsoft.com/office/drawing/2014/main" id="{0DD37D6D-236A-AD0C-5550-3A0076B3F5ED}"/>
              </a:ext>
            </a:extLst>
          </p:cNvPr>
          <p:cNvSpPr txBox="1"/>
          <p:nvPr/>
        </p:nvSpPr>
        <p:spPr>
          <a:xfrm>
            <a:off x="4410593" y="6278880"/>
            <a:ext cx="3447130" cy="461665"/>
          </a:xfrm>
          <a:prstGeom prst="rect">
            <a:avLst/>
          </a:prstGeom>
          <a:solidFill>
            <a:schemeClr val="bg1"/>
          </a:solidFill>
        </p:spPr>
        <p:txBody>
          <a:bodyPr wrap="square" rtlCol="0">
            <a:spAutoFit/>
          </a:bodyPr>
          <a:lstStyle/>
          <a:p>
            <a:pPr algn="ctr"/>
            <a:r>
              <a:rPr lang="fi-FI" sz="1200" b="1" dirty="0">
                <a:latin typeface="+mn-lt"/>
              </a:rPr>
              <a:t>vähäisen maahanmuuton</a:t>
            </a:r>
            <a:br>
              <a:rPr lang="fi-FI" sz="1200" b="1" dirty="0">
                <a:latin typeface="+mn-lt"/>
              </a:rPr>
            </a:br>
            <a:r>
              <a:rPr lang="fi-FI" sz="1200" dirty="0">
                <a:latin typeface="+mn-lt"/>
              </a:rPr>
              <a:t>skenaariossa</a:t>
            </a:r>
          </a:p>
        </p:txBody>
      </p:sp>
      <p:sp>
        <p:nvSpPr>
          <p:cNvPr id="26" name="Tekstiruutu 25">
            <a:extLst>
              <a:ext uri="{FF2B5EF4-FFF2-40B4-BE49-F238E27FC236}">
                <a16:creationId xmlns:a16="http://schemas.microsoft.com/office/drawing/2014/main" id="{BEC0D747-AFD4-B403-199B-4A34EFBD181C}"/>
              </a:ext>
            </a:extLst>
          </p:cNvPr>
          <p:cNvSpPr txBox="1"/>
          <p:nvPr/>
        </p:nvSpPr>
        <p:spPr>
          <a:xfrm>
            <a:off x="8327268" y="6278880"/>
            <a:ext cx="3575171" cy="461665"/>
          </a:xfrm>
          <a:prstGeom prst="rect">
            <a:avLst/>
          </a:prstGeom>
          <a:solidFill>
            <a:schemeClr val="bg1"/>
          </a:solidFill>
        </p:spPr>
        <p:txBody>
          <a:bodyPr wrap="square" rtlCol="0">
            <a:spAutoFit/>
          </a:bodyPr>
          <a:lstStyle/>
          <a:p>
            <a:pPr algn="ctr"/>
            <a:r>
              <a:rPr lang="fi-FI" sz="1200" b="1" dirty="0">
                <a:latin typeface="+mn-lt"/>
              </a:rPr>
              <a:t>hyvin vähäisen maahanmuuton </a:t>
            </a:r>
            <a:r>
              <a:rPr lang="fi-FI" sz="1200" dirty="0">
                <a:latin typeface="+mn-lt"/>
              </a:rPr>
              <a:t>skenaariossa</a:t>
            </a:r>
          </a:p>
        </p:txBody>
      </p:sp>
    </p:spTree>
    <p:extLst>
      <p:ext uri="{BB962C8B-B14F-4D97-AF65-F5344CB8AC3E}">
        <p14:creationId xmlns:p14="http://schemas.microsoft.com/office/powerpoint/2010/main" val="226705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632790" cy="1325563"/>
          </a:xfrm>
        </p:spPr>
        <p:txBody>
          <a:bodyPr>
            <a:normAutofit/>
          </a:bodyPr>
          <a:lstStyle/>
          <a:p>
            <a:pPr algn="ctr"/>
            <a:r>
              <a:rPr lang="fi-FI" sz="3200" dirty="0"/>
              <a:t>Aluetason väestönmuutos tiivistetysti eri typpisillä alueilla</a:t>
            </a:r>
            <a:endParaRPr lang="en-US" sz="3200" dirty="0"/>
          </a:p>
        </p:txBody>
      </p:sp>
      <p:graphicFrame>
        <p:nvGraphicFramePr>
          <p:cNvPr id="2" name="Kaavio 1">
            <a:extLst>
              <a:ext uri="{FF2B5EF4-FFF2-40B4-BE49-F238E27FC236}">
                <a16:creationId xmlns:a16="http://schemas.microsoft.com/office/drawing/2014/main" id="{E3CD7BBA-C483-C159-1E79-25BA7246973F}"/>
              </a:ext>
            </a:extLst>
          </p:cNvPr>
          <p:cNvGraphicFramePr>
            <a:graphicFrameLocks/>
          </p:cNvGraphicFramePr>
          <p:nvPr>
            <p:extLst>
              <p:ext uri="{D42A27DB-BD31-4B8C-83A1-F6EECF244321}">
                <p14:modId xmlns:p14="http://schemas.microsoft.com/office/powerpoint/2010/main" val="3700653595"/>
              </p:ext>
            </p:extLst>
          </p:nvPr>
        </p:nvGraphicFramePr>
        <p:xfrm>
          <a:off x="0" y="1690688"/>
          <a:ext cx="6154595" cy="5167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Kaavio 2">
            <a:extLst>
              <a:ext uri="{FF2B5EF4-FFF2-40B4-BE49-F238E27FC236}">
                <a16:creationId xmlns:a16="http://schemas.microsoft.com/office/drawing/2014/main" id="{91FCD714-68B0-B8A8-C42F-509A333F1541}"/>
              </a:ext>
            </a:extLst>
          </p:cNvPr>
          <p:cNvGraphicFramePr>
            <a:graphicFrameLocks/>
          </p:cNvGraphicFramePr>
          <p:nvPr>
            <p:extLst>
              <p:ext uri="{D42A27DB-BD31-4B8C-83A1-F6EECF244321}">
                <p14:modId xmlns:p14="http://schemas.microsoft.com/office/powerpoint/2010/main" val="3180039263"/>
              </p:ext>
            </p:extLst>
          </p:nvPr>
        </p:nvGraphicFramePr>
        <p:xfrm>
          <a:off x="6154595" y="1690688"/>
          <a:ext cx="6037405" cy="51673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915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Kaavio 1">
            <a:extLst>
              <a:ext uri="{FF2B5EF4-FFF2-40B4-BE49-F238E27FC236}">
                <a16:creationId xmlns:a16="http://schemas.microsoft.com/office/drawing/2014/main" id="{B4D6B85F-88A3-EE45-7A94-FB33C3B3D0EE}"/>
              </a:ext>
            </a:extLst>
          </p:cNvPr>
          <p:cNvGraphicFramePr>
            <a:graphicFrameLocks/>
          </p:cNvGraphicFramePr>
          <p:nvPr>
            <p:extLst>
              <p:ext uri="{D42A27DB-BD31-4B8C-83A1-F6EECF244321}">
                <p14:modId xmlns:p14="http://schemas.microsoft.com/office/powerpoint/2010/main" val="371961051"/>
              </p:ext>
            </p:extLst>
          </p:nvPr>
        </p:nvGraphicFramePr>
        <p:xfrm>
          <a:off x="6554804" y="365125"/>
          <a:ext cx="5521582" cy="6127749"/>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972175" cy="1325563"/>
          </a:xfrm>
        </p:spPr>
        <p:txBody>
          <a:bodyPr>
            <a:normAutofit fontScale="90000"/>
          </a:bodyPr>
          <a:lstStyle/>
          <a:p>
            <a:r>
              <a:rPr lang="fi-FI" sz="3200" dirty="0"/>
              <a:t>Maahanmuutto </a:t>
            </a:r>
            <a:r>
              <a:rPr lang="fi-FI" sz="3200" u="sng" dirty="0"/>
              <a:t>EI</a:t>
            </a:r>
            <a:r>
              <a:rPr lang="fi-FI" sz="3200" dirty="0"/>
              <a:t> pelasta koululaisikäluokkia romahdukselta</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690688"/>
            <a:ext cx="5765800" cy="5021262"/>
          </a:xfrm>
        </p:spPr>
        <p:txBody>
          <a:bodyPr>
            <a:normAutofit fontScale="85000" lnSpcReduction="20000"/>
          </a:bodyPr>
          <a:lstStyle/>
          <a:p>
            <a:pPr marL="0" indent="0">
              <a:buNone/>
            </a:pPr>
            <a:r>
              <a:rPr lang="fi-FI" sz="1400" i="1" dirty="0">
                <a:solidFill>
                  <a:srgbClr val="000000"/>
                </a:solidFill>
                <a:latin typeface="+mn-lt"/>
                <a:sym typeface="Wingdings" pitchFamily="2" charset="2"/>
              </a:rPr>
              <a:t>Kuviossa on tarkasteltu peruskouluikäisten kehitystä vuosien 2010—2040 aikaan eri maahanmuuton skenaarioissa. </a:t>
            </a:r>
          </a:p>
          <a:p>
            <a:pPr marL="285750" indent="-285750">
              <a:buSzPct val="125000"/>
            </a:pPr>
            <a:r>
              <a:rPr lang="fi-FI" sz="1400" b="1" dirty="0">
                <a:solidFill>
                  <a:srgbClr val="000000"/>
                </a:solidFill>
                <a:latin typeface="+mn-lt"/>
                <a:sym typeface="Wingdings" pitchFamily="2" charset="2"/>
              </a:rPr>
              <a:t>Syntyvyyden voimakas lasku 2010-luvulla johtaa lähes vääjäämättömään peruskouluikäisten määrän romahdukseen 2020-luvulla. </a:t>
            </a:r>
            <a:r>
              <a:rPr lang="fi-FI" sz="1400" dirty="0">
                <a:solidFill>
                  <a:srgbClr val="000000"/>
                </a:solidFill>
                <a:latin typeface="+mn-lt"/>
                <a:sym typeface="Wingdings" pitchFamily="2" charset="2"/>
              </a:rPr>
              <a:t>Koska jo syntyneet poikkeuksellisen pienet ikäkohortit siirtyvät alakouluun vuoteen 2031 asti ja yläkouluun vuoteen 2037 asti, tuleva syntyvyyden kehitys vaikuttaa vasta 2030-luvulla peruskoululaisten määrään. </a:t>
            </a:r>
          </a:p>
          <a:p>
            <a:pPr marL="285750" indent="-285750">
              <a:buSzPct val="125000"/>
            </a:pPr>
            <a:r>
              <a:rPr lang="fi-FI" sz="1400" b="1" dirty="0">
                <a:solidFill>
                  <a:srgbClr val="000000"/>
                </a:solidFill>
                <a:latin typeface="+mn-lt"/>
                <a:sym typeface="Wingdings" pitchFamily="2" charset="2"/>
              </a:rPr>
              <a:t>Vuoteen 2030 mennessä peruskoululaisten määrä vähenee noin 80 000 henkilöllä </a:t>
            </a:r>
            <a:r>
              <a:rPr lang="fi-FI" sz="1400" dirty="0">
                <a:solidFill>
                  <a:srgbClr val="000000"/>
                </a:solidFill>
                <a:latin typeface="+mn-lt"/>
                <a:sym typeface="Wingdings" pitchFamily="2" charset="2"/>
              </a:rPr>
              <a:t>(skenaarioittain 76 000 </a:t>
            </a:r>
            <a:r>
              <a:rPr lang="fi-FI" sz="800" b="1" dirty="0">
                <a:latin typeface="+mn-lt"/>
              </a:rPr>
              <a:t>— </a:t>
            </a:r>
            <a:r>
              <a:rPr lang="fi-FI" sz="1400" dirty="0">
                <a:solidFill>
                  <a:srgbClr val="000000"/>
                </a:solidFill>
                <a:latin typeface="+mn-lt"/>
                <a:sym typeface="Wingdings" pitchFamily="2" charset="2"/>
              </a:rPr>
              <a:t>91 000 henkilöä). Ilman syntyvyyden merkittävää nousua peruskouluikäisten määrä on yhä vuonna 2040 hyvin merkittävästi nykyistä matalampi, eli koululaisten määrä uhkaa jäädä pysyvästi nykyistä matalammalle tasolle. </a:t>
            </a:r>
          </a:p>
          <a:p>
            <a:pPr marL="285750" indent="-285750">
              <a:buSzPct val="125000"/>
            </a:pPr>
            <a:r>
              <a:rPr lang="fi-FI" sz="1400" b="1" dirty="0">
                <a:solidFill>
                  <a:srgbClr val="000000"/>
                </a:solidFill>
                <a:latin typeface="+mn-lt"/>
                <a:sym typeface="Wingdings" pitchFamily="2" charset="2"/>
              </a:rPr>
              <a:t>Lähivuosien maahanmuutto ei pelasta peruskoulua oppilasmäärän romahdukselta. </a:t>
            </a:r>
            <a:r>
              <a:rPr lang="fi-FI" sz="1400" dirty="0">
                <a:solidFill>
                  <a:srgbClr val="000000"/>
                </a:solidFill>
                <a:latin typeface="+mn-lt"/>
                <a:sym typeface="Wingdings" pitchFamily="2" charset="2"/>
              </a:rPr>
              <a:t>Vaikka Suomi saisi noin 35 000 henkilöä muuttovoittoa ulkomailta joka vuosi 2020-luvulla, peruskoululaisten määrä putoaa yhä 76 000 henkilöllä. </a:t>
            </a:r>
            <a:r>
              <a:rPr lang="fi-FI" sz="1400" b="1" dirty="0">
                <a:solidFill>
                  <a:srgbClr val="000000"/>
                </a:solidFill>
                <a:latin typeface="+mn-lt"/>
                <a:sym typeface="Wingdings" pitchFamily="2" charset="2"/>
              </a:rPr>
              <a:t>Pitkällä aikavälillä maahanmuutolla on kuitenkin merkitys lasten ryhmien kehitykseen: </a:t>
            </a:r>
            <a:r>
              <a:rPr lang="fi-FI" sz="1400" dirty="0">
                <a:solidFill>
                  <a:srgbClr val="000000"/>
                </a:solidFill>
                <a:latin typeface="+mn-lt"/>
                <a:sym typeface="Wingdings" pitchFamily="2" charset="2"/>
              </a:rPr>
              <a:t>korkeampi maahanmuuton taso alkaa elvyttämään lasten ikäryhmien kokoa 2030- ja 2040-luvulla. Nykytason saavutus vaatii kuitenkin lähes varmasti syntyvyyden kasvua. </a:t>
            </a:r>
          </a:p>
          <a:p>
            <a:pPr marL="285750" indent="-285750">
              <a:buSzPct val="125000"/>
            </a:pPr>
            <a:r>
              <a:rPr lang="fi-FI" sz="1400" b="1" dirty="0">
                <a:solidFill>
                  <a:srgbClr val="000000"/>
                </a:solidFill>
                <a:latin typeface="+mn-lt"/>
                <a:sym typeface="Wingdings" pitchFamily="2" charset="2"/>
              </a:rPr>
              <a:t>Huomionarvoisesti erittäin pienet ikäkortit siirtyvät työvoimaan 2040-luvulla, tuottaen merkittävää supistumispainetta työikäiseen väestöön ja työvoiman tarjontaan. </a:t>
            </a:r>
          </a:p>
        </p:txBody>
      </p:sp>
    </p:spTree>
    <p:extLst>
      <p:ext uri="{BB962C8B-B14F-4D97-AF65-F5344CB8AC3E}">
        <p14:creationId xmlns:p14="http://schemas.microsoft.com/office/powerpoint/2010/main" val="3107003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iruutu 12">
            <a:extLst>
              <a:ext uri="{FF2B5EF4-FFF2-40B4-BE49-F238E27FC236}">
                <a16:creationId xmlns:a16="http://schemas.microsoft.com/office/drawing/2014/main" id="{2C6C9918-62A1-86F6-772D-463229CF0896}"/>
              </a:ext>
            </a:extLst>
          </p:cNvPr>
          <p:cNvSpPr txBox="1"/>
          <p:nvPr/>
        </p:nvSpPr>
        <p:spPr>
          <a:xfrm>
            <a:off x="4949505" y="6278880"/>
            <a:ext cx="4202115" cy="523220"/>
          </a:xfrm>
          <a:prstGeom prst="rect">
            <a:avLst/>
          </a:prstGeom>
          <a:solidFill>
            <a:schemeClr val="bg1"/>
          </a:solidFill>
        </p:spPr>
        <p:txBody>
          <a:bodyPr wrap="square" rtlCol="0">
            <a:spAutoFit/>
          </a:bodyPr>
          <a:lstStyle/>
          <a:p>
            <a:pPr algn="ctr"/>
            <a:r>
              <a:rPr lang="fi-FI" b="1" dirty="0">
                <a:latin typeface="+mn-lt"/>
              </a:rPr>
              <a:t>Perusura</a:t>
            </a:r>
          </a:p>
          <a:p>
            <a:pPr algn="ctr"/>
            <a:r>
              <a:rPr lang="fi-FI" b="1" dirty="0">
                <a:latin typeface="+mn-lt"/>
              </a:rPr>
              <a:t>–skenaario 2023—2030</a:t>
            </a:r>
          </a:p>
        </p:txBody>
      </p:sp>
      <p:pic>
        <p:nvPicPr>
          <p:cNvPr id="5" name="Kuva 4" descr="Kuva, joka sisältää kohteen teksti, punainen, taide&#10;&#10;Kuvaus luotu automaattisesti">
            <a:extLst>
              <a:ext uri="{FF2B5EF4-FFF2-40B4-BE49-F238E27FC236}">
                <a16:creationId xmlns:a16="http://schemas.microsoft.com/office/drawing/2014/main" id="{719F3044-19C0-ACFE-208B-18D733067DD0}"/>
              </a:ext>
            </a:extLst>
          </p:cNvPr>
          <p:cNvPicPr>
            <a:picLocks noChangeAspect="1"/>
          </p:cNvPicPr>
          <p:nvPr/>
        </p:nvPicPr>
        <p:blipFill>
          <a:blip r:embed="rId2"/>
          <a:stretch>
            <a:fillRect/>
          </a:stretch>
        </p:blipFill>
        <p:spPr>
          <a:xfrm>
            <a:off x="5579916" y="1002948"/>
            <a:ext cx="3261812" cy="5364480"/>
          </a:xfrm>
          <a:prstGeom prst="rect">
            <a:avLst/>
          </a:prstGeom>
        </p:spPr>
      </p:pic>
      <p:pic>
        <p:nvPicPr>
          <p:cNvPr id="8" name="Kuva 7" descr="Kuva, joka sisältää kohteen teksti, punainen, taide&#10;&#10;Kuvaus luotu automaattisesti">
            <a:extLst>
              <a:ext uri="{FF2B5EF4-FFF2-40B4-BE49-F238E27FC236}">
                <a16:creationId xmlns:a16="http://schemas.microsoft.com/office/drawing/2014/main" id="{A3C73D07-429E-979B-6C41-0ACCD8CC66F9}"/>
              </a:ext>
            </a:extLst>
          </p:cNvPr>
          <p:cNvPicPr>
            <a:picLocks noChangeAspect="1"/>
          </p:cNvPicPr>
          <p:nvPr/>
        </p:nvPicPr>
        <p:blipFill>
          <a:blip r:embed="rId3"/>
          <a:stretch>
            <a:fillRect/>
          </a:stretch>
        </p:blipFill>
        <p:spPr>
          <a:xfrm>
            <a:off x="8841728" y="1002948"/>
            <a:ext cx="3281692" cy="5364480"/>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7202214" cy="1325563"/>
          </a:xfrm>
        </p:spPr>
        <p:txBody>
          <a:bodyPr>
            <a:normAutofit fontScale="90000"/>
          </a:bodyPr>
          <a:lstStyle/>
          <a:p>
            <a:r>
              <a:rPr lang="fi-FI" sz="3200" dirty="0"/>
              <a:t>Maahanmuutto paikkaa syntyvyyden supistumista lähinnä pääkaupunkiseudulla</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690688"/>
            <a:ext cx="4616450" cy="4906962"/>
          </a:xfrm>
        </p:spPr>
        <p:txBody>
          <a:bodyPr>
            <a:normAutofit/>
          </a:bodyPr>
          <a:lstStyle/>
          <a:p>
            <a:pPr marL="0" indent="0">
              <a:buNone/>
            </a:pPr>
            <a:r>
              <a:rPr lang="fi-FI" sz="1100" i="1" dirty="0">
                <a:solidFill>
                  <a:srgbClr val="000000"/>
                </a:solidFill>
                <a:latin typeface="+mn-lt"/>
                <a:sym typeface="Wingdings" pitchFamily="2" charset="2"/>
              </a:rPr>
              <a:t>Kartoissa on kuvattu kuntatason peruskouluikäisten muutosta 2020-luvulla perusura ja korkea maahanmuutto –skenaarioissa.</a:t>
            </a:r>
          </a:p>
          <a:p>
            <a:pPr marL="171450" indent="-171450">
              <a:buSzPct val="125000"/>
            </a:pPr>
            <a:r>
              <a:rPr lang="fi-FI" sz="1100" b="1" dirty="0">
                <a:solidFill>
                  <a:srgbClr val="000000"/>
                </a:solidFill>
                <a:latin typeface="+mn-lt"/>
                <a:sym typeface="Wingdings" pitchFamily="2" charset="2"/>
              </a:rPr>
              <a:t>Vaikka syntyvyys laski käytännössä kaikissa kunnissa, laskun vaikutus vaihtelee muun väestönkehityksen erojen takia. </a:t>
            </a:r>
            <a:r>
              <a:rPr lang="fi-FI" sz="1100" dirty="0">
                <a:solidFill>
                  <a:srgbClr val="000000"/>
                </a:solidFill>
                <a:latin typeface="+mn-lt"/>
                <a:sym typeface="Wingdings" pitchFamily="2" charset="2"/>
              </a:rPr>
              <a:t>Peruskouluikäisten määrä vähenee hillitysti kasvavissa suurissa kaupungeissa, sillä maahanmuutto ja maan sisäinen muuttoliike on kompensoinut syntyvyyden laskua. Käänteisesti osassa kuntia peruskouluikäisten määrä jopa puolittuu, sillä samaan aikaan supistunut syntyvyys ja hedelmällisessä iässä oleva väestö johtaa erittäin voimakkaaseen supistumiskierteeseen.</a:t>
            </a:r>
          </a:p>
          <a:p>
            <a:pPr marL="171450" indent="-171450">
              <a:buSzPct val="125000"/>
            </a:pPr>
            <a:r>
              <a:rPr lang="fi-FI" sz="1100" b="1" dirty="0">
                <a:solidFill>
                  <a:srgbClr val="000000"/>
                </a:solidFill>
                <a:latin typeface="+mn-lt"/>
                <a:sym typeface="Wingdings" pitchFamily="2" charset="2"/>
              </a:rPr>
              <a:t>Korkeampi maahanmuuton taso ei muuta juuri yhdenkään kunnan kokonaiskuvaa peruskouluikäisten kehityksestä. </a:t>
            </a:r>
            <a:r>
              <a:rPr lang="fi-FI" sz="1100" dirty="0">
                <a:solidFill>
                  <a:srgbClr val="000000"/>
                </a:solidFill>
                <a:latin typeface="+mn-lt"/>
                <a:sym typeface="Wingdings" pitchFamily="2" charset="2"/>
              </a:rPr>
              <a:t>Lähinnä suurimmilla kaupunkiseuduilla ja etenkin pääkaupunkiseudulla maltillinen supistuminen voi kääntyä merkityksettömäksi supistumiseksi. </a:t>
            </a:r>
          </a:p>
          <a:p>
            <a:pPr marL="171450" indent="-171450">
              <a:buSzPct val="125000"/>
            </a:pPr>
            <a:r>
              <a:rPr lang="fi-FI" sz="1100" b="1" dirty="0">
                <a:solidFill>
                  <a:srgbClr val="000000"/>
                </a:solidFill>
                <a:latin typeface="+mn-lt"/>
                <a:sym typeface="Wingdings" pitchFamily="2" charset="2"/>
              </a:rPr>
              <a:t>Lähinnä merkittävästi maahanmuuttoa saavissa kunnissa voidaan odottaa lasten määrän elpymistä pitkällä aikavälillä ilman syntyvyyden kasvua. </a:t>
            </a:r>
            <a:r>
              <a:rPr lang="fi-FI" sz="1100" dirty="0">
                <a:solidFill>
                  <a:srgbClr val="000000"/>
                </a:solidFill>
                <a:latin typeface="+mn-lt"/>
                <a:sym typeface="Wingdings" pitchFamily="2" charset="2"/>
              </a:rPr>
              <a:t>Kunnissa joihin kohdistuu vain vähän maahanmuuttoa tai jotka menettävät suuren osan maahanmuuttajista lasten ikäryhmien kehitys uhkaa jäädä pysyvästi negatiiviseksi. </a:t>
            </a:r>
            <a:endParaRPr lang="fi-FI" sz="1100" dirty="0">
              <a:solidFill>
                <a:srgbClr val="000000"/>
              </a:solidFill>
              <a:latin typeface="+mj-lt"/>
            </a:endParaRPr>
          </a:p>
        </p:txBody>
      </p:sp>
      <p:sp>
        <p:nvSpPr>
          <p:cNvPr id="11" name="Tekstiruutu 10">
            <a:extLst>
              <a:ext uri="{FF2B5EF4-FFF2-40B4-BE49-F238E27FC236}">
                <a16:creationId xmlns:a16="http://schemas.microsoft.com/office/drawing/2014/main" id="{3E53A24B-B852-6E15-D089-1A226DD84728}"/>
              </a:ext>
            </a:extLst>
          </p:cNvPr>
          <p:cNvSpPr txBox="1"/>
          <p:nvPr/>
        </p:nvSpPr>
        <p:spPr>
          <a:xfrm>
            <a:off x="8153400" y="6278880"/>
            <a:ext cx="4038600" cy="523220"/>
          </a:xfrm>
          <a:prstGeom prst="rect">
            <a:avLst/>
          </a:prstGeom>
          <a:solidFill>
            <a:schemeClr val="bg1"/>
          </a:solidFill>
        </p:spPr>
        <p:txBody>
          <a:bodyPr wrap="square" rtlCol="0">
            <a:spAutoFit/>
          </a:bodyPr>
          <a:lstStyle/>
          <a:p>
            <a:pPr algn="ctr"/>
            <a:r>
              <a:rPr lang="fi-FI" b="1" dirty="0">
                <a:latin typeface="+mn-lt"/>
              </a:rPr>
              <a:t>Korkea maahanmuutto </a:t>
            </a:r>
          </a:p>
          <a:p>
            <a:pPr algn="ctr"/>
            <a:r>
              <a:rPr lang="fi-FI" b="1" dirty="0">
                <a:latin typeface="+mn-lt"/>
              </a:rPr>
              <a:t>–skenaario 2023—2030</a:t>
            </a:r>
          </a:p>
        </p:txBody>
      </p:sp>
    </p:spTree>
    <p:extLst>
      <p:ext uri="{BB962C8B-B14F-4D97-AF65-F5344CB8AC3E}">
        <p14:creationId xmlns:p14="http://schemas.microsoft.com/office/powerpoint/2010/main" val="3377218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Kaavio 8">
            <a:extLst>
              <a:ext uri="{FF2B5EF4-FFF2-40B4-BE49-F238E27FC236}">
                <a16:creationId xmlns:a16="http://schemas.microsoft.com/office/drawing/2014/main" id="{C10E1360-9028-6342-B9C9-4D399894BF34}"/>
              </a:ext>
            </a:extLst>
          </p:cNvPr>
          <p:cNvGraphicFramePr>
            <a:graphicFrameLocks/>
          </p:cNvGraphicFramePr>
          <p:nvPr>
            <p:extLst>
              <p:ext uri="{D42A27DB-BD31-4B8C-83A1-F6EECF244321}">
                <p14:modId xmlns:p14="http://schemas.microsoft.com/office/powerpoint/2010/main" val="3849395102"/>
              </p:ext>
            </p:extLst>
          </p:nvPr>
        </p:nvGraphicFramePr>
        <p:xfrm>
          <a:off x="1" y="1951737"/>
          <a:ext cx="6172200" cy="490626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632790" cy="1325563"/>
          </a:xfrm>
        </p:spPr>
        <p:txBody>
          <a:bodyPr>
            <a:normAutofit/>
          </a:bodyPr>
          <a:lstStyle/>
          <a:p>
            <a:pPr algn="ctr"/>
            <a:r>
              <a:rPr lang="fi-FI" sz="3200" dirty="0"/>
              <a:t>Peruskouluikäisten kehitys tiivistetysti eri tyyppisillä alueilla</a:t>
            </a:r>
            <a:endParaRPr lang="en-US" sz="3200" dirty="0"/>
          </a:p>
        </p:txBody>
      </p:sp>
      <p:graphicFrame>
        <p:nvGraphicFramePr>
          <p:cNvPr id="10" name="Kaavio 9">
            <a:extLst>
              <a:ext uri="{FF2B5EF4-FFF2-40B4-BE49-F238E27FC236}">
                <a16:creationId xmlns:a16="http://schemas.microsoft.com/office/drawing/2014/main" id="{B2FD449D-5B1E-D64C-13D5-C2E42C4B87D3}"/>
              </a:ext>
            </a:extLst>
          </p:cNvPr>
          <p:cNvGraphicFramePr>
            <a:graphicFrameLocks/>
          </p:cNvGraphicFramePr>
          <p:nvPr>
            <p:extLst>
              <p:ext uri="{D42A27DB-BD31-4B8C-83A1-F6EECF244321}">
                <p14:modId xmlns:p14="http://schemas.microsoft.com/office/powerpoint/2010/main" val="714234323"/>
              </p:ext>
            </p:extLst>
          </p:nvPr>
        </p:nvGraphicFramePr>
        <p:xfrm>
          <a:off x="6172200" y="1951736"/>
          <a:ext cx="6019799" cy="4906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0261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7DB7334-00CC-D2BE-AAC3-E8921A45806B}"/>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1" y="365125"/>
            <a:ext cx="5619356" cy="1325563"/>
          </a:xfrm>
        </p:spPr>
        <p:txBody>
          <a:bodyPr>
            <a:normAutofit fontScale="90000"/>
          </a:bodyPr>
          <a:lstStyle/>
          <a:p>
            <a:r>
              <a:rPr lang="en-US" sz="3200" dirty="0" err="1"/>
              <a:t>Iäkäs</a:t>
            </a:r>
            <a:r>
              <a:rPr lang="en-US" sz="3200" dirty="0"/>
              <a:t> </a:t>
            </a:r>
            <a:r>
              <a:rPr lang="en-US" sz="3200" dirty="0" err="1"/>
              <a:t>väestö</a:t>
            </a:r>
            <a:r>
              <a:rPr lang="en-US" sz="3200" dirty="0"/>
              <a:t> </a:t>
            </a:r>
            <a:r>
              <a:rPr lang="en-US" sz="3200" dirty="0" err="1"/>
              <a:t>kasvaa</a:t>
            </a:r>
            <a:r>
              <a:rPr lang="en-US" sz="3200" dirty="0"/>
              <a:t> </a:t>
            </a:r>
            <a:r>
              <a:rPr lang="en-US" sz="3200" dirty="0" err="1"/>
              <a:t>kaikissa</a:t>
            </a:r>
            <a:r>
              <a:rPr lang="en-US" sz="3200" dirty="0"/>
              <a:t> </a:t>
            </a:r>
            <a:r>
              <a:rPr lang="en-US" sz="3200" dirty="0" err="1"/>
              <a:t>tulevaisuuden</a:t>
            </a:r>
            <a:r>
              <a:rPr lang="en-US" sz="3200" dirty="0"/>
              <a:t> </a:t>
            </a:r>
            <a:r>
              <a:rPr lang="en-US" sz="3200" dirty="0" err="1"/>
              <a:t>kuvissa</a:t>
            </a:r>
            <a:r>
              <a:rPr lang="en-US" sz="3200" dirty="0"/>
              <a:t> </a:t>
            </a:r>
            <a:r>
              <a:rPr lang="en-US" sz="3200" dirty="0" err="1"/>
              <a:t>voimakkaasti</a:t>
            </a:r>
            <a:r>
              <a:rPr lang="en-US" sz="3200" dirty="0"/>
              <a:t>!</a:t>
            </a:r>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690688"/>
            <a:ext cx="5664200" cy="4945062"/>
          </a:xfrm>
        </p:spPr>
        <p:txBody>
          <a:bodyPr>
            <a:noAutofit/>
          </a:bodyPr>
          <a:lstStyle/>
          <a:p>
            <a:pPr marL="0" indent="0">
              <a:buNone/>
            </a:pPr>
            <a:r>
              <a:rPr lang="fi-FI" sz="1050" i="1" dirty="0">
                <a:solidFill>
                  <a:srgbClr val="000000"/>
                </a:solidFill>
                <a:latin typeface="+mn-lt"/>
                <a:sym typeface="Wingdings" pitchFamily="2" charset="2"/>
              </a:rPr>
              <a:t>Kuvioissa on tarkasteltu 75-84-vuotiaiden ja yli 84-vuotiaiden ennakoitua kehitystä skenaarioittain koko maassa vuosien 2010—2040 aikana.</a:t>
            </a:r>
          </a:p>
          <a:p>
            <a:pPr marL="171450" indent="-171450">
              <a:buSzPct val="125000"/>
            </a:pPr>
            <a:r>
              <a:rPr lang="fi-FI" sz="1050" b="1" dirty="0">
                <a:solidFill>
                  <a:srgbClr val="000000"/>
                </a:solidFill>
                <a:latin typeface="+mn-lt"/>
                <a:sym typeface="Wingdings" pitchFamily="2" charset="2"/>
              </a:rPr>
              <a:t>Suomen väestö on ikääntynyt nopeasti 2000-luvun aikana – tämä prosessi jatkuu tulevina vuosikymmeninä, mutta eriävällä rakenteella. </a:t>
            </a:r>
            <a:r>
              <a:rPr lang="fi-FI" sz="1050" dirty="0">
                <a:solidFill>
                  <a:srgbClr val="000000"/>
                </a:solidFill>
                <a:latin typeface="+mn-lt"/>
                <a:sym typeface="Wingdings" pitchFamily="2" charset="2"/>
              </a:rPr>
              <a:t>2010-luvun aikana etenkin 65-74-vuotiaiden määrä kasvoi voimakkaasti elinajanodotteen kasvun sekä erityisesti suuren ikäluokkien koon vuoksi. Myös tätä iäkkäämmissä ryhmissä tapahtui kasvua, mutta maltillisemmin. </a:t>
            </a:r>
          </a:p>
          <a:p>
            <a:pPr marL="171450" indent="-171450">
              <a:buSzPct val="125000"/>
            </a:pPr>
            <a:r>
              <a:rPr lang="fi-FI" sz="1050" b="1" dirty="0">
                <a:solidFill>
                  <a:srgbClr val="000000"/>
                </a:solidFill>
                <a:latin typeface="+mn-lt"/>
                <a:sym typeface="Wingdings" pitchFamily="2" charset="2"/>
              </a:rPr>
              <a:t>Vuosien 2023-2040 aikana iäkkään väestön kasvun ”painopiste” siirtyy yli 75-vuotiaiden ikäryhmiin. </a:t>
            </a:r>
            <a:r>
              <a:rPr lang="fi-FI" sz="1050" dirty="0">
                <a:solidFill>
                  <a:srgbClr val="000000"/>
                </a:solidFill>
                <a:latin typeface="+mn-lt"/>
                <a:sym typeface="Wingdings" pitchFamily="2" charset="2"/>
              </a:rPr>
              <a:t>2020-luvulla 75-84-vuotiaiden määrä on alkanut jo kasvamaan nopeasti ja tämä kasvu jatkuu 2030-luvun alkuun asti. </a:t>
            </a:r>
            <a:r>
              <a:rPr lang="fi-FI" sz="1050" b="1" dirty="0">
                <a:solidFill>
                  <a:srgbClr val="000000"/>
                </a:solidFill>
                <a:latin typeface="+mn-lt"/>
                <a:sym typeface="Wingdings" pitchFamily="2" charset="2"/>
              </a:rPr>
              <a:t>2030-luvulla yli 84-vuotiaiden määrä kasvaa erittäin nopeasti suurten ikäluokkien siirtyessä tähän ikäryhmään. </a:t>
            </a:r>
          </a:p>
          <a:p>
            <a:pPr marL="171450" indent="-171450">
              <a:buSzPct val="125000"/>
            </a:pPr>
            <a:r>
              <a:rPr lang="fi-FI" sz="1050" b="1" dirty="0">
                <a:solidFill>
                  <a:srgbClr val="000000"/>
                </a:solidFill>
                <a:latin typeface="+mn-lt"/>
                <a:sym typeface="Wingdings" pitchFamily="2" charset="2"/>
              </a:rPr>
              <a:t>Vuonna 2040 Suomessa asuu 860 000 yli 75-vuotiasta ja 310 000 yli 84-vuotiasta </a:t>
            </a:r>
            <a:r>
              <a:rPr lang="fi-FI" sz="1050" dirty="0">
                <a:solidFill>
                  <a:srgbClr val="000000"/>
                </a:solidFill>
                <a:latin typeface="+mn-lt"/>
                <a:sym typeface="Wingdings" pitchFamily="2" charset="2"/>
              </a:rPr>
              <a:t>(nyt 620 000 ja 160 000 henkilöä). Kasvu on käytännössä identtistä skenaariosta riippuen. </a:t>
            </a:r>
          </a:p>
          <a:p>
            <a:pPr marL="171450" indent="-171450">
              <a:buSzPct val="125000"/>
            </a:pPr>
            <a:r>
              <a:rPr lang="fi-FI" sz="1050" b="1" dirty="0">
                <a:solidFill>
                  <a:srgbClr val="000000"/>
                </a:solidFill>
                <a:latin typeface="+mn-lt"/>
                <a:sym typeface="Wingdings" pitchFamily="2" charset="2"/>
              </a:rPr>
              <a:t>Yli 74-vuotiaiden ja etenkin yli 84-vuotiaiden määrä kasvaa voimakkaasti jokaisella hyvinvointialueella ja lähes kaikissa kunnissa. </a:t>
            </a:r>
            <a:r>
              <a:rPr lang="fi-FI" sz="1050" dirty="0">
                <a:solidFill>
                  <a:srgbClr val="000000"/>
                </a:solidFill>
                <a:latin typeface="+mn-lt"/>
                <a:sym typeface="Wingdings" pitchFamily="2" charset="2"/>
              </a:rPr>
              <a:t>Kasvu on voimakasta myös kunnissa joissa muu väestö vähenee hyvin voimakkaasti.</a:t>
            </a:r>
            <a:endParaRPr lang="fi-FI" sz="1050" b="1" dirty="0">
              <a:solidFill>
                <a:srgbClr val="000000"/>
              </a:solidFill>
              <a:latin typeface="+mj-lt"/>
              <a:sym typeface="Wingdings" pitchFamily="2" charset="2"/>
            </a:endParaRPr>
          </a:p>
          <a:p>
            <a:pPr marL="171450" indent="-171450">
              <a:buSzPct val="125000"/>
              <a:buFont typeface="Wingdings" panose="05000000000000000000" pitchFamily="2" charset="2"/>
              <a:buChar char="à"/>
            </a:pPr>
            <a:r>
              <a:rPr lang="fi-FI" sz="1050" b="1" dirty="0">
                <a:solidFill>
                  <a:srgbClr val="000000"/>
                </a:solidFill>
                <a:latin typeface="+mj-lt"/>
                <a:sym typeface="Wingdings" pitchFamily="2" charset="2"/>
              </a:rPr>
              <a:t>Huomionarvoisesti etenkin yli 84-vuotiaiden ryhmässä (etenkin hoiva)palveluntarve on merkittävästi korostuneempi kuin nuoremmissa iäkkäiden ryhmissä. Tämän seurauksena lisää hoiva-alan työvoimaa tarvitaan käytännössä kaikilla alueilla.</a:t>
            </a:r>
          </a:p>
        </p:txBody>
      </p:sp>
      <p:graphicFrame>
        <p:nvGraphicFramePr>
          <p:cNvPr id="4" name="Kaavio 3">
            <a:extLst>
              <a:ext uri="{FF2B5EF4-FFF2-40B4-BE49-F238E27FC236}">
                <a16:creationId xmlns:a16="http://schemas.microsoft.com/office/drawing/2014/main" id="{93688A66-D4D9-C2F2-C167-FEEE57D0DF9D}"/>
              </a:ext>
            </a:extLst>
          </p:cNvPr>
          <p:cNvGraphicFramePr>
            <a:graphicFrameLocks/>
          </p:cNvGraphicFramePr>
          <p:nvPr>
            <p:extLst>
              <p:ext uri="{D42A27DB-BD31-4B8C-83A1-F6EECF244321}">
                <p14:modId xmlns:p14="http://schemas.microsoft.com/office/powerpoint/2010/main" val="3126462520"/>
              </p:ext>
            </p:extLst>
          </p:nvPr>
        </p:nvGraphicFramePr>
        <p:xfrm>
          <a:off x="6457557" y="-1"/>
          <a:ext cx="5734444" cy="3429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Kaavio 4">
            <a:extLst>
              <a:ext uri="{FF2B5EF4-FFF2-40B4-BE49-F238E27FC236}">
                <a16:creationId xmlns:a16="http://schemas.microsoft.com/office/drawing/2014/main" id="{6AA8FD91-C8B8-8A84-AF8E-42CCBC0CFF12}"/>
              </a:ext>
            </a:extLst>
          </p:cNvPr>
          <p:cNvGraphicFramePr>
            <a:graphicFrameLocks/>
          </p:cNvGraphicFramePr>
          <p:nvPr>
            <p:extLst>
              <p:ext uri="{D42A27DB-BD31-4B8C-83A1-F6EECF244321}">
                <p14:modId xmlns:p14="http://schemas.microsoft.com/office/powerpoint/2010/main" val="3673533692"/>
              </p:ext>
            </p:extLst>
          </p:nvPr>
        </p:nvGraphicFramePr>
        <p:xfrm>
          <a:off x="6457557" y="3429000"/>
          <a:ext cx="5734443"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610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A80654A4-ABB0-B84F-6328-5CAF3732B8D1}"/>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pic>
        <p:nvPicPr>
          <p:cNvPr id="5" name="Kuva 4" descr="Kuva, joka sisältää kohteen teksti, kartta&#10;&#10;Kuvaus luotu automaattisesti">
            <a:extLst>
              <a:ext uri="{FF2B5EF4-FFF2-40B4-BE49-F238E27FC236}">
                <a16:creationId xmlns:a16="http://schemas.microsoft.com/office/drawing/2014/main" id="{D6728552-F47E-BDBD-F8F3-B8AA35892D9E}"/>
              </a:ext>
            </a:extLst>
          </p:cNvPr>
          <p:cNvPicPr>
            <a:picLocks noChangeAspect="1"/>
          </p:cNvPicPr>
          <p:nvPr/>
        </p:nvPicPr>
        <p:blipFill>
          <a:blip r:embed="rId2"/>
          <a:stretch>
            <a:fillRect/>
          </a:stretch>
        </p:blipFill>
        <p:spPr>
          <a:xfrm>
            <a:off x="8605520" y="1155909"/>
            <a:ext cx="3327400" cy="5500716"/>
          </a:xfrm>
          <a:prstGeom prst="rect">
            <a:avLst/>
          </a:prstGeom>
        </p:spPr>
      </p:pic>
      <p:pic>
        <p:nvPicPr>
          <p:cNvPr id="10" name="Kuva 9" descr="Kuva, joka sisältää kohteen teksti, kartta&#10;&#10;Kuvaus luotu automaattisesti">
            <a:extLst>
              <a:ext uri="{FF2B5EF4-FFF2-40B4-BE49-F238E27FC236}">
                <a16:creationId xmlns:a16="http://schemas.microsoft.com/office/drawing/2014/main" id="{4BF15C5D-3F3B-F804-9618-2C1375323A78}"/>
              </a:ext>
            </a:extLst>
          </p:cNvPr>
          <p:cNvPicPr>
            <a:picLocks noChangeAspect="1"/>
          </p:cNvPicPr>
          <p:nvPr/>
        </p:nvPicPr>
        <p:blipFill>
          <a:blip r:embed="rId3"/>
          <a:stretch>
            <a:fillRect/>
          </a:stretch>
        </p:blipFill>
        <p:spPr>
          <a:xfrm>
            <a:off x="4535355" y="1155910"/>
            <a:ext cx="3344648" cy="5500716"/>
          </a:xfrm>
          <a:prstGeom prst="rect">
            <a:avLst/>
          </a:prstGeom>
        </p:spPr>
      </p:pic>
      <p:pic>
        <p:nvPicPr>
          <p:cNvPr id="12" name="Kuva 11" descr="Kuva, joka sisältää kohteen teksti, punainen&#10;&#10;Kuvaus luotu automaattisesti">
            <a:extLst>
              <a:ext uri="{FF2B5EF4-FFF2-40B4-BE49-F238E27FC236}">
                <a16:creationId xmlns:a16="http://schemas.microsoft.com/office/drawing/2014/main" id="{5C806913-4E6A-9872-ABC6-B6954A6769C9}"/>
              </a:ext>
            </a:extLst>
          </p:cNvPr>
          <p:cNvPicPr>
            <a:picLocks noChangeAspect="1"/>
          </p:cNvPicPr>
          <p:nvPr/>
        </p:nvPicPr>
        <p:blipFill>
          <a:blip r:embed="rId4"/>
          <a:stretch>
            <a:fillRect/>
          </a:stretch>
        </p:blipFill>
        <p:spPr>
          <a:xfrm>
            <a:off x="666273" y="1155908"/>
            <a:ext cx="3267933" cy="5389709"/>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87680"/>
            <a:ext cx="10632790" cy="1325563"/>
          </a:xfrm>
        </p:spPr>
        <p:txBody>
          <a:bodyPr>
            <a:normAutofit/>
          </a:bodyPr>
          <a:lstStyle/>
          <a:p>
            <a:pPr algn="ctr"/>
            <a:r>
              <a:rPr lang="fi-FI" sz="3200" dirty="0"/>
              <a:t>Yli 64-vuotiaiden kehitys perusura-skenaariossa 2023—2040</a:t>
            </a:r>
            <a:endParaRPr lang="en-US" sz="3200" dirty="0"/>
          </a:p>
        </p:txBody>
      </p:sp>
      <p:sp>
        <p:nvSpPr>
          <p:cNvPr id="2" name="Tekstiruutu 1">
            <a:extLst>
              <a:ext uri="{FF2B5EF4-FFF2-40B4-BE49-F238E27FC236}">
                <a16:creationId xmlns:a16="http://schemas.microsoft.com/office/drawing/2014/main" id="{6E3FEB93-17D4-3C93-4AF0-EAD0E3FA1A6A}"/>
              </a:ext>
            </a:extLst>
          </p:cNvPr>
          <p:cNvSpPr txBox="1"/>
          <p:nvPr/>
        </p:nvSpPr>
        <p:spPr>
          <a:xfrm>
            <a:off x="7923530" y="6486971"/>
            <a:ext cx="4268470" cy="276999"/>
          </a:xfrm>
          <a:prstGeom prst="rect">
            <a:avLst/>
          </a:prstGeom>
          <a:noFill/>
        </p:spPr>
        <p:txBody>
          <a:bodyPr wrap="square" rtlCol="0">
            <a:spAutoFit/>
          </a:bodyPr>
          <a:lstStyle/>
          <a:p>
            <a:pPr algn="l"/>
            <a:r>
              <a:rPr lang="fi-FI" sz="1200" dirty="0" err="1">
                <a:latin typeface="+mn-lt"/>
              </a:rPr>
              <a:t>Huom</a:t>
            </a:r>
            <a:r>
              <a:rPr lang="fi-FI" sz="1200" dirty="0">
                <a:latin typeface="+mn-lt"/>
              </a:rPr>
              <a:t>! Kartassa muista kartoista poikkeava luokitus!</a:t>
            </a:r>
          </a:p>
        </p:txBody>
      </p:sp>
    </p:spTree>
    <p:extLst>
      <p:ext uri="{BB962C8B-B14F-4D97-AF65-F5344CB8AC3E}">
        <p14:creationId xmlns:p14="http://schemas.microsoft.com/office/powerpoint/2010/main" val="2250015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8244F-6929-7D76-7EFF-3527F02D7ED6}"/>
            </a:ext>
          </a:extLst>
        </p:cNvPr>
        <p:cNvGrpSpPr/>
        <p:nvPr/>
      </p:nvGrpSpPr>
      <p:grpSpPr>
        <a:xfrm>
          <a:off x="0" y="0"/>
          <a:ext cx="0" cy="0"/>
          <a:chOff x="0" y="0"/>
          <a:chExt cx="0" cy="0"/>
        </a:xfrm>
      </p:grpSpPr>
      <p:sp>
        <p:nvSpPr>
          <p:cNvPr id="4" name="Puolivapaa piirto 3">
            <a:extLst>
              <a:ext uri="{FF2B5EF4-FFF2-40B4-BE49-F238E27FC236}">
                <a16:creationId xmlns:a16="http://schemas.microsoft.com/office/drawing/2014/main" id="{AD08FA62-3996-024C-F424-5CA82B076A28}"/>
              </a:ext>
            </a:extLst>
          </p:cNvPr>
          <p:cNvSpPr/>
          <p:nvPr/>
        </p:nvSpPr>
        <p:spPr>
          <a:xfrm>
            <a:off x="-12700" y="-6350"/>
            <a:ext cx="12204700" cy="1612900"/>
          </a:xfrm>
          <a:custGeom>
            <a:avLst/>
            <a:gdLst>
              <a:gd name="connsiteX0" fmla="*/ 6350 w 12204700"/>
              <a:gd name="connsiteY0" fmla="*/ 0 h 1612900"/>
              <a:gd name="connsiteX1" fmla="*/ 0 w 12204700"/>
              <a:gd name="connsiteY1" fmla="*/ 1612900 h 1612900"/>
              <a:gd name="connsiteX2" fmla="*/ 12192000 w 12204700"/>
              <a:gd name="connsiteY2" fmla="*/ 1441450 h 1612900"/>
              <a:gd name="connsiteX3" fmla="*/ 12204700 w 12204700"/>
              <a:gd name="connsiteY3" fmla="*/ 0 h 1612900"/>
              <a:gd name="connsiteX4" fmla="*/ 6350 w 12204700"/>
              <a:gd name="connsiteY4" fmla="*/ 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1612900">
                <a:moveTo>
                  <a:pt x="6350" y="0"/>
                </a:moveTo>
                <a:cubicBezTo>
                  <a:pt x="4233" y="537633"/>
                  <a:pt x="2117" y="1075267"/>
                  <a:pt x="0" y="1612900"/>
                </a:cubicBezTo>
                <a:lnTo>
                  <a:pt x="12192000" y="1441450"/>
                </a:lnTo>
                <a:lnTo>
                  <a:pt x="12204700" y="0"/>
                </a:lnTo>
                <a:lnTo>
                  <a:pt x="6350"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5">
            <a:extLst>
              <a:ext uri="{FF2B5EF4-FFF2-40B4-BE49-F238E27FC236}">
                <a16:creationId xmlns:a16="http://schemas.microsoft.com/office/drawing/2014/main" id="{9CB1DFC8-177B-843A-F77F-C94EEDE0427B}"/>
              </a:ext>
            </a:extLst>
          </p:cNvPr>
          <p:cNvSpPr>
            <a:spLocks noGrp="1"/>
          </p:cNvSpPr>
          <p:nvPr>
            <p:ph type="title"/>
          </p:nvPr>
        </p:nvSpPr>
        <p:spPr>
          <a:xfrm>
            <a:off x="838200" y="365125"/>
            <a:ext cx="10515600" cy="1325563"/>
          </a:xfrm>
        </p:spPr>
        <p:txBody>
          <a:bodyPr>
            <a:normAutofit/>
          </a:bodyPr>
          <a:lstStyle/>
          <a:p>
            <a:r>
              <a:rPr lang="fi-FI" sz="3200" dirty="0">
                <a:solidFill>
                  <a:schemeClr val="tx1"/>
                </a:solidFill>
              </a:rPr>
              <a:t>Mitä vuoden 2024 väestöennuste sisältää? </a:t>
            </a:r>
            <a:r>
              <a:rPr lang="fi-FI" sz="2400" dirty="0">
                <a:solidFill>
                  <a:schemeClr val="tx1"/>
                </a:solidFill>
              </a:rPr>
              <a:t>2/2</a:t>
            </a:r>
            <a:endParaRPr lang="en-US" dirty="0">
              <a:solidFill>
                <a:schemeClr val="tx1"/>
              </a:solidFill>
            </a:endParaRPr>
          </a:p>
        </p:txBody>
      </p:sp>
      <p:sp>
        <p:nvSpPr>
          <p:cNvPr id="3" name="Text Placeholder 2">
            <a:extLst>
              <a:ext uri="{FF2B5EF4-FFF2-40B4-BE49-F238E27FC236}">
                <a16:creationId xmlns:a16="http://schemas.microsoft.com/office/drawing/2014/main" id="{9BE107FB-8A3D-B294-7C5F-0CF96D325A05}"/>
              </a:ext>
            </a:extLst>
          </p:cNvPr>
          <p:cNvSpPr>
            <a:spLocks noGrp="1"/>
          </p:cNvSpPr>
          <p:nvPr>
            <p:ph type="body" idx="1"/>
          </p:nvPr>
        </p:nvSpPr>
        <p:spPr>
          <a:xfrm>
            <a:off x="838200" y="1835150"/>
            <a:ext cx="4375150" cy="4430643"/>
          </a:xfrm>
        </p:spPr>
        <p:txBody>
          <a:bodyPr numCol="1" spcCol="216000">
            <a:noAutofit/>
          </a:bodyPr>
          <a:lstStyle/>
          <a:p>
            <a:pPr marL="0" indent="0">
              <a:spcAft>
                <a:spcPts val="800"/>
              </a:spcAft>
              <a:buSzPct val="100000"/>
              <a:buNone/>
            </a:pPr>
            <a:r>
              <a:rPr lang="fi-FI" sz="2000" dirty="0"/>
              <a:t>Maahanmuuton tasossa tapahtuneet muutokset ovat olleet erittäin suuria 2020-luvulla (myös ilman ukrainalaisten vaikutusta), mikä muuttaa kuvaa tulevasta väestönkehityksestä.</a:t>
            </a:r>
          </a:p>
          <a:p>
            <a:pPr marL="0" indent="0">
              <a:spcAft>
                <a:spcPts val="800"/>
              </a:spcAft>
              <a:buSzPct val="100000"/>
              <a:buNone/>
            </a:pPr>
            <a:r>
              <a:rPr lang="fi-FI" sz="2000" b="1" dirty="0"/>
              <a:t>Maahanmuuttoon liittyy kuitenkin suurta epävarmuutta, </a:t>
            </a:r>
            <a:r>
              <a:rPr lang="fi-FI" sz="2000" dirty="0"/>
              <a:t>minkä takia tulevaa maahanmuuttoa on mallinnettu neljässä eriävässä skenaariossa.</a:t>
            </a:r>
          </a:p>
        </p:txBody>
      </p:sp>
      <p:sp>
        <p:nvSpPr>
          <p:cNvPr id="12" name="Text Placeholder 2">
            <a:extLst>
              <a:ext uri="{FF2B5EF4-FFF2-40B4-BE49-F238E27FC236}">
                <a16:creationId xmlns:a16="http://schemas.microsoft.com/office/drawing/2014/main" id="{5E420E41-4E94-2B9B-F447-684DAA437A24}"/>
              </a:ext>
            </a:extLst>
          </p:cNvPr>
          <p:cNvSpPr txBox="1">
            <a:spLocks/>
          </p:cNvSpPr>
          <p:nvPr/>
        </p:nvSpPr>
        <p:spPr>
          <a:xfrm>
            <a:off x="5791200" y="1835150"/>
            <a:ext cx="5983357" cy="4430643"/>
          </a:xfrm>
          <a:prstGeom prst="rect">
            <a:avLst/>
          </a:prstGeom>
          <a:noFill/>
          <a:ln>
            <a:noFill/>
          </a:ln>
        </p:spPr>
        <p:txBody>
          <a:bodyPr spcFirstLastPara="1" wrap="square" lIns="91425" tIns="45700" rIns="91425" bIns="45700" numCol="1" spcCol="216000" anchor="t" anchorCtr="0">
            <a:noAutofit/>
          </a:bodyPr>
          <a:lstStyle>
            <a:defPPr marR="0" lvl="0" algn="l" rtl="0">
              <a:lnSpc>
                <a:spcPct val="100000"/>
              </a:lnSpc>
              <a:spcBef>
                <a:spcPts val="0"/>
              </a:spcBef>
              <a:spcAft>
                <a:spcPts val="0"/>
              </a:spcAft>
            </a:defPPr>
            <a:lvl1pPr marL="457200" marR="0" lvl="0" indent="-391160" algn="l" rtl="0" eaLnBrk="1" hangingPunct="1">
              <a:lnSpc>
                <a:spcPct val="110000"/>
              </a:lnSpc>
              <a:spcBef>
                <a:spcPts val="1000"/>
              </a:spcBef>
              <a:spcAft>
                <a:spcPts val="0"/>
              </a:spcAft>
              <a:buClr>
                <a:schemeClr val="dk1"/>
              </a:buClr>
              <a:buSzPts val="2560"/>
              <a:buFont typeface="Arial"/>
              <a:buChar char="»"/>
              <a:defRPr sz="32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Aft>
                <a:spcPts val="800"/>
              </a:spcAft>
              <a:buSzPct val="100000"/>
              <a:buFont typeface="Arial"/>
              <a:buNone/>
            </a:pPr>
            <a:r>
              <a:rPr lang="fi-FI" sz="2000" dirty="0"/>
              <a:t>Maahanmuuton tasolla on suuria vaikutuksia etenkin työikäisen väestön kehitykseen. Aluetasolla vaikutukset kuitenkin vaihtelevat huomattavasti maahanmuuton eriävän painoarvon sekä erityisesti vieraskielisten maan sisäisen muuttoliikkeen vaikutusten takia. Jälkimmäistä on tarkasteltu luvun 3 erillisessä herkkyyslaskelmatarkastelussa. </a:t>
            </a:r>
          </a:p>
          <a:p>
            <a:pPr marL="0" indent="0">
              <a:spcAft>
                <a:spcPts val="800"/>
              </a:spcAft>
              <a:buSzPct val="100000"/>
              <a:buFont typeface="Arial"/>
              <a:buNone/>
            </a:pPr>
            <a:r>
              <a:rPr lang="fi-FI" sz="2000" dirty="0"/>
              <a:t>Väestöennusteessa on myös muutettu syntyvyyden olettamia aiempaa pessimistisemmiksi, entisestään laskeneen syntyvyyden takia.</a:t>
            </a:r>
          </a:p>
        </p:txBody>
      </p:sp>
    </p:spTree>
    <p:extLst>
      <p:ext uri="{BB962C8B-B14F-4D97-AF65-F5344CB8AC3E}">
        <p14:creationId xmlns:p14="http://schemas.microsoft.com/office/powerpoint/2010/main" val="1620640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Kaavio 1">
            <a:extLst>
              <a:ext uri="{FF2B5EF4-FFF2-40B4-BE49-F238E27FC236}">
                <a16:creationId xmlns:a16="http://schemas.microsoft.com/office/drawing/2014/main" id="{EA89F940-A040-BAE0-F0C1-FEE55B96B5BB}"/>
              </a:ext>
            </a:extLst>
          </p:cNvPr>
          <p:cNvGraphicFramePr>
            <a:graphicFrameLocks/>
          </p:cNvGraphicFramePr>
          <p:nvPr>
            <p:extLst>
              <p:ext uri="{D42A27DB-BD31-4B8C-83A1-F6EECF244321}">
                <p14:modId xmlns:p14="http://schemas.microsoft.com/office/powerpoint/2010/main" val="739980114"/>
              </p:ext>
            </p:extLst>
          </p:nvPr>
        </p:nvGraphicFramePr>
        <p:xfrm>
          <a:off x="1" y="1690687"/>
          <a:ext cx="6095999" cy="516731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632790" cy="1325563"/>
          </a:xfrm>
        </p:spPr>
        <p:txBody>
          <a:bodyPr>
            <a:normAutofit/>
          </a:bodyPr>
          <a:lstStyle/>
          <a:p>
            <a:pPr algn="ctr"/>
            <a:r>
              <a:rPr lang="fi-FI" sz="3200" dirty="0"/>
              <a:t>Yli 74-vuotiaiden kehitys tiivistetysti eri tyyppisillä alueilla, perusura-skenaario</a:t>
            </a:r>
            <a:endParaRPr lang="en-US" sz="3200" dirty="0"/>
          </a:p>
        </p:txBody>
      </p:sp>
      <p:graphicFrame>
        <p:nvGraphicFramePr>
          <p:cNvPr id="3" name="Kaavio 2">
            <a:extLst>
              <a:ext uri="{FF2B5EF4-FFF2-40B4-BE49-F238E27FC236}">
                <a16:creationId xmlns:a16="http://schemas.microsoft.com/office/drawing/2014/main" id="{F06B0073-88E3-BCBE-6F05-F9CE75A2EA6D}"/>
              </a:ext>
            </a:extLst>
          </p:cNvPr>
          <p:cNvGraphicFramePr>
            <a:graphicFrameLocks/>
          </p:cNvGraphicFramePr>
          <p:nvPr>
            <p:extLst>
              <p:ext uri="{D42A27DB-BD31-4B8C-83A1-F6EECF244321}">
                <p14:modId xmlns:p14="http://schemas.microsoft.com/office/powerpoint/2010/main" val="3838515598"/>
              </p:ext>
            </p:extLst>
          </p:nvPr>
        </p:nvGraphicFramePr>
        <p:xfrm>
          <a:off x="6096000" y="1690688"/>
          <a:ext cx="6096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834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1" y="365125"/>
            <a:ext cx="5619356" cy="1325563"/>
          </a:xfrm>
        </p:spPr>
        <p:txBody>
          <a:bodyPr>
            <a:normAutofit fontScale="90000"/>
          </a:bodyPr>
          <a:lstStyle/>
          <a:p>
            <a:r>
              <a:rPr lang="en-US" sz="3200" dirty="0" err="1"/>
              <a:t>Työikäisten</a:t>
            </a:r>
            <a:r>
              <a:rPr lang="en-US" sz="3200" dirty="0"/>
              <a:t> </a:t>
            </a:r>
            <a:r>
              <a:rPr lang="en-US" sz="3200" dirty="0" err="1"/>
              <a:t>kehitys</a:t>
            </a:r>
            <a:r>
              <a:rPr lang="en-US" sz="3200" dirty="0"/>
              <a:t> on </a:t>
            </a:r>
            <a:r>
              <a:rPr lang="en-US" sz="3200" dirty="0" err="1"/>
              <a:t>suoraan</a:t>
            </a:r>
            <a:r>
              <a:rPr lang="en-US" sz="3200" dirty="0"/>
              <a:t> </a:t>
            </a:r>
            <a:r>
              <a:rPr lang="en-US" sz="3200" dirty="0" err="1"/>
              <a:t>sidottu</a:t>
            </a:r>
            <a:r>
              <a:rPr lang="en-US" sz="3200" dirty="0"/>
              <a:t> </a:t>
            </a:r>
            <a:r>
              <a:rPr lang="en-US" sz="3200" dirty="0" err="1"/>
              <a:t>maahanmuuton</a:t>
            </a:r>
            <a:r>
              <a:rPr lang="en-US" sz="3200" dirty="0"/>
              <a:t> </a:t>
            </a:r>
            <a:r>
              <a:rPr lang="en-US" sz="3200" dirty="0" err="1"/>
              <a:t>tasoon</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690688"/>
            <a:ext cx="5494020" cy="4486275"/>
          </a:xfrm>
        </p:spPr>
        <p:txBody>
          <a:bodyPr>
            <a:noAutofit/>
          </a:bodyPr>
          <a:lstStyle/>
          <a:p>
            <a:pPr marL="0" indent="0">
              <a:buNone/>
            </a:pPr>
            <a:r>
              <a:rPr lang="fi-FI" sz="1050" i="1" dirty="0">
                <a:solidFill>
                  <a:srgbClr val="000000"/>
                </a:solidFill>
                <a:latin typeface="+mn-lt"/>
                <a:sym typeface="Wingdings" pitchFamily="2" charset="2"/>
              </a:rPr>
              <a:t>Kuvioissa on tarkasteltu työikäisen väestön kehitystä eri maahanmuuton skenaarioissa koko maan tasolla vuosien 2023—2040 aikana. </a:t>
            </a:r>
          </a:p>
          <a:p>
            <a:pPr marL="171450" indent="-171450">
              <a:buSzPct val="125000"/>
            </a:pPr>
            <a:r>
              <a:rPr lang="fi-FI" sz="1050" dirty="0">
                <a:solidFill>
                  <a:srgbClr val="000000"/>
                </a:solidFill>
                <a:latin typeface="+mn-lt"/>
                <a:sym typeface="Wingdings" pitchFamily="2" charset="2"/>
              </a:rPr>
              <a:t>Maahanmuuton taso heijastuu ensisijaisesti työikäisen väestön kehitykseen ja tätä kautta Suomen työvoiman tarjontaan. Jo 2010-luvulla työvoima olisi vähentynyt voimakkaasti ilman maahanmuuttoa ja myös </a:t>
            </a:r>
            <a:r>
              <a:rPr lang="fi-FI" sz="1050" b="1" dirty="0">
                <a:solidFill>
                  <a:srgbClr val="000000"/>
                </a:solidFill>
                <a:latin typeface="+mn-lt"/>
                <a:sym typeface="Wingdings" pitchFamily="2" charset="2"/>
              </a:rPr>
              <a:t>ennustejakson aikana työikäisten määrä vähenee voimakkaasti ilman, </a:t>
            </a:r>
            <a:r>
              <a:rPr lang="fi-FI" sz="1050" dirty="0">
                <a:solidFill>
                  <a:srgbClr val="000000"/>
                </a:solidFill>
                <a:latin typeface="+mn-lt"/>
                <a:sym typeface="Wingdings" pitchFamily="2" charset="2"/>
              </a:rPr>
              <a:t>sillä eläkeikään siirtyy huomattavasti työikään siirtyviä suurempia ikäkohortteja. </a:t>
            </a:r>
            <a:endParaRPr lang="fi-FI" sz="1050" b="1" dirty="0">
              <a:solidFill>
                <a:srgbClr val="000000"/>
              </a:solidFill>
              <a:latin typeface="+mn-lt"/>
              <a:sym typeface="Wingdings" pitchFamily="2" charset="2"/>
            </a:endParaRPr>
          </a:p>
          <a:p>
            <a:pPr marL="171450" indent="-171450">
              <a:buSzPct val="125000"/>
            </a:pPr>
            <a:r>
              <a:rPr lang="fi-FI" sz="1050" b="1" dirty="0">
                <a:solidFill>
                  <a:srgbClr val="000000"/>
                </a:solidFill>
                <a:latin typeface="+mn-lt"/>
                <a:sym typeface="Wingdings" pitchFamily="2" charset="2"/>
              </a:rPr>
              <a:t>2020-luvun keskimääräinen maahanmuutto (perusura) riittäisi ylläpitämään nykyistä vastaavan määrän työikäisiä. </a:t>
            </a:r>
            <a:r>
              <a:rPr lang="fi-FI" sz="1050" dirty="0">
                <a:solidFill>
                  <a:srgbClr val="000000"/>
                </a:solidFill>
                <a:latin typeface="+mn-lt"/>
                <a:sym typeface="Wingdings" pitchFamily="2" charset="2"/>
              </a:rPr>
              <a:t> Työvoima voisi tällöin kasvaa vielä kohtuullisesti maltillisen työllisyysasteen nousun myötä. Toisaalta jo pelkän sote-sektorin palvelutarpeen kasvu voisi syödä käytännössä kaiken kasvun tässä skenaariossa. </a:t>
            </a:r>
            <a:endParaRPr lang="fi-FI" sz="1050" b="1" dirty="0">
              <a:solidFill>
                <a:srgbClr val="000000"/>
              </a:solidFill>
              <a:highlight>
                <a:srgbClr val="FFFF00"/>
              </a:highlight>
              <a:latin typeface="+mn-lt"/>
              <a:sym typeface="Wingdings" pitchFamily="2" charset="2"/>
            </a:endParaRPr>
          </a:p>
          <a:p>
            <a:pPr marL="171450" indent="-171450">
              <a:buSzPct val="125000"/>
            </a:pPr>
            <a:r>
              <a:rPr lang="fi-FI" sz="1050" b="1" dirty="0">
                <a:solidFill>
                  <a:srgbClr val="000000"/>
                </a:solidFill>
                <a:latin typeface="+mn-lt"/>
                <a:sym typeface="Wingdings" pitchFamily="2" charset="2"/>
              </a:rPr>
              <a:t>Korkeampi vuosien 2022—2023 tasoinen maahanmuutto (ilman ukrainalaisia) riittäisi kasvattamaan merkittävästi työikäistä väestöä. </a:t>
            </a:r>
            <a:r>
              <a:rPr lang="fi-FI" sz="1050" dirty="0">
                <a:solidFill>
                  <a:srgbClr val="000000"/>
                </a:solidFill>
                <a:latin typeface="+mn-lt"/>
                <a:sym typeface="Wingdings" pitchFamily="2" charset="2"/>
              </a:rPr>
              <a:t>Tässä skenaariossa 2010-luvun heikko työikäisen väestön kehitys kääntyisi jälleen kasvuksi, tarjoten paremmat edellytykset mm. kansantalouden kasvulle. </a:t>
            </a:r>
          </a:p>
          <a:p>
            <a:pPr marL="171450" indent="-171450">
              <a:buSzPct val="125000"/>
            </a:pPr>
            <a:r>
              <a:rPr lang="fi-FI" sz="1050" b="1" dirty="0">
                <a:solidFill>
                  <a:srgbClr val="000000"/>
                </a:solidFill>
                <a:latin typeface="+mn-lt"/>
                <a:sym typeface="Wingdings" pitchFamily="2" charset="2"/>
              </a:rPr>
              <a:t>Maahanmuuton  putoaminen alle 2020-luvun keskitason johtaisi negatiiviseen työikäisen väestön kehitykseen. </a:t>
            </a:r>
            <a:r>
              <a:rPr lang="fi-FI" sz="1050" dirty="0">
                <a:solidFill>
                  <a:srgbClr val="000000"/>
                </a:solidFill>
                <a:latin typeface="+mn-lt"/>
                <a:sym typeface="Wingdings" pitchFamily="2" charset="2"/>
              </a:rPr>
              <a:t>Etenkin paluu 2010-luvun keskimääräisen maahanmuuton tasolle johtaisi 2010-luvun kaltaiseen työikäisen väestön supistumiseen. </a:t>
            </a:r>
            <a:r>
              <a:rPr lang="fi-FI" sz="1050" b="1" dirty="0">
                <a:solidFill>
                  <a:srgbClr val="000000"/>
                </a:solidFill>
                <a:latin typeface="+mn-lt"/>
                <a:sym typeface="Wingdings" pitchFamily="2" charset="2"/>
              </a:rPr>
              <a:t>Tämä skenaario tuottaisi kuvan jatkuvasta supistumisesta, jonka katkeaminen vaatii maahanmuuton tason nousua. </a:t>
            </a:r>
          </a:p>
        </p:txBody>
      </p:sp>
      <p:graphicFrame>
        <p:nvGraphicFramePr>
          <p:cNvPr id="9" name="Kaavio 8">
            <a:extLst>
              <a:ext uri="{FF2B5EF4-FFF2-40B4-BE49-F238E27FC236}">
                <a16:creationId xmlns:a16="http://schemas.microsoft.com/office/drawing/2014/main" id="{BD4D0C80-6059-E604-8FBD-8CEB91A934E1}"/>
              </a:ext>
            </a:extLst>
          </p:cNvPr>
          <p:cNvGraphicFramePr>
            <a:graphicFrameLocks/>
          </p:cNvGraphicFramePr>
          <p:nvPr>
            <p:extLst>
              <p:ext uri="{D42A27DB-BD31-4B8C-83A1-F6EECF244321}">
                <p14:modId xmlns:p14="http://schemas.microsoft.com/office/powerpoint/2010/main" val="2056894862"/>
              </p:ext>
            </p:extLst>
          </p:nvPr>
        </p:nvGraphicFramePr>
        <p:xfrm>
          <a:off x="6256019" y="365125"/>
          <a:ext cx="5935981" cy="6127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7063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BDF099B7-172F-B871-FD99-6465851E51CA}"/>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690688"/>
            <a:ext cx="6758940" cy="4802187"/>
          </a:xfrm>
        </p:spPr>
        <p:txBody>
          <a:bodyPr>
            <a:normAutofit fontScale="92500" lnSpcReduction="10000"/>
          </a:bodyPr>
          <a:lstStyle/>
          <a:p>
            <a:pPr marL="0" indent="0">
              <a:buNone/>
            </a:pPr>
            <a:r>
              <a:rPr lang="fi-FI" sz="1200" i="1" dirty="0">
                <a:solidFill>
                  <a:srgbClr val="000000"/>
                </a:solidFill>
                <a:latin typeface="+mn-lt"/>
                <a:sym typeface="Wingdings" pitchFamily="2" charset="2"/>
              </a:rPr>
              <a:t>Kartassa on kuvattu perusura –skenaarion mukaista työikäisen väestön kehitystä kunnittain vuosien 2023</a:t>
            </a:r>
            <a:r>
              <a:rPr lang="fi-FI" sz="800" b="1" dirty="0">
                <a:latin typeface="+mn-lt"/>
              </a:rPr>
              <a:t>—</a:t>
            </a:r>
            <a:r>
              <a:rPr lang="fi-FI" sz="1200" i="1" dirty="0">
                <a:solidFill>
                  <a:srgbClr val="000000"/>
                </a:solidFill>
                <a:latin typeface="+mn-lt"/>
                <a:sym typeface="Wingdings" pitchFamily="2" charset="2"/>
              </a:rPr>
              <a:t>2040 aikana. Seuraavalla dialla on kuvattu tarkemmin työikäisen väestön kehitystä kunnittain muissa skenaarioissa. </a:t>
            </a:r>
          </a:p>
          <a:p>
            <a:pPr marL="171450" indent="-171450">
              <a:buSzPct val="125000"/>
            </a:pPr>
            <a:r>
              <a:rPr lang="fi-FI" sz="1200" b="1" dirty="0">
                <a:solidFill>
                  <a:srgbClr val="000000"/>
                </a:solidFill>
                <a:latin typeface="+mn-lt"/>
                <a:sym typeface="Wingdings" pitchFamily="2" charset="2"/>
              </a:rPr>
              <a:t>Muun väestön tavoin työikäisen väestön kehitys uhkaa jäädä negatiiviseksi tai hyvin negatiiviseksi suuressa osassa maata. </a:t>
            </a:r>
            <a:r>
              <a:rPr lang="fi-FI" sz="1200" dirty="0">
                <a:solidFill>
                  <a:srgbClr val="000000"/>
                </a:solidFill>
                <a:latin typeface="+mn-lt"/>
                <a:sym typeface="Wingdings" pitchFamily="2" charset="2"/>
              </a:rPr>
              <a:t>Eroja selittää ikärakenteen eroavaisuus (sekä tätä selittävä aiempi toteutunut väestönkehitys), mutta myös muuttoliikkeen ja maahanmuuton epätasainen jakauma. </a:t>
            </a:r>
          </a:p>
          <a:p>
            <a:pPr marL="171450" indent="-171450">
              <a:buSzPct val="125000"/>
            </a:pPr>
            <a:r>
              <a:rPr lang="fi-FI" sz="1200" b="1" dirty="0">
                <a:solidFill>
                  <a:srgbClr val="000000"/>
                </a:solidFill>
                <a:latin typeface="+mn-lt"/>
                <a:sym typeface="Wingdings" pitchFamily="2" charset="2"/>
              </a:rPr>
              <a:t>Suurilla kaupunkiseuduilla työikäinen väestö kasvaa merkittävästi ennustejakson aikana. </a:t>
            </a:r>
            <a:r>
              <a:rPr lang="fi-FI" sz="1200" dirty="0">
                <a:solidFill>
                  <a:srgbClr val="000000"/>
                </a:solidFill>
                <a:latin typeface="+mn-lt"/>
                <a:sym typeface="Wingdings" pitchFamily="2" charset="2"/>
              </a:rPr>
              <a:t>Vaikka myös näillä alueilla eläkeikään siirtyy suuria ikäkohortteja, keskuskaupungeissa maahanmuutto ja kehyskunnissa seudun sisäinen muuttoliike korvaa tämän supistumispaineen. </a:t>
            </a:r>
          </a:p>
          <a:p>
            <a:pPr marL="171450" indent="-171450">
              <a:buSzPct val="125000"/>
            </a:pPr>
            <a:r>
              <a:rPr lang="fi-FI" sz="1200" b="1" dirty="0">
                <a:solidFill>
                  <a:srgbClr val="000000"/>
                </a:solidFill>
                <a:latin typeface="+mn-lt"/>
                <a:sym typeface="Wingdings" pitchFamily="2" charset="2"/>
              </a:rPr>
              <a:t>Suurten kaupunkiseutujen ulkopuolella työikäinen väestö uhkaa supistua voimakkaasti, </a:t>
            </a:r>
            <a:r>
              <a:rPr lang="fi-FI" sz="1200" dirty="0">
                <a:solidFill>
                  <a:srgbClr val="000000"/>
                </a:solidFill>
                <a:latin typeface="+mn-lt"/>
                <a:sym typeface="Wingdings" pitchFamily="2" charset="2"/>
              </a:rPr>
              <a:t>sillä mahdolliset muuttovoitot maan sisältä ja/tai ulkomailta eivät riitä kompensoimaan eläköitymispainetta. </a:t>
            </a:r>
          </a:p>
          <a:p>
            <a:pPr marL="171450" indent="-171450">
              <a:buSzPct val="125000"/>
            </a:pPr>
            <a:r>
              <a:rPr lang="fi-FI" sz="1200" dirty="0">
                <a:solidFill>
                  <a:srgbClr val="000000"/>
                </a:solidFill>
                <a:latin typeface="+mn-lt"/>
                <a:sym typeface="Wingdings" pitchFamily="2" charset="2"/>
              </a:rPr>
              <a:t>Perusura –skenaariossa koko maan työikäisen väestön kasvusta huolimatta </a:t>
            </a:r>
            <a:r>
              <a:rPr lang="fi-FI" sz="1200" b="1" dirty="0">
                <a:solidFill>
                  <a:srgbClr val="000000"/>
                </a:solidFill>
                <a:latin typeface="+mn-lt"/>
                <a:sym typeface="Wingdings" pitchFamily="2" charset="2"/>
              </a:rPr>
              <a:t>80 prosentissa kuntia työikäinen väestö vähenee ja noin joka toisessa kunnassa työikäinen väestö vähenee yli 15 prosentilla.</a:t>
            </a:r>
            <a:r>
              <a:rPr lang="fi-FI" sz="1200" dirty="0">
                <a:solidFill>
                  <a:srgbClr val="000000"/>
                </a:solidFill>
                <a:latin typeface="+mn-lt"/>
                <a:sym typeface="Wingdings" pitchFamily="2" charset="2"/>
              </a:rPr>
              <a:t> ’</a:t>
            </a:r>
          </a:p>
          <a:p>
            <a:pPr marL="171450" indent="-171450">
              <a:buSzPct val="125000"/>
            </a:pPr>
            <a:r>
              <a:rPr lang="fi-FI" sz="1200" dirty="0">
                <a:solidFill>
                  <a:srgbClr val="000000"/>
                </a:solidFill>
                <a:latin typeface="+mn-lt"/>
                <a:sym typeface="Wingdings" pitchFamily="2" charset="2"/>
              </a:rPr>
              <a:t>Koko väestön tavoin </a:t>
            </a:r>
            <a:r>
              <a:rPr lang="fi-FI" sz="1200" b="1" dirty="0">
                <a:solidFill>
                  <a:srgbClr val="000000"/>
                </a:solidFill>
                <a:latin typeface="+mn-lt"/>
                <a:sym typeface="Wingdings" pitchFamily="2" charset="2"/>
              </a:rPr>
              <a:t>korkeampi maahanmuuton taso ei yksin ratkaise työikäisen väestön heikkoa kehitystä. </a:t>
            </a:r>
            <a:r>
              <a:rPr lang="fi-FI" sz="1200" dirty="0">
                <a:solidFill>
                  <a:srgbClr val="000000"/>
                </a:solidFill>
                <a:latin typeface="+mn-lt"/>
                <a:sym typeface="Wingdings" pitchFamily="2" charset="2"/>
              </a:rPr>
              <a:t>Vaikka ulkomailta saadut muuttovoitot vahvistavat etenkin keskisuurten kaupunkien työikäisen väestön kehitystä, heikon maan sisäisen pitovoiman takia vaikutukset jäävät hillityiksi. </a:t>
            </a:r>
            <a:r>
              <a:rPr lang="fi-FI" sz="1200" b="1" dirty="0">
                <a:solidFill>
                  <a:srgbClr val="000000"/>
                </a:solidFill>
                <a:latin typeface="+mn-lt"/>
                <a:sym typeface="Wingdings" pitchFamily="2" charset="2"/>
              </a:rPr>
              <a:t>Maahanmuuton matalampi taso tarkoittaisikin etenkin suurten kaupunkien työvoiman hitaampaa kasvua, </a:t>
            </a:r>
            <a:r>
              <a:rPr lang="fi-FI" sz="1200" dirty="0">
                <a:solidFill>
                  <a:srgbClr val="000000"/>
                </a:solidFill>
                <a:latin typeface="+mn-lt"/>
                <a:sym typeface="Wingdings" pitchFamily="2" charset="2"/>
              </a:rPr>
              <a:t>muun maan merkityksellisesti maltillisemman supistumisen sijaan.</a:t>
            </a:r>
            <a:endParaRPr lang="fi-FI" sz="1200" b="1" dirty="0">
              <a:solidFill>
                <a:srgbClr val="000000"/>
              </a:solidFill>
              <a:latin typeface="+mn-lt"/>
              <a:sym typeface="Wingdings" pitchFamily="2" charset="2"/>
            </a:endParaRPr>
          </a:p>
          <a:p>
            <a:pPr marL="285750" indent="-285750">
              <a:buSzPct val="125000"/>
              <a:buFont typeface="Wingdings" panose="05000000000000000000" pitchFamily="2" charset="2"/>
              <a:buChar char="§"/>
            </a:pPr>
            <a:endParaRPr lang="fi-FI" sz="1200" b="1" dirty="0">
              <a:solidFill>
                <a:srgbClr val="000000"/>
              </a:solidFill>
              <a:latin typeface="+mn-lt"/>
              <a:sym typeface="Wingdings" pitchFamily="2" charset="2"/>
            </a:endParaRPr>
          </a:p>
        </p:txBody>
      </p:sp>
      <p:pic>
        <p:nvPicPr>
          <p:cNvPr id="4" name="Kuva 3" descr="Kuva, joka sisältää kohteen teksti, kartta, kuvitus&#10;&#10;Kuvaus luotu automaattisesti">
            <a:extLst>
              <a:ext uri="{FF2B5EF4-FFF2-40B4-BE49-F238E27FC236}">
                <a16:creationId xmlns:a16="http://schemas.microsoft.com/office/drawing/2014/main" id="{8AA64667-E525-9CC2-57CF-747A8282D7C8}"/>
              </a:ext>
            </a:extLst>
          </p:cNvPr>
          <p:cNvPicPr>
            <a:picLocks noChangeAspect="1"/>
          </p:cNvPicPr>
          <p:nvPr/>
        </p:nvPicPr>
        <p:blipFill>
          <a:blip r:embed="rId2"/>
          <a:stretch>
            <a:fillRect/>
          </a:stretch>
        </p:blipFill>
        <p:spPr>
          <a:xfrm>
            <a:off x="7869866" y="0"/>
            <a:ext cx="3914860" cy="6355080"/>
          </a:xfrm>
          <a:prstGeom prst="rect">
            <a:avLst/>
          </a:prstGeom>
        </p:spPr>
      </p:pic>
      <p:sp>
        <p:nvSpPr>
          <p:cNvPr id="5" name="Tekstiruutu 4">
            <a:extLst>
              <a:ext uri="{FF2B5EF4-FFF2-40B4-BE49-F238E27FC236}">
                <a16:creationId xmlns:a16="http://schemas.microsoft.com/office/drawing/2014/main" id="{BC6A7D31-4F1F-E61B-E998-1E74269A6D43}"/>
              </a:ext>
            </a:extLst>
          </p:cNvPr>
          <p:cNvSpPr txBox="1"/>
          <p:nvPr/>
        </p:nvSpPr>
        <p:spPr>
          <a:xfrm>
            <a:off x="7807996" y="6278880"/>
            <a:ext cx="3976730" cy="307777"/>
          </a:xfrm>
          <a:prstGeom prst="rect">
            <a:avLst/>
          </a:prstGeom>
          <a:solidFill>
            <a:schemeClr val="bg1"/>
          </a:solidFill>
        </p:spPr>
        <p:txBody>
          <a:bodyPr wrap="square" rtlCol="0">
            <a:spAutoFit/>
          </a:bodyPr>
          <a:lstStyle/>
          <a:p>
            <a:pPr algn="ctr"/>
            <a:r>
              <a:rPr lang="fi-FI" b="1" dirty="0">
                <a:latin typeface="+mn-lt"/>
              </a:rPr>
              <a:t>Perusura–skenaario 2023—2040</a:t>
            </a:r>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7397750" cy="1325563"/>
          </a:xfrm>
        </p:spPr>
        <p:txBody>
          <a:bodyPr>
            <a:normAutofit fontScale="90000"/>
          </a:bodyPr>
          <a:lstStyle/>
          <a:p>
            <a:r>
              <a:rPr lang="en-US" sz="3200" dirty="0" err="1"/>
              <a:t>Työikäinen</a:t>
            </a:r>
            <a:r>
              <a:rPr lang="en-US" sz="3200" dirty="0"/>
              <a:t> </a:t>
            </a:r>
            <a:r>
              <a:rPr lang="en-US" sz="3200" dirty="0" err="1"/>
              <a:t>väestö</a:t>
            </a:r>
            <a:r>
              <a:rPr lang="en-US" sz="3200" dirty="0"/>
              <a:t> </a:t>
            </a:r>
            <a:r>
              <a:rPr lang="en-US" sz="3200" dirty="0" err="1"/>
              <a:t>keskittyy</a:t>
            </a:r>
            <a:r>
              <a:rPr lang="en-US" sz="3200" dirty="0"/>
              <a:t> </a:t>
            </a:r>
            <a:r>
              <a:rPr lang="en-US" sz="3200" dirty="0" err="1"/>
              <a:t>voimakkaasti</a:t>
            </a:r>
            <a:r>
              <a:rPr lang="en-US" sz="3200" dirty="0"/>
              <a:t> </a:t>
            </a:r>
            <a:r>
              <a:rPr lang="en-US" sz="3200" dirty="0" err="1"/>
              <a:t>ennustejakson</a:t>
            </a:r>
            <a:r>
              <a:rPr lang="en-US" sz="3200" dirty="0"/>
              <a:t> </a:t>
            </a:r>
            <a:r>
              <a:rPr lang="en-US" sz="3200" dirty="0" err="1"/>
              <a:t>aikana</a:t>
            </a:r>
            <a:endParaRPr lang="en-US" sz="3200" dirty="0"/>
          </a:p>
        </p:txBody>
      </p:sp>
    </p:spTree>
    <p:extLst>
      <p:ext uri="{BB962C8B-B14F-4D97-AF65-F5344CB8AC3E}">
        <p14:creationId xmlns:p14="http://schemas.microsoft.com/office/powerpoint/2010/main" val="3507132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8D5DFC36-28CF-27BB-443F-74ABCF1E4C07}"/>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pic>
        <p:nvPicPr>
          <p:cNvPr id="8" name="Kuva 7" descr="Kuva, joka sisältää kohteen teksti, kartta, kuvitus&#10;&#10;Kuvaus luotu automaattisesti">
            <a:extLst>
              <a:ext uri="{FF2B5EF4-FFF2-40B4-BE49-F238E27FC236}">
                <a16:creationId xmlns:a16="http://schemas.microsoft.com/office/drawing/2014/main" id="{80028F45-95B9-3FC1-FD95-AE81D99FFEE3}"/>
              </a:ext>
            </a:extLst>
          </p:cNvPr>
          <p:cNvPicPr>
            <a:picLocks noChangeAspect="1"/>
          </p:cNvPicPr>
          <p:nvPr/>
        </p:nvPicPr>
        <p:blipFill>
          <a:blip r:embed="rId2"/>
          <a:stretch>
            <a:fillRect/>
          </a:stretch>
        </p:blipFill>
        <p:spPr>
          <a:xfrm>
            <a:off x="8267470" y="1065672"/>
            <a:ext cx="3206626" cy="5301058"/>
          </a:xfrm>
          <a:prstGeom prst="rect">
            <a:avLst/>
          </a:prstGeom>
        </p:spPr>
      </p:pic>
      <p:pic>
        <p:nvPicPr>
          <p:cNvPr id="12" name="Kuva 11" descr="Kuva, joka sisältää kohteen teksti, kartta, kuvitus&#10;&#10;Kuvaus luotu automaattisesti">
            <a:extLst>
              <a:ext uri="{FF2B5EF4-FFF2-40B4-BE49-F238E27FC236}">
                <a16:creationId xmlns:a16="http://schemas.microsoft.com/office/drawing/2014/main" id="{60A26ACD-E8E0-02E1-B3B6-A2DE7E4A3E1D}"/>
              </a:ext>
            </a:extLst>
          </p:cNvPr>
          <p:cNvPicPr>
            <a:picLocks noChangeAspect="1"/>
          </p:cNvPicPr>
          <p:nvPr/>
        </p:nvPicPr>
        <p:blipFill>
          <a:blip r:embed="rId3"/>
          <a:stretch>
            <a:fillRect/>
          </a:stretch>
        </p:blipFill>
        <p:spPr>
          <a:xfrm>
            <a:off x="4402562" y="1100150"/>
            <a:ext cx="3253109" cy="5335159"/>
          </a:xfrm>
          <a:prstGeom prst="rect">
            <a:avLst/>
          </a:prstGeom>
        </p:spPr>
      </p:pic>
      <p:pic>
        <p:nvPicPr>
          <p:cNvPr id="15" name="Kuva 14" descr="Kuva, joka sisältää kohteen teksti, kartta, kuvitus&#10;&#10;Kuvaus luotu automaattisesti">
            <a:extLst>
              <a:ext uri="{FF2B5EF4-FFF2-40B4-BE49-F238E27FC236}">
                <a16:creationId xmlns:a16="http://schemas.microsoft.com/office/drawing/2014/main" id="{94621B14-EEA8-24F8-CD37-14C0ECACCA74}"/>
              </a:ext>
            </a:extLst>
          </p:cNvPr>
          <p:cNvPicPr>
            <a:picLocks noChangeAspect="1"/>
          </p:cNvPicPr>
          <p:nvPr/>
        </p:nvPicPr>
        <p:blipFill>
          <a:blip r:embed="rId4"/>
          <a:stretch>
            <a:fillRect/>
          </a:stretch>
        </p:blipFill>
        <p:spPr>
          <a:xfrm>
            <a:off x="667517" y="1119294"/>
            <a:ext cx="3250528" cy="5316016"/>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29075"/>
            <a:ext cx="10632790" cy="1325563"/>
          </a:xfrm>
        </p:spPr>
        <p:txBody>
          <a:bodyPr>
            <a:normAutofit/>
          </a:bodyPr>
          <a:lstStyle/>
          <a:p>
            <a:pPr algn="ctr"/>
            <a:r>
              <a:rPr lang="fi-FI" sz="3200" dirty="0"/>
              <a:t>Työikäisen väestön muutos maahanmuuton skenaarioissa 2023—2040</a:t>
            </a:r>
            <a:endParaRPr lang="en-US" sz="3200" dirty="0"/>
          </a:p>
        </p:txBody>
      </p:sp>
      <p:sp>
        <p:nvSpPr>
          <p:cNvPr id="16" name="Tekstiruutu 15">
            <a:extLst>
              <a:ext uri="{FF2B5EF4-FFF2-40B4-BE49-F238E27FC236}">
                <a16:creationId xmlns:a16="http://schemas.microsoft.com/office/drawing/2014/main" id="{9DBD045B-D1F1-E776-F6C4-B95B5C80462D}"/>
              </a:ext>
            </a:extLst>
          </p:cNvPr>
          <p:cNvSpPr txBox="1"/>
          <p:nvPr/>
        </p:nvSpPr>
        <p:spPr>
          <a:xfrm>
            <a:off x="667517" y="6278880"/>
            <a:ext cx="3447130" cy="461665"/>
          </a:xfrm>
          <a:prstGeom prst="rect">
            <a:avLst/>
          </a:prstGeom>
          <a:solidFill>
            <a:schemeClr val="bg1"/>
          </a:solidFill>
        </p:spPr>
        <p:txBody>
          <a:bodyPr wrap="square" rtlCol="0">
            <a:spAutoFit/>
          </a:bodyPr>
          <a:lstStyle/>
          <a:p>
            <a:pPr algn="ctr"/>
            <a:r>
              <a:rPr lang="fi-FI" sz="1200" b="1" dirty="0">
                <a:latin typeface="+mn-lt"/>
              </a:rPr>
              <a:t>korkean maahanmuuton </a:t>
            </a:r>
          </a:p>
          <a:p>
            <a:pPr algn="ctr"/>
            <a:r>
              <a:rPr lang="fi-FI" sz="1200" dirty="0">
                <a:latin typeface="+mn-lt"/>
              </a:rPr>
              <a:t>skenaariossa</a:t>
            </a:r>
          </a:p>
        </p:txBody>
      </p:sp>
      <p:sp>
        <p:nvSpPr>
          <p:cNvPr id="18" name="Tekstiruutu 17">
            <a:extLst>
              <a:ext uri="{FF2B5EF4-FFF2-40B4-BE49-F238E27FC236}">
                <a16:creationId xmlns:a16="http://schemas.microsoft.com/office/drawing/2014/main" id="{B19EA1A5-56E3-628B-5EEE-4F5033219702}"/>
              </a:ext>
            </a:extLst>
          </p:cNvPr>
          <p:cNvSpPr txBox="1"/>
          <p:nvPr/>
        </p:nvSpPr>
        <p:spPr>
          <a:xfrm>
            <a:off x="4410593" y="6278880"/>
            <a:ext cx="3447130" cy="461665"/>
          </a:xfrm>
          <a:prstGeom prst="rect">
            <a:avLst/>
          </a:prstGeom>
          <a:solidFill>
            <a:schemeClr val="bg1"/>
          </a:solidFill>
        </p:spPr>
        <p:txBody>
          <a:bodyPr wrap="square" rtlCol="0">
            <a:spAutoFit/>
          </a:bodyPr>
          <a:lstStyle/>
          <a:p>
            <a:pPr algn="ctr"/>
            <a:r>
              <a:rPr lang="fi-FI" sz="1200" b="1" dirty="0">
                <a:latin typeface="+mn-lt"/>
              </a:rPr>
              <a:t>vähäisen maahanmuuton</a:t>
            </a:r>
            <a:br>
              <a:rPr lang="fi-FI" sz="1200" b="1" dirty="0">
                <a:latin typeface="+mn-lt"/>
              </a:rPr>
            </a:br>
            <a:r>
              <a:rPr lang="fi-FI" sz="1200" dirty="0">
                <a:latin typeface="+mn-lt"/>
              </a:rPr>
              <a:t>skenaariossa</a:t>
            </a:r>
          </a:p>
        </p:txBody>
      </p:sp>
      <p:sp>
        <p:nvSpPr>
          <p:cNvPr id="19" name="Tekstiruutu 18">
            <a:extLst>
              <a:ext uri="{FF2B5EF4-FFF2-40B4-BE49-F238E27FC236}">
                <a16:creationId xmlns:a16="http://schemas.microsoft.com/office/drawing/2014/main" id="{0E47BF27-CF83-B748-7D76-E1A807032B0F}"/>
              </a:ext>
            </a:extLst>
          </p:cNvPr>
          <p:cNvSpPr txBox="1"/>
          <p:nvPr/>
        </p:nvSpPr>
        <p:spPr>
          <a:xfrm>
            <a:off x="8327268" y="6278880"/>
            <a:ext cx="3575171" cy="461665"/>
          </a:xfrm>
          <a:prstGeom prst="rect">
            <a:avLst/>
          </a:prstGeom>
          <a:solidFill>
            <a:schemeClr val="bg1"/>
          </a:solidFill>
        </p:spPr>
        <p:txBody>
          <a:bodyPr wrap="square" rtlCol="0">
            <a:spAutoFit/>
          </a:bodyPr>
          <a:lstStyle/>
          <a:p>
            <a:pPr algn="ctr"/>
            <a:r>
              <a:rPr lang="fi-FI" sz="1200" b="1" dirty="0">
                <a:latin typeface="+mn-lt"/>
              </a:rPr>
              <a:t>hyvin vähäisen maahanmuuton </a:t>
            </a:r>
            <a:r>
              <a:rPr lang="fi-FI" sz="1200" dirty="0">
                <a:latin typeface="+mn-lt"/>
              </a:rPr>
              <a:t>skenaariossa</a:t>
            </a:r>
          </a:p>
        </p:txBody>
      </p:sp>
    </p:spTree>
    <p:extLst>
      <p:ext uri="{BB962C8B-B14F-4D97-AF65-F5344CB8AC3E}">
        <p14:creationId xmlns:p14="http://schemas.microsoft.com/office/powerpoint/2010/main" val="173123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632790" cy="1325563"/>
          </a:xfrm>
        </p:spPr>
        <p:txBody>
          <a:bodyPr>
            <a:normAutofit/>
          </a:bodyPr>
          <a:lstStyle/>
          <a:p>
            <a:pPr algn="ctr"/>
            <a:r>
              <a:rPr lang="fi-FI" sz="3200" dirty="0"/>
              <a:t>Työikäisten kehitys eri skenaarioissa tiivistetysti eri tyyppisillä alueilla</a:t>
            </a:r>
            <a:endParaRPr lang="en-US" sz="3200" dirty="0"/>
          </a:p>
        </p:txBody>
      </p:sp>
      <p:graphicFrame>
        <p:nvGraphicFramePr>
          <p:cNvPr id="2" name="Kaavio 1">
            <a:extLst>
              <a:ext uri="{FF2B5EF4-FFF2-40B4-BE49-F238E27FC236}">
                <a16:creationId xmlns:a16="http://schemas.microsoft.com/office/drawing/2014/main" id="{D2F99F24-E8C8-D558-911D-908E2BA263E8}"/>
              </a:ext>
            </a:extLst>
          </p:cNvPr>
          <p:cNvGraphicFramePr>
            <a:graphicFrameLocks/>
          </p:cNvGraphicFramePr>
          <p:nvPr>
            <p:extLst>
              <p:ext uri="{D42A27DB-BD31-4B8C-83A1-F6EECF244321}">
                <p14:modId xmlns:p14="http://schemas.microsoft.com/office/powerpoint/2010/main" val="2877691616"/>
              </p:ext>
            </p:extLst>
          </p:nvPr>
        </p:nvGraphicFramePr>
        <p:xfrm>
          <a:off x="213360" y="1408748"/>
          <a:ext cx="6107105" cy="5167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Kaavio 2">
            <a:extLst>
              <a:ext uri="{FF2B5EF4-FFF2-40B4-BE49-F238E27FC236}">
                <a16:creationId xmlns:a16="http://schemas.microsoft.com/office/drawing/2014/main" id="{AE468DBB-9B5B-E73E-9B6B-8BE4E6C22D3F}"/>
              </a:ext>
            </a:extLst>
          </p:cNvPr>
          <p:cNvGraphicFramePr>
            <a:graphicFrameLocks/>
          </p:cNvGraphicFramePr>
          <p:nvPr>
            <p:extLst>
              <p:ext uri="{D42A27DB-BD31-4B8C-83A1-F6EECF244321}">
                <p14:modId xmlns:p14="http://schemas.microsoft.com/office/powerpoint/2010/main" val="811904382"/>
              </p:ext>
            </p:extLst>
          </p:nvPr>
        </p:nvGraphicFramePr>
        <p:xfrm>
          <a:off x="6101222" y="1690688"/>
          <a:ext cx="6090778"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7839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415600" y="955742"/>
            <a:ext cx="11360700" cy="3274022"/>
          </a:xfrm>
          <a:noFill/>
          <a:ln>
            <a:noFill/>
          </a:ln>
        </p:spPr>
        <p:txBody>
          <a:bodyPr spcFirstLastPara="1" wrap="square" lIns="91425" tIns="45700" rIns="91425" bIns="45700" anchor="b" anchorCtr="0">
            <a:noAutofit/>
          </a:bodyPr>
          <a:lstStyle/>
          <a:p>
            <a:pPr lvl="0"/>
            <a:r>
              <a:rPr lang="fi-FI" sz="4800" dirty="0"/>
              <a:t>3. Työikäinen väestö,</a:t>
            </a:r>
            <a:br>
              <a:rPr lang="fi-FI" sz="4800" dirty="0"/>
            </a:br>
            <a:r>
              <a:rPr lang="fi-FI" sz="4800" dirty="0"/>
              <a:t>työvoima ja</a:t>
            </a:r>
            <a:br>
              <a:rPr lang="fi-FI" sz="4800" dirty="0"/>
            </a:br>
            <a:r>
              <a:rPr lang="fi-FI" sz="4800" dirty="0"/>
              <a:t>maahanmuutto</a:t>
            </a:r>
          </a:p>
        </p:txBody>
      </p:sp>
      <p:sp>
        <p:nvSpPr>
          <p:cNvPr id="248" name="Google Shape;248;p40"/>
          <p:cNvSpPr txBox="1">
            <a:spLocks noGrp="1"/>
          </p:cNvSpPr>
          <p:nvPr>
            <p:ph type="body" sz="quarter" idx="13"/>
          </p:nvPr>
        </p:nvSpPr>
        <p:spPr>
          <a:xfrm>
            <a:off x="415925" y="4484687"/>
            <a:ext cx="11360150" cy="1871663"/>
          </a:xfrm>
          <a:noFill/>
          <a:ln>
            <a:noFill/>
          </a:ln>
        </p:spPr>
        <p:txBody>
          <a:bodyPr spcFirstLastPara="1" wrap="square" lIns="91425" tIns="45700" rIns="91425" bIns="45700" anchor="t" anchorCtr="0">
            <a:normAutofit/>
          </a:bodyPr>
          <a:lstStyle/>
          <a:p>
            <a:pPr lvl="0"/>
            <a:r>
              <a:rPr lang="fi-FI" dirty="0"/>
              <a:t>Ennakoitu työikäisen väestön kehitys,</a:t>
            </a:r>
            <a:br>
              <a:rPr lang="fi-FI" dirty="0"/>
            </a:br>
            <a:r>
              <a:rPr lang="fi-FI" dirty="0"/>
              <a:t>maahanmuutto ja pitovoiman merkitys</a:t>
            </a:r>
          </a:p>
        </p:txBody>
      </p:sp>
      <p:sp>
        <p:nvSpPr>
          <p:cNvPr id="3" name="Tekstin paikkamerkki 2">
            <a:extLst>
              <a:ext uri="{FF2B5EF4-FFF2-40B4-BE49-F238E27FC236}">
                <a16:creationId xmlns:a16="http://schemas.microsoft.com/office/drawing/2014/main" id="{C5C2556D-E922-F954-FA2E-7CD4A848C26C}"/>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1256506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1" y="365125"/>
            <a:ext cx="5619356" cy="1325563"/>
          </a:xfrm>
        </p:spPr>
        <p:txBody>
          <a:bodyPr>
            <a:normAutofit fontScale="90000"/>
          </a:bodyPr>
          <a:lstStyle/>
          <a:p>
            <a:r>
              <a:rPr lang="en-US" sz="3200" dirty="0" err="1"/>
              <a:t>Mitä</a:t>
            </a:r>
            <a:r>
              <a:rPr lang="en-US" sz="3200" dirty="0"/>
              <a:t> </a:t>
            </a:r>
            <a:r>
              <a:rPr lang="en-US" sz="3200" dirty="0" err="1"/>
              <a:t>nykyisen</a:t>
            </a:r>
            <a:r>
              <a:rPr lang="en-US" sz="3200" dirty="0"/>
              <a:t> </a:t>
            </a:r>
            <a:r>
              <a:rPr lang="en-US" sz="3200" dirty="0" err="1"/>
              <a:t>työllisen</a:t>
            </a:r>
            <a:r>
              <a:rPr lang="en-US" sz="3200" dirty="0"/>
              <a:t> </a:t>
            </a:r>
            <a:r>
              <a:rPr lang="en-US" sz="3200" dirty="0" err="1"/>
              <a:t>työvoiman</a:t>
            </a:r>
            <a:r>
              <a:rPr lang="en-US" sz="3200" dirty="0"/>
              <a:t> </a:t>
            </a:r>
            <a:r>
              <a:rPr lang="en-US" sz="3200" dirty="0" err="1"/>
              <a:t>säilyminen</a:t>
            </a:r>
            <a:r>
              <a:rPr lang="en-US" sz="3200" dirty="0"/>
              <a:t> </a:t>
            </a:r>
            <a:r>
              <a:rPr lang="en-US" sz="3200" dirty="0" err="1"/>
              <a:t>vaatisi</a:t>
            </a:r>
            <a:r>
              <a:rPr lang="en-US" sz="3200" dirty="0"/>
              <a:t>?</a:t>
            </a:r>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090160" cy="4351338"/>
          </a:xfrm>
        </p:spPr>
        <p:txBody>
          <a:bodyPr>
            <a:noAutofit/>
          </a:bodyPr>
          <a:lstStyle/>
          <a:p>
            <a:pPr marL="0" indent="0">
              <a:buNone/>
            </a:pPr>
            <a:r>
              <a:rPr lang="fi-FI" sz="1000" i="1" dirty="0">
                <a:solidFill>
                  <a:srgbClr val="000000"/>
                </a:solidFill>
                <a:latin typeface="+mn-lt"/>
                <a:sym typeface="Wingdings" pitchFamily="2" charset="2"/>
              </a:rPr>
              <a:t>Kuviossa on kuvattu, mikä työllisyysasteen tulisi olla alueittain vuonna 2040, jotta työllisen työvoiman määrä säilyisi nykytasolla.</a:t>
            </a:r>
          </a:p>
          <a:p>
            <a:pPr marL="285750" indent="-285750">
              <a:buSzPct val="125000"/>
              <a:buFont typeface="Wingdings" panose="05000000000000000000" pitchFamily="2" charset="2"/>
              <a:buChar char="§"/>
            </a:pPr>
            <a:r>
              <a:rPr lang="fi-FI" sz="1000" b="1" dirty="0">
                <a:solidFill>
                  <a:srgbClr val="000000"/>
                </a:solidFill>
                <a:latin typeface="+mn-lt"/>
                <a:sym typeface="Wingdings" pitchFamily="2" charset="2"/>
              </a:rPr>
              <a:t>Työllisen työvoiman väheneminen tarkoittaa (yleensä) alueella tapahtuvan elinkeino toiminnan vähenemistä, verotulojen laskua, kulutukseen käytettyjen eurojen laskua </a:t>
            </a:r>
            <a:r>
              <a:rPr lang="fi-FI" sz="1000" dirty="0">
                <a:solidFill>
                  <a:srgbClr val="000000"/>
                </a:solidFill>
                <a:latin typeface="+mn-lt"/>
                <a:sym typeface="Wingdings" pitchFamily="2" charset="2"/>
              </a:rPr>
              <a:t>ja välillisesti palveluiden heikentymistä tai häviämistä paikallisella tasolla. Pitkään jatkuva työvoiman heikko kehitys voimistaa myös supistumiskierrettä, sillä alueen houkuttelevuus esimerkiksi investoinneille laskee. </a:t>
            </a:r>
          </a:p>
          <a:p>
            <a:pPr marL="285750" indent="-285750">
              <a:buSzPct val="125000"/>
              <a:buFont typeface="Wingdings" panose="05000000000000000000" pitchFamily="2" charset="2"/>
              <a:buChar char="§"/>
            </a:pPr>
            <a:r>
              <a:rPr lang="fi-FI" sz="1000" dirty="0">
                <a:solidFill>
                  <a:srgbClr val="000000"/>
                </a:solidFill>
                <a:latin typeface="+mn-lt"/>
                <a:sym typeface="Wingdings" pitchFamily="2" charset="2"/>
              </a:rPr>
              <a:t>Voimakkaasti eriytynyt työikäisen väestön muutos tuottaa voimakkaasti eriytyneen kuvan työllisen työvoiman kehityksen edellytyksistä. 2010-luvulla työikäisen väestön lasku ei johtanut vielä työllisen työvoiman laskuun, sillä työllisyysaste kohosi samaan aikaan. Myös ennustejakson aikana kaikissa skenaarioissa kansallisella tasolla työllisyysasteen kasvu riittää realistisesti ylläpitämään työllistä työvoimaa nykytasolla kaikissa skenaarioissa. </a:t>
            </a:r>
          </a:p>
          <a:p>
            <a:pPr marL="285750" indent="-285750">
              <a:buSzPct val="125000"/>
              <a:buFont typeface="Wingdings" panose="05000000000000000000" pitchFamily="2" charset="2"/>
              <a:buChar char="§"/>
            </a:pPr>
            <a:r>
              <a:rPr lang="fi-FI" sz="1000" b="1" dirty="0">
                <a:solidFill>
                  <a:srgbClr val="000000"/>
                </a:solidFill>
                <a:latin typeface="+mn-lt"/>
                <a:sym typeface="Wingdings" pitchFamily="2" charset="2"/>
              </a:rPr>
              <a:t>Aluetasolla työllisen työvoiman kehityksen edellytykset ovat eriytyneet ja merkittävässä osassa maata työllinen työvoima alkaa vähentyä lähes varmasti</a:t>
            </a:r>
            <a:r>
              <a:rPr lang="fi-FI" sz="1000" dirty="0">
                <a:solidFill>
                  <a:srgbClr val="000000"/>
                </a:solidFill>
                <a:latin typeface="+mn-lt"/>
                <a:sym typeface="Wingdings" pitchFamily="2" charset="2"/>
              </a:rPr>
              <a:t> ellei demografinen kehitys muutu huomattavasti. </a:t>
            </a:r>
          </a:p>
          <a:p>
            <a:pPr marL="285750" indent="-285750">
              <a:buSzPct val="125000"/>
              <a:buFont typeface="Wingdings" panose="05000000000000000000" pitchFamily="2" charset="2"/>
              <a:buChar char="§"/>
            </a:pPr>
            <a:r>
              <a:rPr lang="fi-FI" sz="1000" dirty="0">
                <a:solidFill>
                  <a:srgbClr val="000000"/>
                </a:solidFill>
                <a:latin typeface="+mn-lt"/>
                <a:sym typeface="Wingdings" pitchFamily="2" charset="2"/>
              </a:rPr>
              <a:t>Pääkaupunkiseudulla ja suurissa kaupungeissa, mutta myös keskuskaupungeissa työllisen työvoiman säilymiseen riittää joko nykyinen tai vain hieman kasvava työllisyysaste. </a:t>
            </a:r>
            <a:r>
              <a:rPr lang="fi-FI" sz="1000" b="1" dirty="0">
                <a:solidFill>
                  <a:srgbClr val="000000"/>
                </a:solidFill>
                <a:latin typeface="+mn-lt"/>
                <a:sym typeface="Wingdings" pitchFamily="2" charset="2"/>
              </a:rPr>
              <a:t>Maaseutukunnissa ja seutukaupungeissa työllinen työvoima sen sijaan supistuu lähes varmasti, </a:t>
            </a:r>
            <a:r>
              <a:rPr lang="fi-FI" sz="1000" dirty="0">
                <a:solidFill>
                  <a:srgbClr val="000000"/>
                </a:solidFill>
                <a:latin typeface="+mn-lt"/>
                <a:sym typeface="Wingdings" pitchFamily="2" charset="2"/>
              </a:rPr>
              <a:t>sillä työllisyysasteen tulisi kohota huomattavan korkealle tämän estämiseksi. </a:t>
            </a:r>
          </a:p>
          <a:p>
            <a:pPr marL="285750" indent="-285750">
              <a:buSzPct val="125000"/>
              <a:buFont typeface="Wingdings" panose="05000000000000000000" pitchFamily="2" charset="2"/>
              <a:buChar char="§"/>
            </a:pPr>
            <a:endParaRPr lang="fi-FI" sz="1000" dirty="0">
              <a:solidFill>
                <a:srgbClr val="000000"/>
              </a:solidFill>
              <a:latin typeface="+mn-lt"/>
              <a:sym typeface="Wingdings" pitchFamily="2" charset="2"/>
            </a:endParaRPr>
          </a:p>
          <a:p>
            <a:pPr marL="0" indent="0">
              <a:buSzPct val="125000"/>
              <a:buNone/>
            </a:pPr>
            <a:endParaRPr lang="fi-FI" sz="1000" b="1" dirty="0">
              <a:solidFill>
                <a:srgbClr val="000000"/>
              </a:solidFill>
              <a:latin typeface="+mn-lt"/>
              <a:sym typeface="Wingdings" pitchFamily="2" charset="2"/>
            </a:endParaRPr>
          </a:p>
        </p:txBody>
      </p:sp>
      <p:graphicFrame>
        <p:nvGraphicFramePr>
          <p:cNvPr id="2" name="Kaavio 1">
            <a:extLst>
              <a:ext uri="{FF2B5EF4-FFF2-40B4-BE49-F238E27FC236}">
                <a16:creationId xmlns:a16="http://schemas.microsoft.com/office/drawing/2014/main" id="{51121D4B-8E50-BEC4-39EC-745A11E7BE2E}"/>
              </a:ext>
            </a:extLst>
          </p:cNvPr>
          <p:cNvGraphicFramePr>
            <a:graphicFrameLocks/>
          </p:cNvGraphicFramePr>
          <p:nvPr>
            <p:extLst>
              <p:ext uri="{D42A27DB-BD31-4B8C-83A1-F6EECF244321}">
                <p14:modId xmlns:p14="http://schemas.microsoft.com/office/powerpoint/2010/main" val="148947743"/>
              </p:ext>
            </p:extLst>
          </p:nvPr>
        </p:nvGraphicFramePr>
        <p:xfrm>
          <a:off x="6096000" y="365125"/>
          <a:ext cx="5855576" cy="6127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9402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iruutu 13">
            <a:extLst>
              <a:ext uri="{FF2B5EF4-FFF2-40B4-BE49-F238E27FC236}">
                <a16:creationId xmlns:a16="http://schemas.microsoft.com/office/drawing/2014/main" id="{827FEA54-EA52-F3BD-F5F8-74DB32AA06FE}"/>
              </a:ext>
            </a:extLst>
          </p:cNvPr>
          <p:cNvSpPr txBox="1"/>
          <p:nvPr/>
        </p:nvSpPr>
        <p:spPr>
          <a:xfrm>
            <a:off x="4953000" y="6203179"/>
            <a:ext cx="4038600" cy="307777"/>
          </a:xfrm>
          <a:prstGeom prst="rect">
            <a:avLst/>
          </a:prstGeom>
          <a:solidFill>
            <a:schemeClr val="bg1"/>
          </a:solidFill>
        </p:spPr>
        <p:txBody>
          <a:bodyPr wrap="square" rtlCol="0">
            <a:spAutoFit/>
          </a:bodyPr>
          <a:lstStyle/>
          <a:p>
            <a:pPr algn="ctr"/>
            <a:r>
              <a:rPr lang="fi-FI" b="1" dirty="0">
                <a:latin typeface="+mn-lt"/>
              </a:rPr>
              <a:t>Perusura–skenaario 2023—2040</a:t>
            </a:r>
          </a:p>
        </p:txBody>
      </p:sp>
      <p:sp>
        <p:nvSpPr>
          <p:cNvPr id="13" name="Tekstiruutu 12">
            <a:extLst>
              <a:ext uri="{FF2B5EF4-FFF2-40B4-BE49-F238E27FC236}">
                <a16:creationId xmlns:a16="http://schemas.microsoft.com/office/drawing/2014/main" id="{7CE22AC8-5FC5-0767-987A-CE80405E1D20}"/>
              </a:ext>
            </a:extLst>
          </p:cNvPr>
          <p:cNvSpPr txBox="1"/>
          <p:nvPr/>
        </p:nvSpPr>
        <p:spPr>
          <a:xfrm>
            <a:off x="8991600" y="6203179"/>
            <a:ext cx="3180080" cy="523220"/>
          </a:xfrm>
          <a:prstGeom prst="rect">
            <a:avLst/>
          </a:prstGeom>
          <a:solidFill>
            <a:schemeClr val="bg1"/>
          </a:solidFill>
        </p:spPr>
        <p:txBody>
          <a:bodyPr wrap="square" rtlCol="0">
            <a:spAutoFit/>
          </a:bodyPr>
          <a:lstStyle/>
          <a:p>
            <a:pPr algn="ctr"/>
            <a:r>
              <a:rPr lang="fi-FI" b="1" dirty="0">
                <a:latin typeface="+mn-lt"/>
              </a:rPr>
              <a:t>Hyvin vähäinen maahanmuutto</a:t>
            </a:r>
          </a:p>
          <a:p>
            <a:pPr algn="ctr"/>
            <a:r>
              <a:rPr lang="fi-FI" b="1" dirty="0">
                <a:latin typeface="+mn-lt"/>
              </a:rPr>
              <a:t>–skenaario 2023—2040</a:t>
            </a:r>
          </a:p>
        </p:txBody>
      </p:sp>
      <p:pic>
        <p:nvPicPr>
          <p:cNvPr id="9" name="Kuva 8" descr="Kuva, joka sisältää kohteen teksti, kartta&#10;&#10;Kuvaus luotu automaattisesti">
            <a:extLst>
              <a:ext uri="{FF2B5EF4-FFF2-40B4-BE49-F238E27FC236}">
                <a16:creationId xmlns:a16="http://schemas.microsoft.com/office/drawing/2014/main" id="{1CA93E91-65C5-930D-6455-D84EC9D8FB12}"/>
              </a:ext>
            </a:extLst>
          </p:cNvPr>
          <p:cNvPicPr>
            <a:picLocks noChangeAspect="1"/>
          </p:cNvPicPr>
          <p:nvPr/>
        </p:nvPicPr>
        <p:blipFill>
          <a:blip r:embed="rId2"/>
          <a:stretch>
            <a:fillRect/>
          </a:stretch>
        </p:blipFill>
        <p:spPr>
          <a:xfrm>
            <a:off x="8701364" y="946973"/>
            <a:ext cx="3449996" cy="5319818"/>
          </a:xfrm>
          <a:prstGeom prst="rect">
            <a:avLst/>
          </a:prstGeom>
        </p:spPr>
      </p:pic>
      <p:pic>
        <p:nvPicPr>
          <p:cNvPr id="10" name="Kuva 9" descr="Kuva, joka sisältää kohteen teksti, kartta&#10;&#10;Kuvaus luotu automaattisesti">
            <a:extLst>
              <a:ext uri="{FF2B5EF4-FFF2-40B4-BE49-F238E27FC236}">
                <a16:creationId xmlns:a16="http://schemas.microsoft.com/office/drawing/2014/main" id="{1EFC298A-1541-4221-B3F9-DC63A5F8B310}"/>
              </a:ext>
            </a:extLst>
          </p:cNvPr>
          <p:cNvPicPr>
            <a:picLocks noChangeAspect="1"/>
          </p:cNvPicPr>
          <p:nvPr/>
        </p:nvPicPr>
        <p:blipFill>
          <a:blip r:embed="rId3"/>
          <a:stretch>
            <a:fillRect/>
          </a:stretch>
        </p:blipFill>
        <p:spPr>
          <a:xfrm>
            <a:off x="5293020" y="946973"/>
            <a:ext cx="3449997" cy="5317483"/>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6179819" cy="1325563"/>
          </a:xfrm>
        </p:spPr>
        <p:txBody>
          <a:bodyPr>
            <a:normAutofit fontScale="90000"/>
          </a:bodyPr>
          <a:lstStyle/>
          <a:p>
            <a:r>
              <a:rPr lang="en-US" sz="3200" dirty="0" err="1"/>
              <a:t>Mitä</a:t>
            </a:r>
            <a:r>
              <a:rPr lang="en-US" sz="3200" dirty="0"/>
              <a:t> </a:t>
            </a:r>
            <a:r>
              <a:rPr lang="en-US" sz="3200" dirty="0" err="1"/>
              <a:t>nykyisen</a:t>
            </a:r>
            <a:r>
              <a:rPr lang="en-US" sz="3200" dirty="0"/>
              <a:t> </a:t>
            </a:r>
            <a:r>
              <a:rPr lang="en-US" sz="3200" dirty="0" err="1"/>
              <a:t>työllisen</a:t>
            </a:r>
            <a:r>
              <a:rPr lang="en-US" sz="3200" dirty="0"/>
              <a:t> </a:t>
            </a:r>
            <a:r>
              <a:rPr lang="en-US" sz="3200" dirty="0" err="1"/>
              <a:t>työvoiman</a:t>
            </a:r>
            <a:r>
              <a:rPr lang="en-US" sz="3200" dirty="0"/>
              <a:t> </a:t>
            </a:r>
            <a:r>
              <a:rPr lang="en-US" sz="3200" dirty="0" err="1"/>
              <a:t>säilyminen</a:t>
            </a:r>
            <a:r>
              <a:rPr lang="en-US" sz="3200" dirty="0"/>
              <a:t> </a:t>
            </a:r>
            <a:r>
              <a:rPr lang="en-US" sz="3200" dirty="0" err="1"/>
              <a:t>vaatisi</a:t>
            </a:r>
            <a:r>
              <a:rPr lang="en-US" sz="3200" dirty="0"/>
              <a:t>?</a:t>
            </a:r>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4594859" cy="4351338"/>
          </a:xfrm>
        </p:spPr>
        <p:txBody>
          <a:bodyPr>
            <a:noAutofit/>
          </a:bodyPr>
          <a:lstStyle/>
          <a:p>
            <a:pPr marL="0" indent="0">
              <a:buNone/>
            </a:pPr>
            <a:r>
              <a:rPr lang="fi-FI" sz="1050" i="1" dirty="0">
                <a:solidFill>
                  <a:srgbClr val="000000"/>
                </a:solidFill>
                <a:latin typeface="+mn-lt"/>
                <a:sym typeface="Wingdings" pitchFamily="2" charset="2"/>
              </a:rPr>
              <a:t>Kartoissa on kuvattu, mikä työllisyysasteen tulisi olla kunnittain vuonna 2040, jotta työllisen työvoiman määrä säilyisi nykytasolla hyvin vähäisen maahanmuuton ja perusura-skenaariossa.</a:t>
            </a:r>
          </a:p>
          <a:p>
            <a:pPr marL="285750" indent="-285750">
              <a:buSzPct val="125000"/>
              <a:buFont typeface="Wingdings" panose="05000000000000000000" pitchFamily="2" charset="2"/>
              <a:buChar char="§"/>
            </a:pPr>
            <a:r>
              <a:rPr lang="fi-FI" sz="1050" b="1" dirty="0">
                <a:solidFill>
                  <a:srgbClr val="000000"/>
                </a:solidFill>
                <a:latin typeface="+mn-lt"/>
                <a:sym typeface="Wingdings" pitchFamily="2" charset="2"/>
              </a:rPr>
              <a:t>Kuntatasolla erot vaaditussa työllisyysasteessa työllisen työvoiman säilymiseksi ovat erittäin suuret. </a:t>
            </a:r>
          </a:p>
          <a:p>
            <a:pPr marL="285750" indent="-285750">
              <a:buSzPct val="125000"/>
              <a:buFont typeface="Wingdings" panose="05000000000000000000" pitchFamily="2" charset="2"/>
              <a:buChar char="§"/>
            </a:pPr>
            <a:r>
              <a:rPr lang="fi-FI" sz="1050" dirty="0">
                <a:solidFill>
                  <a:srgbClr val="000000"/>
                </a:solidFill>
                <a:latin typeface="+mn-lt"/>
                <a:sym typeface="Wingdings" pitchFamily="2" charset="2"/>
              </a:rPr>
              <a:t>Suurimmissa kaupungeissa edes hyvin vähäisen maahanmuuton skenaariossa työllisyysasteen ei täytyisi kasvaa nykyisen työllisen työvoiman säilyttämiseksi. </a:t>
            </a:r>
            <a:r>
              <a:rPr lang="fi-FI" sz="1050" b="1" dirty="0">
                <a:solidFill>
                  <a:srgbClr val="000000"/>
                </a:solidFill>
                <a:latin typeface="+mn-lt"/>
                <a:sym typeface="Wingdings" pitchFamily="2" charset="2"/>
              </a:rPr>
              <a:t>Osassa maaseutukuntia ja yksittäisissä pienemmissä kaupungeissa työllisyysasteen tulisi kohota yli 100 prosenttiin nykyisen työllisen työvoiman säilyttämiseksi.</a:t>
            </a:r>
          </a:p>
          <a:p>
            <a:pPr marL="285750" indent="-285750">
              <a:buSzPct val="125000"/>
              <a:buFont typeface="Wingdings" panose="05000000000000000000" pitchFamily="2" charset="2"/>
              <a:buChar char="§"/>
            </a:pPr>
            <a:r>
              <a:rPr lang="fi-FI" sz="1050" b="1" dirty="0">
                <a:solidFill>
                  <a:srgbClr val="000000"/>
                </a:solidFill>
                <a:latin typeface="+mn-lt"/>
                <a:sym typeface="Wingdings" pitchFamily="2" charset="2"/>
              </a:rPr>
              <a:t>Jopa 2/3 kunnassa työllisyysasteen tulisi olla yli 85 prosenttia vuonna 2040</a:t>
            </a:r>
            <a:r>
              <a:rPr lang="fi-FI" sz="1050" dirty="0">
                <a:solidFill>
                  <a:srgbClr val="000000"/>
                </a:solidFill>
                <a:latin typeface="+mn-lt"/>
                <a:sym typeface="Wingdings" pitchFamily="2" charset="2"/>
              </a:rPr>
              <a:t> </a:t>
            </a:r>
            <a:r>
              <a:rPr lang="fi-FI" sz="1050" b="1" dirty="0">
                <a:solidFill>
                  <a:srgbClr val="000000"/>
                </a:solidFill>
                <a:latin typeface="+mn-lt"/>
                <a:sym typeface="Wingdings" pitchFamily="2" charset="2"/>
              </a:rPr>
              <a:t>hyvin vähäisen maahanmuuton skenaariossa</a:t>
            </a:r>
            <a:r>
              <a:rPr lang="fi-FI" sz="1050" dirty="0">
                <a:solidFill>
                  <a:srgbClr val="000000"/>
                </a:solidFill>
                <a:latin typeface="+mn-lt"/>
                <a:sym typeface="Wingdings" pitchFamily="2" charset="2"/>
              </a:rPr>
              <a:t>, jotta työllinen työvoima ei supistuisi. Perusura –skenaariossa osuus laskee hieman, mutta yhä enemmistössä kuntia työllisyysasteen tulisi olla yli 85 prosenttia. </a:t>
            </a:r>
          </a:p>
          <a:p>
            <a:pPr marL="171450" indent="-171450">
              <a:buSzPct val="125000"/>
              <a:buFont typeface="Wingdings" panose="05000000000000000000" pitchFamily="2" charset="2"/>
              <a:buChar char="à"/>
            </a:pPr>
            <a:r>
              <a:rPr lang="fi-FI" sz="1050" b="1" dirty="0">
                <a:solidFill>
                  <a:srgbClr val="000000"/>
                </a:solidFill>
                <a:latin typeface="+mn-lt"/>
                <a:sym typeface="Wingdings" pitchFamily="2" charset="2"/>
              </a:rPr>
              <a:t>Enemmistössä Suomen kuntia työllinen työvoima tulee pienentymään maahanmuuton tasosta riippumatta. Maahanmuuton merkitys korostuu kuitenkin etenkin keskisuurissa kaupungeissa </a:t>
            </a:r>
            <a:r>
              <a:rPr lang="fi-FI" sz="1050" dirty="0">
                <a:solidFill>
                  <a:srgbClr val="000000"/>
                </a:solidFill>
                <a:latin typeface="+mn-lt"/>
                <a:sym typeface="Wingdings" pitchFamily="2" charset="2"/>
              </a:rPr>
              <a:t>(kuten Vaasa ja Pori) työvoiman tasoa ylläpitävänä tekijänä. </a:t>
            </a:r>
          </a:p>
          <a:p>
            <a:pPr marL="285750" indent="-285750">
              <a:buSzPct val="125000"/>
              <a:buFont typeface="Wingdings" panose="05000000000000000000" pitchFamily="2" charset="2"/>
              <a:buChar char="§"/>
            </a:pPr>
            <a:endParaRPr lang="fi-FI" sz="1050" b="1" dirty="0">
              <a:solidFill>
                <a:srgbClr val="000000"/>
              </a:solidFill>
              <a:latin typeface="+mn-lt"/>
              <a:sym typeface="Wingdings" pitchFamily="2" charset="2"/>
            </a:endParaRPr>
          </a:p>
          <a:p>
            <a:pPr marL="0" indent="0">
              <a:buSzPct val="125000"/>
              <a:buNone/>
            </a:pPr>
            <a:endParaRPr lang="fi-FI" sz="1050" b="1" dirty="0">
              <a:solidFill>
                <a:srgbClr val="000000"/>
              </a:solidFill>
              <a:latin typeface="+mn-lt"/>
              <a:sym typeface="Wingdings" pitchFamily="2" charset="2"/>
            </a:endParaRPr>
          </a:p>
        </p:txBody>
      </p:sp>
    </p:spTree>
    <p:extLst>
      <p:ext uri="{BB962C8B-B14F-4D97-AF65-F5344CB8AC3E}">
        <p14:creationId xmlns:p14="http://schemas.microsoft.com/office/powerpoint/2010/main" val="1708430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807976A2-3B9D-B8D2-6D8E-0E5D8A148CF5}"/>
              </a:ext>
            </a:extLst>
          </p:cNvPr>
          <p:cNvSpPr txBox="1"/>
          <p:nvPr/>
        </p:nvSpPr>
        <p:spPr>
          <a:xfrm>
            <a:off x="11023601" y="5822182"/>
            <a:ext cx="1166362" cy="1035817"/>
          </a:xfrm>
          <a:prstGeom prst="rect">
            <a:avLst/>
          </a:prstGeom>
          <a:solidFill>
            <a:schemeClr val="bg1"/>
          </a:solidFill>
        </p:spPr>
        <p:txBody>
          <a:bodyPr wrap="square" rtlCol="0">
            <a:spAutoFit/>
          </a:bodyPr>
          <a:lstStyle/>
          <a:p>
            <a:pPr algn="ctr"/>
            <a:endParaRPr lang="fi-FI" sz="1200" dirty="0">
              <a:latin typeface="+mn-lt"/>
            </a:endParaRPr>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1" y="365125"/>
            <a:ext cx="5619356" cy="1325563"/>
          </a:xfrm>
        </p:spPr>
        <p:txBody>
          <a:bodyPr>
            <a:noAutofit/>
          </a:bodyPr>
          <a:lstStyle/>
          <a:p>
            <a:r>
              <a:rPr lang="en-US" sz="2800" dirty="0" err="1"/>
              <a:t>Miten</a:t>
            </a:r>
            <a:r>
              <a:rPr lang="en-US" sz="2800" dirty="0"/>
              <a:t> (</a:t>
            </a:r>
            <a:r>
              <a:rPr lang="en-US" sz="2800" dirty="0" err="1"/>
              <a:t>maan</a:t>
            </a:r>
            <a:r>
              <a:rPr lang="en-US" sz="2800" dirty="0"/>
              <a:t> </a:t>
            </a:r>
            <a:r>
              <a:rPr lang="en-US" sz="2800" dirty="0" err="1"/>
              <a:t>sisäisen</a:t>
            </a:r>
            <a:r>
              <a:rPr lang="en-US" sz="2800" dirty="0"/>
              <a:t>) </a:t>
            </a:r>
            <a:r>
              <a:rPr lang="en-US" sz="2800" dirty="0" err="1"/>
              <a:t>pitovoiman</a:t>
            </a:r>
            <a:r>
              <a:rPr lang="en-US" sz="2800" dirty="0"/>
              <a:t> </a:t>
            </a:r>
            <a:r>
              <a:rPr lang="en-US" sz="2800" dirty="0" err="1"/>
              <a:t>kasvu</a:t>
            </a:r>
            <a:r>
              <a:rPr lang="en-US" sz="2800" dirty="0"/>
              <a:t> </a:t>
            </a:r>
            <a:r>
              <a:rPr lang="en-US" sz="2800" dirty="0" err="1"/>
              <a:t>vieraskielisten</a:t>
            </a:r>
            <a:r>
              <a:rPr lang="en-US" sz="2800" dirty="0"/>
              <a:t> </a:t>
            </a:r>
            <a:r>
              <a:rPr lang="en-US" sz="2800" dirty="0" err="1"/>
              <a:t>ryhmässä</a:t>
            </a:r>
            <a:r>
              <a:rPr lang="en-US" sz="2800" dirty="0"/>
              <a:t> </a:t>
            </a:r>
            <a:r>
              <a:rPr lang="en-US" sz="2800" dirty="0" err="1"/>
              <a:t>vaikuttaa</a:t>
            </a:r>
            <a:r>
              <a:rPr lang="en-US" sz="2800" dirty="0"/>
              <a:t>? 1/2</a:t>
            </a:r>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199" y="1825625"/>
            <a:ext cx="5619357" cy="4351338"/>
          </a:xfrm>
        </p:spPr>
        <p:txBody>
          <a:bodyPr>
            <a:noAutofit/>
          </a:bodyPr>
          <a:lstStyle/>
          <a:p>
            <a:pPr marL="0" indent="0">
              <a:buNone/>
            </a:pPr>
            <a:r>
              <a:rPr lang="fi-FI" sz="1050" i="1" dirty="0">
                <a:solidFill>
                  <a:srgbClr val="000000"/>
                </a:solidFill>
                <a:latin typeface="+mn-lt"/>
                <a:sym typeface="Wingdings" pitchFamily="2" charset="2"/>
              </a:rPr>
              <a:t>Kuviossa on kuvattu työikäisten ennakoitua kehitystä perusura- ja korkea maahanmuutto –skenaariossa, jos kuntien pitovoima vieraskielisten ryhmässä vastaisi kotimaisia kieliryhmiä.</a:t>
            </a:r>
          </a:p>
          <a:p>
            <a:pPr marL="285750" indent="-285750">
              <a:buSzPct val="125000"/>
              <a:buFont typeface="Wingdings" panose="05000000000000000000" pitchFamily="2" charset="2"/>
              <a:buChar char="§"/>
            </a:pPr>
            <a:r>
              <a:rPr lang="fi-FI" sz="1050" b="1" dirty="0">
                <a:solidFill>
                  <a:srgbClr val="000000"/>
                </a:solidFill>
                <a:latin typeface="+mn-lt"/>
                <a:sym typeface="Wingdings" pitchFamily="2" charset="2"/>
              </a:rPr>
              <a:t>Suurimmassa osassa kuntia vieraskielisten alttius muuttaa on huomattavasti korkeampi kuin kotimaisilla kieliryhmillä. </a:t>
            </a:r>
            <a:r>
              <a:rPr lang="fi-FI" sz="1050" dirty="0">
                <a:solidFill>
                  <a:srgbClr val="000000"/>
                </a:solidFill>
                <a:latin typeface="+mn-lt"/>
                <a:sym typeface="Wingdings" pitchFamily="2" charset="2"/>
              </a:rPr>
              <a:t>Juuri tämä heikko pitovoima ”syö” suuren osan maahanmuuton väestöä kasvattavasta vaikutuksesta suurten kaupunkien ulkopuolella. Etenkin osassa keskisuuria ja pienempiä kaupunkeja maahanmuutto ei juuri voi toimia merkityksellisenä työvoimaa tarjoavana tekijänä ilman maan sisäisen pitovoiman merkittävää kasvua. </a:t>
            </a:r>
          </a:p>
          <a:p>
            <a:pPr marL="285750" indent="-285750">
              <a:buSzPct val="125000"/>
              <a:buFont typeface="Wingdings" panose="05000000000000000000" pitchFamily="2" charset="2"/>
              <a:buChar char="§"/>
            </a:pPr>
            <a:r>
              <a:rPr lang="fi-FI" sz="1050" b="1" dirty="0">
                <a:solidFill>
                  <a:srgbClr val="000000"/>
                </a:solidFill>
                <a:latin typeface="+mn-lt"/>
                <a:sym typeface="Wingdings" pitchFamily="2" charset="2"/>
              </a:rPr>
              <a:t>Erillisessä herkkyyslaskelmassa mallinnettiin työikäisen väestön kehitystä perusura- ja korkea maahanmuutto skenaarioissa vahvemmalla pitovoimalla. </a:t>
            </a:r>
            <a:r>
              <a:rPr lang="fi-FI" sz="1050" dirty="0">
                <a:solidFill>
                  <a:srgbClr val="000000"/>
                </a:solidFill>
                <a:latin typeface="+mn-lt"/>
                <a:sym typeface="Wingdings" pitchFamily="2" charset="2"/>
              </a:rPr>
              <a:t>Mallinnuksessa oletettiin vieraskielisten muuttoalttiuksien laskevan kotimaisten kieliryhmien tasolle, eli käytännössä maahanmuuttajataustaisten oletettiin jäävän tai lähtevän alueelta yhtä todennäköisesti kuin kotimaisiin kieliryhmiin kuuluvien. </a:t>
            </a:r>
          </a:p>
          <a:p>
            <a:pPr marL="285750" indent="-285750">
              <a:buSzPct val="125000"/>
              <a:buFont typeface="Wingdings" panose="05000000000000000000" pitchFamily="2" charset="2"/>
              <a:buChar char="§"/>
            </a:pPr>
            <a:r>
              <a:rPr lang="fi-FI" sz="1050" b="1" dirty="0">
                <a:solidFill>
                  <a:srgbClr val="000000"/>
                </a:solidFill>
                <a:latin typeface="+mn-lt"/>
                <a:sym typeface="Wingdings" pitchFamily="2" charset="2"/>
              </a:rPr>
              <a:t>Vahvistuvan pitovoiman merkitys on suurten kaupunkiseutujen ulkopuolella merkittävä. </a:t>
            </a:r>
            <a:r>
              <a:rPr lang="fi-FI" sz="1050" dirty="0">
                <a:solidFill>
                  <a:srgbClr val="000000"/>
                </a:solidFill>
                <a:latin typeface="+mn-lt"/>
                <a:sym typeface="Wingdings" pitchFamily="2" charset="2"/>
              </a:rPr>
              <a:t>Pelkkä pitovoiman vahvistuminen nostaisi perusuran tasoisen maahanmuuton väestövaikutuksen korkean maahanmuuton tasolle. Suurissa kaupungeissa ja etenkin pääkaupunkiseudulla väestönkehitys taas heikentyisi merkittävästi.</a:t>
            </a:r>
          </a:p>
        </p:txBody>
      </p:sp>
      <p:graphicFrame>
        <p:nvGraphicFramePr>
          <p:cNvPr id="5" name="Kaavio 4">
            <a:extLst>
              <a:ext uri="{FF2B5EF4-FFF2-40B4-BE49-F238E27FC236}">
                <a16:creationId xmlns:a16="http://schemas.microsoft.com/office/drawing/2014/main" id="{5EA2D54B-1DC0-80BD-4F3A-98A48BD60DD5}"/>
              </a:ext>
            </a:extLst>
          </p:cNvPr>
          <p:cNvGraphicFramePr>
            <a:graphicFrameLocks/>
          </p:cNvGraphicFramePr>
          <p:nvPr>
            <p:extLst>
              <p:ext uri="{D42A27DB-BD31-4B8C-83A1-F6EECF244321}">
                <p14:modId xmlns:p14="http://schemas.microsoft.com/office/powerpoint/2010/main" val="1745464514"/>
              </p:ext>
            </p:extLst>
          </p:nvPr>
        </p:nvGraphicFramePr>
        <p:xfrm>
          <a:off x="6457556" y="266700"/>
          <a:ext cx="5734443" cy="5910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4863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iruutu 9">
            <a:extLst>
              <a:ext uri="{FF2B5EF4-FFF2-40B4-BE49-F238E27FC236}">
                <a16:creationId xmlns:a16="http://schemas.microsoft.com/office/drawing/2014/main" id="{26643716-7CD4-3C08-29D6-038D0BD631BC}"/>
              </a:ext>
            </a:extLst>
          </p:cNvPr>
          <p:cNvSpPr txBox="1"/>
          <p:nvPr/>
        </p:nvSpPr>
        <p:spPr>
          <a:xfrm>
            <a:off x="8485728" y="6249034"/>
            <a:ext cx="3556000" cy="523220"/>
          </a:xfrm>
          <a:prstGeom prst="rect">
            <a:avLst/>
          </a:prstGeom>
          <a:solidFill>
            <a:schemeClr val="bg1"/>
          </a:solidFill>
        </p:spPr>
        <p:txBody>
          <a:bodyPr wrap="square" rtlCol="0">
            <a:spAutoFit/>
          </a:bodyPr>
          <a:lstStyle/>
          <a:p>
            <a:pPr algn="ctr"/>
            <a:r>
              <a:rPr lang="fi-FI" b="1" dirty="0">
                <a:latin typeface="+mn-lt"/>
              </a:rPr>
              <a:t>Korkea + vahva pitovoima</a:t>
            </a:r>
          </a:p>
          <a:p>
            <a:pPr algn="ctr"/>
            <a:r>
              <a:rPr lang="fi-FI" b="1" dirty="0">
                <a:latin typeface="+mn-lt"/>
              </a:rPr>
              <a:t>–skenaario 2023—2040</a:t>
            </a:r>
          </a:p>
        </p:txBody>
      </p:sp>
      <p:sp>
        <p:nvSpPr>
          <p:cNvPr id="13" name="Tekstiruutu 12">
            <a:extLst>
              <a:ext uri="{FF2B5EF4-FFF2-40B4-BE49-F238E27FC236}">
                <a16:creationId xmlns:a16="http://schemas.microsoft.com/office/drawing/2014/main" id="{632F3D78-0F45-78DC-84D1-FC4BAEC2DEA6}"/>
              </a:ext>
            </a:extLst>
          </p:cNvPr>
          <p:cNvSpPr txBox="1"/>
          <p:nvPr/>
        </p:nvSpPr>
        <p:spPr>
          <a:xfrm>
            <a:off x="5445348" y="6249034"/>
            <a:ext cx="3556000" cy="523220"/>
          </a:xfrm>
          <a:prstGeom prst="rect">
            <a:avLst/>
          </a:prstGeom>
          <a:solidFill>
            <a:schemeClr val="bg1"/>
          </a:solidFill>
        </p:spPr>
        <p:txBody>
          <a:bodyPr wrap="square" rtlCol="0">
            <a:spAutoFit/>
          </a:bodyPr>
          <a:lstStyle/>
          <a:p>
            <a:pPr algn="ctr"/>
            <a:r>
              <a:rPr lang="fi-FI" b="1" dirty="0">
                <a:latin typeface="+mn-lt"/>
              </a:rPr>
              <a:t>Perusura + vahva pitovoima</a:t>
            </a:r>
          </a:p>
          <a:p>
            <a:pPr algn="ctr"/>
            <a:r>
              <a:rPr lang="fi-FI" b="1" dirty="0">
                <a:latin typeface="+mn-lt"/>
              </a:rPr>
              <a:t>–skenaario 2023—2040</a:t>
            </a:r>
          </a:p>
        </p:txBody>
      </p:sp>
      <p:pic>
        <p:nvPicPr>
          <p:cNvPr id="12" name="Kuva 11" descr="Kuva, joka sisältää kohteen teksti, kartta&#10;&#10;Kuvaus luotu automaattisesti">
            <a:extLst>
              <a:ext uri="{FF2B5EF4-FFF2-40B4-BE49-F238E27FC236}">
                <a16:creationId xmlns:a16="http://schemas.microsoft.com/office/drawing/2014/main" id="{9090D11E-7D6D-4CB3-3F13-482448EF660A}"/>
              </a:ext>
            </a:extLst>
          </p:cNvPr>
          <p:cNvPicPr>
            <a:picLocks noChangeAspect="1"/>
          </p:cNvPicPr>
          <p:nvPr/>
        </p:nvPicPr>
        <p:blipFill>
          <a:blip r:embed="rId2"/>
          <a:stretch>
            <a:fillRect/>
          </a:stretch>
        </p:blipFill>
        <p:spPr>
          <a:xfrm>
            <a:off x="5445348" y="833437"/>
            <a:ext cx="3382498" cy="5433060"/>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1" y="365125"/>
            <a:ext cx="5619356" cy="1325563"/>
          </a:xfrm>
        </p:spPr>
        <p:txBody>
          <a:bodyPr>
            <a:noAutofit/>
          </a:bodyPr>
          <a:lstStyle/>
          <a:p>
            <a:r>
              <a:rPr lang="en-US" sz="2800" dirty="0" err="1"/>
              <a:t>Miten</a:t>
            </a:r>
            <a:r>
              <a:rPr lang="en-US" sz="2800" dirty="0"/>
              <a:t> (</a:t>
            </a:r>
            <a:r>
              <a:rPr lang="en-US" sz="2800" dirty="0" err="1"/>
              <a:t>maan</a:t>
            </a:r>
            <a:r>
              <a:rPr lang="en-US" sz="2800" dirty="0"/>
              <a:t> </a:t>
            </a:r>
            <a:r>
              <a:rPr lang="en-US" sz="2800" dirty="0" err="1"/>
              <a:t>sisäisen</a:t>
            </a:r>
            <a:r>
              <a:rPr lang="en-US" sz="2800" dirty="0"/>
              <a:t>) </a:t>
            </a:r>
            <a:r>
              <a:rPr lang="en-US" sz="2800" dirty="0" err="1"/>
              <a:t>pitovoiman</a:t>
            </a:r>
            <a:r>
              <a:rPr lang="en-US" sz="2800" dirty="0"/>
              <a:t> </a:t>
            </a:r>
            <a:r>
              <a:rPr lang="en-US" sz="2800" dirty="0" err="1"/>
              <a:t>kasvu</a:t>
            </a:r>
            <a:r>
              <a:rPr lang="en-US" sz="2800" dirty="0"/>
              <a:t> </a:t>
            </a:r>
            <a:r>
              <a:rPr lang="en-US" sz="2800" dirty="0" err="1"/>
              <a:t>vieraskielisten</a:t>
            </a:r>
            <a:r>
              <a:rPr lang="en-US" sz="2800" dirty="0"/>
              <a:t> </a:t>
            </a:r>
            <a:r>
              <a:rPr lang="en-US" sz="2800" dirty="0" err="1"/>
              <a:t>ryhmässä</a:t>
            </a:r>
            <a:r>
              <a:rPr lang="en-US" sz="2800" dirty="0"/>
              <a:t> </a:t>
            </a:r>
            <a:r>
              <a:rPr lang="en-US" sz="2800" dirty="0" err="1"/>
              <a:t>vaikuttaa</a:t>
            </a:r>
            <a:r>
              <a:rPr lang="en-US" sz="2800" dirty="0"/>
              <a:t>? 2/2</a:t>
            </a:r>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4607148" cy="4351338"/>
          </a:xfrm>
        </p:spPr>
        <p:txBody>
          <a:bodyPr>
            <a:noAutofit/>
          </a:bodyPr>
          <a:lstStyle/>
          <a:p>
            <a:pPr marL="0" indent="0">
              <a:buNone/>
            </a:pPr>
            <a:r>
              <a:rPr lang="fi-FI" sz="1000" i="1" dirty="0">
                <a:solidFill>
                  <a:srgbClr val="000000"/>
                </a:solidFill>
                <a:latin typeface="+mn-lt"/>
                <a:sym typeface="Wingdings" pitchFamily="2" charset="2"/>
              </a:rPr>
              <a:t>Kuviossa on kuvattu työikäisten ennakoitua kehitystä perusura- ja korkea maahanmuutto –skenaariossa, jos kuntien pitovoima vieraskielisten ryhmässä vastaisi kotimaisia kieliryhmiä.</a:t>
            </a:r>
          </a:p>
          <a:p>
            <a:pPr marL="285750" indent="-285750">
              <a:buSzPct val="125000"/>
              <a:buFont typeface="Wingdings" panose="05000000000000000000" pitchFamily="2" charset="2"/>
              <a:buChar char="§"/>
            </a:pPr>
            <a:r>
              <a:rPr lang="fi-FI" sz="1000" b="1" dirty="0">
                <a:solidFill>
                  <a:srgbClr val="000000"/>
                </a:solidFill>
                <a:latin typeface="+mn-lt"/>
                <a:sym typeface="Wingdings" pitchFamily="2" charset="2"/>
              </a:rPr>
              <a:t>Vieraskielisten pitovoiman merkitys on erityisen suuri keskuskaupungeissa. </a:t>
            </a:r>
            <a:r>
              <a:rPr lang="fi-FI" sz="1000" dirty="0">
                <a:solidFill>
                  <a:srgbClr val="000000"/>
                </a:solidFill>
                <a:latin typeface="+mn-lt"/>
                <a:sym typeface="Wingdings" pitchFamily="2" charset="2"/>
              </a:rPr>
              <a:t>Vahvistuva pitovoima yhdistettynä maahanmuuton korkeaan tasoon johtaisi työikäisen väestön merkitykselliseen kasvuun Suomen keskikokoisissa kaupungeissa, tarjoten myös keskikokoisille kaupungeille erinomaiset edellytykset työllisen työvoiman tarjonnan merkitykselliseen kasvuun.</a:t>
            </a:r>
          </a:p>
          <a:p>
            <a:pPr marL="171450" indent="-171450">
              <a:buSzPct val="125000"/>
              <a:buFont typeface="Wingdings" panose="05000000000000000000" pitchFamily="2" charset="2"/>
              <a:buChar char="à"/>
            </a:pPr>
            <a:r>
              <a:rPr lang="fi-FI" sz="1000" dirty="0">
                <a:solidFill>
                  <a:srgbClr val="000000"/>
                </a:solidFill>
                <a:latin typeface="+mn-lt"/>
                <a:sym typeface="Wingdings" pitchFamily="2" charset="2"/>
              </a:rPr>
              <a:t>Esimerkiksi Mikkelin, Kajaanin, Porin ja Lappeenrannan työikäisen väestön kehitys taittuisi merkityksettömän negatiiviseksi tai maltillisesti positiiviseksi. </a:t>
            </a:r>
          </a:p>
          <a:p>
            <a:pPr marL="171450" indent="-171450">
              <a:buSzPct val="125000"/>
              <a:buFont typeface="Wingdings" panose="05000000000000000000" pitchFamily="2" charset="2"/>
              <a:buChar char="à"/>
            </a:pPr>
            <a:r>
              <a:rPr lang="fi-FI" sz="1000" dirty="0">
                <a:solidFill>
                  <a:srgbClr val="000000"/>
                </a:solidFill>
                <a:latin typeface="+mn-lt"/>
                <a:sym typeface="Wingdings" pitchFamily="2" charset="2"/>
              </a:rPr>
              <a:t>Myös etenkin Pohjanmaan alueella vaikutus olisi suuri. </a:t>
            </a:r>
          </a:p>
          <a:p>
            <a:pPr marL="285750" indent="-285750">
              <a:buSzPct val="125000"/>
              <a:buFont typeface="Wingdings" panose="05000000000000000000" pitchFamily="2" charset="2"/>
              <a:buChar char="§"/>
            </a:pPr>
            <a:r>
              <a:rPr lang="fi-FI" sz="1000" b="1" dirty="0">
                <a:solidFill>
                  <a:srgbClr val="000000"/>
                </a:solidFill>
                <a:latin typeface="+mn-lt"/>
                <a:sym typeface="Wingdings" pitchFamily="2" charset="2"/>
              </a:rPr>
              <a:t>Myös pienempien kaupunkien supistumispaine muuttuisi maltillisemmaksi. </a:t>
            </a:r>
            <a:r>
              <a:rPr lang="fi-FI" sz="1000" dirty="0">
                <a:solidFill>
                  <a:srgbClr val="000000"/>
                </a:solidFill>
                <a:latin typeface="+mn-lt"/>
                <a:sym typeface="Wingdings" pitchFamily="2" charset="2"/>
              </a:rPr>
              <a:t>Näissä (seutukaupungeissa) työikäisen väestön supistumisen kuitenkin todennäköisesti jatkuisi, ellei ylipäätään maahanmuuton jakauma muutu hyvin merkittävästi. </a:t>
            </a:r>
          </a:p>
          <a:p>
            <a:pPr marL="285750" indent="-285750">
              <a:buSzPct val="125000"/>
              <a:buFont typeface="Wingdings" panose="05000000000000000000" pitchFamily="2" charset="2"/>
              <a:buChar char="§"/>
            </a:pPr>
            <a:r>
              <a:rPr lang="fi-FI" sz="1000" b="1" dirty="0">
                <a:solidFill>
                  <a:srgbClr val="000000"/>
                </a:solidFill>
                <a:latin typeface="+mn-lt"/>
                <a:sym typeface="Wingdings" pitchFamily="2" charset="2"/>
              </a:rPr>
              <a:t>Useimmissa maaseutukunnissa </a:t>
            </a:r>
            <a:r>
              <a:rPr lang="fi-FI" sz="1000" dirty="0">
                <a:solidFill>
                  <a:srgbClr val="000000"/>
                </a:solidFill>
                <a:latin typeface="+mn-lt"/>
                <a:sym typeface="Wingdings" pitchFamily="2" charset="2"/>
              </a:rPr>
              <a:t>(merkityksellisesti paikallisia poikkeuksia) </a:t>
            </a:r>
            <a:r>
              <a:rPr lang="fi-FI" sz="1000" b="1" dirty="0">
                <a:solidFill>
                  <a:srgbClr val="000000"/>
                </a:solidFill>
                <a:latin typeface="+mn-lt"/>
                <a:sym typeface="Wingdings" pitchFamily="2" charset="2"/>
              </a:rPr>
              <a:t>työikäisen väestön kehitys säilyy hyvin heikkona, vaikka myös pitovoima vieraskielisten ryhmässä kasvaisi. </a:t>
            </a:r>
            <a:r>
              <a:rPr lang="fi-FI" sz="1000" dirty="0">
                <a:solidFill>
                  <a:srgbClr val="000000"/>
                </a:solidFill>
                <a:latin typeface="+mn-lt"/>
                <a:sym typeface="Wingdings" pitchFamily="2" charset="2"/>
              </a:rPr>
              <a:t>Näissä kunnissa maahanmuuton taso jää ylipäätään riittämättömäksi korvaamaan voimakasta demografista supistumispainetta. </a:t>
            </a:r>
          </a:p>
        </p:txBody>
      </p:sp>
      <p:pic>
        <p:nvPicPr>
          <p:cNvPr id="11" name="Kuva 10" descr="Kuva, joka sisältää kohteen teksti, kartta&#10;&#10;Kuvaus luotu automaattisesti">
            <a:extLst>
              <a:ext uri="{FF2B5EF4-FFF2-40B4-BE49-F238E27FC236}">
                <a16:creationId xmlns:a16="http://schemas.microsoft.com/office/drawing/2014/main" id="{E6850D5D-13E5-8DA1-0E03-A66A16300835}"/>
              </a:ext>
            </a:extLst>
          </p:cNvPr>
          <p:cNvPicPr>
            <a:picLocks noChangeAspect="1"/>
          </p:cNvPicPr>
          <p:nvPr/>
        </p:nvPicPr>
        <p:blipFill>
          <a:blip r:embed="rId3"/>
          <a:stretch>
            <a:fillRect/>
          </a:stretch>
        </p:blipFill>
        <p:spPr>
          <a:xfrm>
            <a:off x="8747756" y="833437"/>
            <a:ext cx="3370108" cy="5433060"/>
          </a:xfrm>
          <a:prstGeom prst="rect">
            <a:avLst/>
          </a:prstGeom>
        </p:spPr>
      </p:pic>
    </p:spTree>
    <p:extLst>
      <p:ext uri="{BB962C8B-B14F-4D97-AF65-F5344CB8AC3E}">
        <p14:creationId xmlns:p14="http://schemas.microsoft.com/office/powerpoint/2010/main" val="271709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uolivapaa piirto 7">
            <a:extLst>
              <a:ext uri="{FF2B5EF4-FFF2-40B4-BE49-F238E27FC236}">
                <a16:creationId xmlns:a16="http://schemas.microsoft.com/office/drawing/2014/main" id="{E179029A-F1D3-EC88-8BFE-1F887A005B3A}"/>
              </a:ext>
            </a:extLst>
          </p:cNvPr>
          <p:cNvSpPr/>
          <p:nvPr/>
        </p:nvSpPr>
        <p:spPr>
          <a:xfrm>
            <a:off x="1265583" y="1854200"/>
            <a:ext cx="3664226" cy="438150"/>
          </a:xfrm>
          <a:custGeom>
            <a:avLst/>
            <a:gdLst>
              <a:gd name="connsiteX0" fmla="*/ 0 w 3591339"/>
              <a:gd name="connsiteY0" fmla="*/ 0 h 523461"/>
              <a:gd name="connsiteX1" fmla="*/ 0 w 3591339"/>
              <a:gd name="connsiteY1" fmla="*/ 523461 h 523461"/>
              <a:gd name="connsiteX2" fmla="*/ 3578087 w 3591339"/>
              <a:gd name="connsiteY2" fmla="*/ 483704 h 523461"/>
              <a:gd name="connsiteX3" fmla="*/ 3591339 w 3591339"/>
              <a:gd name="connsiteY3" fmla="*/ 6626 h 523461"/>
              <a:gd name="connsiteX4" fmla="*/ 0 w 3591339"/>
              <a:gd name="connsiteY4" fmla="*/ 0 h 52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339" h="523461">
                <a:moveTo>
                  <a:pt x="0" y="0"/>
                </a:moveTo>
                <a:lnTo>
                  <a:pt x="0" y="523461"/>
                </a:lnTo>
                <a:lnTo>
                  <a:pt x="3578087" y="483704"/>
                </a:lnTo>
                <a:lnTo>
                  <a:pt x="3591339" y="6626"/>
                </a:lnTo>
                <a:lnTo>
                  <a:pt x="0"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uolivapaa piirto 6">
            <a:extLst>
              <a:ext uri="{FF2B5EF4-FFF2-40B4-BE49-F238E27FC236}">
                <a16:creationId xmlns:a16="http://schemas.microsoft.com/office/drawing/2014/main" id="{89E02940-5C64-726E-03EF-79FBFDA652F9}"/>
              </a:ext>
            </a:extLst>
          </p:cNvPr>
          <p:cNvSpPr/>
          <p:nvPr/>
        </p:nvSpPr>
        <p:spPr>
          <a:xfrm>
            <a:off x="6520070" y="2493776"/>
            <a:ext cx="2570921" cy="444894"/>
          </a:xfrm>
          <a:custGeom>
            <a:avLst/>
            <a:gdLst>
              <a:gd name="connsiteX0" fmla="*/ 17038 w 3657600"/>
              <a:gd name="connsiteY0" fmla="*/ 0 h 624745"/>
              <a:gd name="connsiteX1" fmla="*/ 0 w 3657600"/>
              <a:gd name="connsiteY1" fmla="*/ 624745 h 624745"/>
              <a:gd name="connsiteX2" fmla="*/ 3657600 w 3657600"/>
              <a:gd name="connsiteY2" fmla="*/ 482758 h 624745"/>
              <a:gd name="connsiteX3" fmla="*/ 3606484 w 3657600"/>
              <a:gd name="connsiteY3" fmla="*/ 5679 h 624745"/>
              <a:gd name="connsiteX4" fmla="*/ 17038 w 3657600"/>
              <a:gd name="connsiteY4" fmla="*/ 0 h 62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624745">
                <a:moveTo>
                  <a:pt x="17038" y="0"/>
                </a:moveTo>
                <a:lnTo>
                  <a:pt x="0" y="624745"/>
                </a:lnTo>
                <a:lnTo>
                  <a:pt x="3657600" y="482758"/>
                </a:lnTo>
                <a:lnTo>
                  <a:pt x="3606484" y="5679"/>
                </a:lnTo>
                <a:lnTo>
                  <a:pt x="17038"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uolivapaa piirto 4">
            <a:extLst>
              <a:ext uri="{FF2B5EF4-FFF2-40B4-BE49-F238E27FC236}">
                <a16:creationId xmlns:a16="http://schemas.microsoft.com/office/drawing/2014/main" id="{C4269CFB-9765-2F11-3AEF-F189801E3BF9}"/>
              </a:ext>
            </a:extLst>
          </p:cNvPr>
          <p:cNvSpPr/>
          <p:nvPr/>
        </p:nvSpPr>
        <p:spPr>
          <a:xfrm>
            <a:off x="6380922" y="2162471"/>
            <a:ext cx="2988365" cy="537660"/>
          </a:xfrm>
          <a:custGeom>
            <a:avLst/>
            <a:gdLst>
              <a:gd name="connsiteX0" fmla="*/ 17038 w 3657600"/>
              <a:gd name="connsiteY0" fmla="*/ 0 h 624745"/>
              <a:gd name="connsiteX1" fmla="*/ 0 w 3657600"/>
              <a:gd name="connsiteY1" fmla="*/ 624745 h 624745"/>
              <a:gd name="connsiteX2" fmla="*/ 3657600 w 3657600"/>
              <a:gd name="connsiteY2" fmla="*/ 482758 h 624745"/>
              <a:gd name="connsiteX3" fmla="*/ 3606484 w 3657600"/>
              <a:gd name="connsiteY3" fmla="*/ 5679 h 624745"/>
              <a:gd name="connsiteX4" fmla="*/ 17038 w 3657600"/>
              <a:gd name="connsiteY4" fmla="*/ 0 h 62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624745">
                <a:moveTo>
                  <a:pt x="17038" y="0"/>
                </a:moveTo>
                <a:lnTo>
                  <a:pt x="0" y="624745"/>
                </a:lnTo>
                <a:lnTo>
                  <a:pt x="3657600" y="482758"/>
                </a:lnTo>
                <a:lnTo>
                  <a:pt x="3606484" y="5679"/>
                </a:lnTo>
                <a:lnTo>
                  <a:pt x="17038"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Neljä keskeisintä nostoa </a:t>
            </a:r>
            <a:r>
              <a:rPr lang="fi-FI" sz="2400" dirty="0"/>
              <a:t>1/2</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986341" y="1766888"/>
            <a:ext cx="4988497" cy="4506912"/>
          </a:xfrm>
        </p:spPr>
        <p:txBody>
          <a:bodyPr numCol="1">
            <a:noAutofit/>
          </a:bodyPr>
          <a:lstStyle/>
          <a:p>
            <a:pPr marL="342900" indent="-342900">
              <a:buFont typeface="+mj-lt"/>
              <a:buAutoNum type="arabicPeriod"/>
            </a:pPr>
            <a:r>
              <a:rPr lang="fi-FI" sz="1800" b="1" dirty="0">
                <a:solidFill>
                  <a:srgbClr val="000000"/>
                </a:solidFill>
                <a:latin typeface="+mn-lt"/>
              </a:rPr>
              <a:t>Maahanmuuton tuleva taso määrittää Suomen väestönkehityk­sen tulevaisuuden — muut väestönkasvun edellytykset ovat heikentyneet entisestään.</a:t>
            </a:r>
          </a:p>
          <a:p>
            <a:pPr marL="342000" indent="0">
              <a:buNone/>
            </a:pPr>
            <a:r>
              <a:rPr lang="fi-FI" sz="1200" dirty="0">
                <a:solidFill>
                  <a:srgbClr val="000000"/>
                </a:solidFill>
                <a:latin typeface="+mn-lt"/>
              </a:rPr>
              <a:t>Nopeasti lisääntynyt maahanmuutto on kompensoinut laskeneen syntyneiden määrän ja kasvaneen kuolleiden määrän vaikutukset. Tulevina vuosikymmeninä Suomi tarvitsee vielä aiemmin ennakoitua enemmän muuttovoittoja ulkomailta, jotta väkiluku ei ala laskea.</a:t>
            </a:r>
          </a:p>
          <a:p>
            <a:pPr marL="342000" indent="0">
              <a:buNone/>
            </a:pPr>
            <a:r>
              <a:rPr lang="fi-FI" sz="1200" dirty="0">
                <a:solidFill>
                  <a:srgbClr val="000000"/>
                </a:solidFill>
                <a:latin typeface="+mn-lt"/>
              </a:rPr>
              <a:t>Viime vuosien korkea maahanmuuton taso johtaa nopeaan väestönkasvuun, pudotus yleispohjoismaiselle tasolle taas hitaaseen kasvuun. Ulkomailta saatujen muuttovoittojen vähentyessä 2010-luvun keskitasolle Suomen väestö sen sijaan jo vähenee nopeutuvaa tahtia. </a:t>
            </a:r>
            <a:r>
              <a:rPr lang="fi-FI" sz="1200" b="1" dirty="0">
                <a:solidFill>
                  <a:srgbClr val="000000"/>
                </a:solidFill>
                <a:latin typeface="+mn-lt"/>
              </a:rPr>
              <a:t>Ulkomailta saatujen muuttovoittojen vaikutus on erityisen korostunut työikäisen väestön ryhmässä.</a:t>
            </a:r>
            <a:endParaRPr lang="fi-FI" sz="1200" dirty="0">
              <a:solidFill>
                <a:srgbClr val="000000"/>
              </a:solidFill>
              <a:latin typeface="+mn-lt"/>
            </a:endParaRPr>
          </a:p>
        </p:txBody>
      </p:sp>
      <p:sp>
        <p:nvSpPr>
          <p:cNvPr id="2" name="Text Placeholder 2">
            <a:extLst>
              <a:ext uri="{FF2B5EF4-FFF2-40B4-BE49-F238E27FC236}">
                <a16:creationId xmlns:a16="http://schemas.microsoft.com/office/drawing/2014/main" id="{10C785F6-6DDF-F8DA-B37E-137CE6F6AAE0}"/>
              </a:ext>
            </a:extLst>
          </p:cNvPr>
          <p:cNvSpPr txBox="1">
            <a:spLocks/>
          </p:cNvSpPr>
          <p:nvPr/>
        </p:nvSpPr>
        <p:spPr>
          <a:xfrm>
            <a:off x="6217163" y="1766888"/>
            <a:ext cx="5206211" cy="4506912"/>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457200" marR="0" lvl="0" indent="-391160" algn="l" rtl="0" eaLnBrk="1" hangingPunct="1">
              <a:lnSpc>
                <a:spcPct val="110000"/>
              </a:lnSpc>
              <a:spcBef>
                <a:spcPts val="1000"/>
              </a:spcBef>
              <a:spcAft>
                <a:spcPts val="0"/>
              </a:spcAft>
              <a:buClr>
                <a:schemeClr val="dk1"/>
              </a:buClr>
              <a:buSzPts val="2560"/>
              <a:buFont typeface="Arial"/>
              <a:buChar char="»"/>
              <a:defRPr sz="32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342900" indent="-342900">
              <a:buFont typeface="+mj-lt"/>
              <a:buAutoNum type="arabicPeriod" startAt="2"/>
            </a:pPr>
            <a:r>
              <a:rPr lang="fi-FI" sz="1800" b="1" dirty="0">
                <a:solidFill>
                  <a:srgbClr val="000000"/>
                </a:solidFill>
                <a:latin typeface="+mn-lt"/>
              </a:rPr>
              <a:t>Tulevina vuosikymmeninä lasten määrä vähenee voimakkaasti ja iäkäs väestö kasvaa voimakkaasti, huolimatta maahanmuuton tasosta.</a:t>
            </a:r>
          </a:p>
          <a:p>
            <a:pPr marL="342000" indent="0">
              <a:buNone/>
            </a:pPr>
            <a:r>
              <a:rPr lang="fi-FI" sz="1200" dirty="0">
                <a:solidFill>
                  <a:srgbClr val="000000"/>
                </a:solidFill>
                <a:latin typeface="+mn-lt"/>
              </a:rPr>
              <a:t>Maahanmuutto ei vaikuta merkityksellisesti koululaisikäluokkien nopeaan pudotukseen 2020-luvulla ja Suomen yli 74-vuotias väestö kasvaa erittäin voimakkaasti riippumatta koko maan muusta väestönkehityksestä. </a:t>
            </a:r>
          </a:p>
          <a:p>
            <a:pPr marL="342000" indent="0">
              <a:buNone/>
            </a:pPr>
            <a:r>
              <a:rPr lang="fi-FI" sz="1200" b="1" dirty="0">
                <a:solidFill>
                  <a:srgbClr val="000000"/>
                </a:solidFill>
                <a:latin typeface="+mn-lt"/>
              </a:rPr>
              <a:t>Työikäisen väestön kehitys vaikuttaa kuitenkin kykyyn vastata näihin demografisiin murroksiin. </a:t>
            </a:r>
            <a:r>
              <a:rPr lang="fi-FI" sz="1200" dirty="0">
                <a:solidFill>
                  <a:srgbClr val="000000"/>
                </a:solidFill>
                <a:latin typeface="+mn-lt"/>
              </a:rPr>
              <a:t>Etenkin iäkkään väestön voimakas kasvu luo merkittävää painetta työvoiman määrän kasvulle: </a:t>
            </a:r>
            <a:r>
              <a:rPr lang="fi-FI" sz="1200" b="1" dirty="0">
                <a:solidFill>
                  <a:srgbClr val="000000"/>
                </a:solidFill>
                <a:latin typeface="+mn-lt"/>
              </a:rPr>
              <a:t>Yli 74-vuotiaiden määrä kasvaa 240 000 henkilöllä, miten tähän palvelutarpeen kasvuun vastataan jos maan työikäinen väestö vähenee?</a:t>
            </a:r>
            <a:endParaRPr lang="fi-FI" sz="1200" dirty="0">
              <a:solidFill>
                <a:srgbClr val="000000"/>
              </a:solidFill>
              <a:latin typeface="+mn-lt"/>
            </a:endParaRPr>
          </a:p>
        </p:txBody>
      </p:sp>
    </p:spTree>
    <p:extLst>
      <p:ext uri="{BB962C8B-B14F-4D97-AF65-F5344CB8AC3E}">
        <p14:creationId xmlns:p14="http://schemas.microsoft.com/office/powerpoint/2010/main" val="3455640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415600" y="955742"/>
            <a:ext cx="11360700" cy="3274022"/>
          </a:xfrm>
          <a:noFill/>
          <a:ln>
            <a:noFill/>
          </a:ln>
        </p:spPr>
        <p:txBody>
          <a:bodyPr spcFirstLastPara="1" wrap="square" lIns="91425" tIns="45700" rIns="91425" bIns="45700" anchor="b" anchorCtr="0">
            <a:noAutofit/>
          </a:bodyPr>
          <a:lstStyle/>
          <a:p>
            <a:pPr lvl="0"/>
            <a:r>
              <a:rPr lang="fi-FI" sz="4800" dirty="0"/>
              <a:t>4. Yhteenvetoa,</a:t>
            </a:r>
            <a:br>
              <a:rPr lang="fi-FI" sz="4800" dirty="0"/>
            </a:br>
            <a:r>
              <a:rPr lang="fi-FI" sz="4800" dirty="0"/>
              <a:t>johtopäätöksiä ja</a:t>
            </a:r>
            <a:br>
              <a:rPr lang="fi-FI" sz="4800" dirty="0"/>
            </a:br>
            <a:r>
              <a:rPr lang="fi-FI" sz="4800" dirty="0"/>
              <a:t>pohdintaa</a:t>
            </a:r>
          </a:p>
        </p:txBody>
      </p:sp>
      <p:sp>
        <p:nvSpPr>
          <p:cNvPr id="248" name="Google Shape;248;p40"/>
          <p:cNvSpPr txBox="1">
            <a:spLocks noGrp="1"/>
          </p:cNvSpPr>
          <p:nvPr>
            <p:ph type="body" sz="quarter" idx="13"/>
          </p:nvPr>
        </p:nvSpPr>
        <p:spPr>
          <a:xfrm>
            <a:off x="415925" y="4484687"/>
            <a:ext cx="11360150" cy="1871663"/>
          </a:xfrm>
          <a:noFill/>
          <a:ln>
            <a:noFill/>
          </a:ln>
        </p:spPr>
        <p:txBody>
          <a:bodyPr spcFirstLastPara="1" wrap="square" lIns="91425" tIns="45700" rIns="91425" bIns="45700" anchor="t" anchorCtr="0">
            <a:normAutofit/>
          </a:bodyPr>
          <a:lstStyle/>
          <a:p>
            <a:pPr lvl="0"/>
            <a:r>
              <a:rPr lang="fi-FI" dirty="0"/>
              <a:t>Mitä edellä esitetyt luvut tarkoittavat?</a:t>
            </a:r>
          </a:p>
        </p:txBody>
      </p:sp>
      <p:sp>
        <p:nvSpPr>
          <p:cNvPr id="3" name="Tekstin paikkamerkki 2">
            <a:extLst>
              <a:ext uri="{FF2B5EF4-FFF2-40B4-BE49-F238E27FC236}">
                <a16:creationId xmlns:a16="http://schemas.microsoft.com/office/drawing/2014/main" id="{A5C81CB0-7DBF-5398-D6F6-F5857F3FBB23}"/>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057767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1/10</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1028700" y="1690688"/>
            <a:ext cx="10515600" cy="4576762"/>
          </a:xfrm>
        </p:spPr>
        <p:txBody>
          <a:bodyPr numCol="2">
            <a:normAutofit/>
          </a:bodyPr>
          <a:lstStyle/>
          <a:p>
            <a:pPr marL="342900" indent="-342900">
              <a:buFont typeface="+mj-lt"/>
              <a:buAutoNum type="arabicPeriod"/>
            </a:pPr>
            <a:r>
              <a:rPr lang="fi-FI" sz="1800" b="1" dirty="0">
                <a:solidFill>
                  <a:srgbClr val="000000"/>
                </a:solidFill>
                <a:latin typeface="+mn-lt"/>
              </a:rPr>
              <a:t>Vuosien 2022—2023 aikana Suomen väestönkehityksen rakenne on ollut murrosvaiheessa huomattavasti kasvaneen maahanmuuton seurauksena.</a:t>
            </a:r>
            <a:br>
              <a:rPr lang="fi-FI" sz="1500" b="1" dirty="0">
                <a:solidFill>
                  <a:srgbClr val="000000"/>
                </a:solidFill>
                <a:latin typeface="+mn-lt"/>
              </a:rPr>
            </a:br>
            <a:r>
              <a:rPr lang="fi-FI" sz="1500" dirty="0">
                <a:solidFill>
                  <a:srgbClr val="000000"/>
                </a:solidFill>
                <a:latin typeface="+mn-lt"/>
              </a:rPr>
              <a:t>Myös ilman ukrainalaisia pakolaisia maahanmuuttojen ja ulkomailta saatujen muuttovoittojen määrä kohosi sekä vuonna 2022 että vuonna 2023 uudelle ennätystasolle. Ero etenkin 2010-luvun keskitasoon on hyvin suuri, vuosien 2022—2023 maahanmuuton taso vastaa sen sijaan muiden Pohjoismaiden 2010-luvun keskitasoa. Maahanmuuton kasvua selittää erityisesti Itä- ja Kaakkois-Aasiasta sekä Intian niemimaalta tulevan maahanmuuton määrän kasvu.</a:t>
            </a:r>
          </a:p>
          <a:p>
            <a:pPr marL="342900" indent="-342900">
              <a:buFont typeface="+mj-lt"/>
              <a:buAutoNum type="arabicPeriod"/>
            </a:pPr>
            <a:r>
              <a:rPr lang="fi-FI" sz="1800" b="1" dirty="0">
                <a:solidFill>
                  <a:srgbClr val="000000"/>
                </a:solidFill>
                <a:latin typeface="+mn-lt"/>
              </a:rPr>
              <a:t>Samaan aikaan muut väestönkehityksen edellytykset ovat heikentyneet entisestään.</a:t>
            </a:r>
            <a:br>
              <a:rPr lang="fi-FI" sz="1500" b="1" dirty="0">
                <a:solidFill>
                  <a:srgbClr val="000000"/>
                </a:solidFill>
                <a:latin typeface="+mn-lt"/>
              </a:rPr>
            </a:br>
            <a:r>
              <a:rPr lang="fi-FI" sz="1500" dirty="0">
                <a:solidFill>
                  <a:srgbClr val="000000"/>
                </a:solidFill>
                <a:latin typeface="+mn-lt"/>
              </a:rPr>
              <a:t>Suomen syntyneiden määrä ja syntyvyys laski vuonna 2023 historiallisen matalalle tasolle ja myös vuoden 2024 syntyvyys on jäänyt matalalle tasolle. Syntyvyyden heikon kehityksen lisäksi kuolleiden määrä on ollut odotettua suurempi ja elinajanodotteen kehitys on ollut ennakoitua heikompaa. Maan sisällä muuttoliike on palautunut pandemiaa edeltävälle uomalle, keskittäen väestöä etenkin suurille kaupunkiseuduille.</a:t>
            </a:r>
          </a:p>
        </p:txBody>
      </p:sp>
    </p:spTree>
    <p:extLst>
      <p:ext uri="{BB962C8B-B14F-4D97-AF65-F5344CB8AC3E}">
        <p14:creationId xmlns:p14="http://schemas.microsoft.com/office/powerpoint/2010/main" val="657333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2/10</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1028700" y="1690689"/>
            <a:ext cx="10515600" cy="4367212"/>
          </a:xfrm>
        </p:spPr>
        <p:txBody>
          <a:bodyPr numCol="2">
            <a:normAutofit/>
          </a:bodyPr>
          <a:lstStyle/>
          <a:p>
            <a:pPr marL="342900" indent="-342900">
              <a:buFont typeface="+mj-lt"/>
              <a:buAutoNum type="arabicPeriod" startAt="3"/>
            </a:pPr>
            <a:r>
              <a:rPr lang="fi-FI" sz="1800" b="1" dirty="0">
                <a:solidFill>
                  <a:srgbClr val="000000"/>
                </a:solidFill>
                <a:latin typeface="+mn-lt"/>
              </a:rPr>
              <a:t>Vuoden 2024 väestöennuste mallintaa etenkin maahanmuuton eri tulevaisuuden kuvia.</a:t>
            </a:r>
            <a:br>
              <a:rPr lang="fi-FI" sz="1500" b="1" dirty="0">
                <a:solidFill>
                  <a:srgbClr val="000000"/>
                </a:solidFill>
                <a:latin typeface="+mn-lt"/>
              </a:rPr>
            </a:br>
            <a:r>
              <a:rPr lang="fi-FI" sz="1500" dirty="0">
                <a:solidFill>
                  <a:srgbClr val="000000"/>
                </a:solidFill>
                <a:latin typeface="+mn-lt"/>
              </a:rPr>
              <a:t>Nopeasti kasvaneen maahanmuuton tason tulevaisuuteen liittyy merkittävää epävarmuutta: viime vuodet ovat osoittaneet Suomen olevan kansainvälisesti vetovoimainen ja houkutteleva muuttojen kohde, mutta samalla sekä kansalliset että globaalit tapahtumat ja toimet voivat laskea maahanmuuton tasoa merkittävästi. Maahan­muu­ton olettamien lisäksi vuoden 2024 väestöen­nuste tulkitsee aiempaa pessimistisemmin syntyvyyden ja elinajanodotteen tulevaisuutta, heikentäen kansallisen väestönkehityksen pitkän aikavälin kuvaa. </a:t>
            </a:r>
            <a:endParaRPr lang="fi-FI" sz="1500" b="1" dirty="0">
              <a:solidFill>
                <a:srgbClr val="000000"/>
              </a:solidFill>
              <a:latin typeface="+mn-lt"/>
            </a:endParaRPr>
          </a:p>
          <a:p>
            <a:pPr marL="342900" indent="-342900">
              <a:buFont typeface="+mj-lt"/>
              <a:buAutoNum type="arabicPeriod" startAt="3"/>
            </a:pPr>
            <a:r>
              <a:rPr lang="fi-FI" sz="1800" b="1" dirty="0">
                <a:solidFill>
                  <a:srgbClr val="000000"/>
                </a:solidFill>
                <a:latin typeface="+mn-lt"/>
              </a:rPr>
              <a:t>Neljässä vuoden 2024 skenaariossa mallinnettiin maahanmuuttoa eriävin olettamin.</a:t>
            </a:r>
            <a:br>
              <a:rPr lang="fi-FI" sz="1500" b="1" dirty="0">
                <a:solidFill>
                  <a:srgbClr val="000000"/>
                </a:solidFill>
                <a:latin typeface="+mn-lt"/>
              </a:rPr>
            </a:br>
            <a:r>
              <a:rPr lang="fi-FI" sz="1500" dirty="0">
                <a:solidFill>
                  <a:srgbClr val="000000"/>
                </a:solidFill>
                <a:latin typeface="+mn-lt"/>
              </a:rPr>
              <a:t>Korkean maahanmuuton skenaariossa jatkettiin viime vuosien suurten muuttovoittojen tasoa ja perusura –skenaariossa maahanmuuttoa mallinnettiin 2020-luvun Suomen ja muiden Pohjoismaiden nettomaahanmuuton keskitason perusteella laskien hieman huippuvuosien tasoa. Lisäksi kahdessa vähäisemmän maahanmuuton skenaariossa (vähäinen ja hyvin vähäinen maahanmuutto) maahanmuuton tasoa laskettiin merkittävästi, matalimmillaan 2010-luvun keskitasolle. </a:t>
            </a:r>
          </a:p>
        </p:txBody>
      </p:sp>
    </p:spTree>
    <p:extLst>
      <p:ext uri="{BB962C8B-B14F-4D97-AF65-F5344CB8AC3E}">
        <p14:creationId xmlns:p14="http://schemas.microsoft.com/office/powerpoint/2010/main" val="355236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3/10</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298450" y="1690688"/>
            <a:ext cx="11734800" cy="4989512"/>
          </a:xfrm>
        </p:spPr>
        <p:txBody>
          <a:bodyPr numCol="2" spcCol="360000">
            <a:normAutofit/>
          </a:bodyPr>
          <a:lstStyle/>
          <a:p>
            <a:pPr marL="342900" indent="-342900">
              <a:buFont typeface="+mj-lt"/>
              <a:buAutoNum type="arabicPeriod" startAt="5"/>
            </a:pPr>
            <a:r>
              <a:rPr lang="fi-FI" sz="1800" b="1" dirty="0">
                <a:solidFill>
                  <a:srgbClr val="000000"/>
                </a:solidFill>
                <a:latin typeface="+mn-lt"/>
              </a:rPr>
              <a:t>Muun väestönkehityksen heikentyneen tilan takia Suomen tuleva väestönkehitys on täysin riippuvaista ulkomailta saaduista muuttovoitoista.</a:t>
            </a:r>
            <a:br>
              <a:rPr lang="fi-FI" sz="1500" b="1" dirty="0">
                <a:solidFill>
                  <a:srgbClr val="000000"/>
                </a:solidFill>
                <a:latin typeface="+mn-lt"/>
              </a:rPr>
            </a:br>
            <a:r>
              <a:rPr lang="fi-FI" sz="1400" dirty="0">
                <a:solidFill>
                  <a:srgbClr val="000000"/>
                </a:solidFill>
                <a:latin typeface="+mn-lt"/>
              </a:rPr>
              <a:t>Muuttovoittojen laskiessa jo vuosien 2015—2023 keskitasolle väestönkasvu päättyy ja 2010-luvun keskitaso johtaa ensi kertaa Suomen historiassa pitkäaikaiseen väestön laskuun. Toisaalta perusuran kuvaama kehitys johtaa jo tasaiseen väestönkasvuun, korkea maahanmuutto taas huomattavaan väestönkasvuun, jossa Suomen väkiluku lähestyy kuutta miljoonaa vuonna 2040: Suomessa olisi tällöin lähes yhden Espoon verran enemmän asukkaita kuin nyt. </a:t>
            </a:r>
            <a:r>
              <a:rPr lang="fi-FI" sz="1400" b="1" dirty="0">
                <a:solidFill>
                  <a:srgbClr val="000000"/>
                </a:solidFill>
                <a:latin typeface="+mn-lt"/>
              </a:rPr>
              <a:t>Huomionarvoisesti kaikkien skenaarioiden toteutuminen on realistista eikä vaadi huomattavia muutoksia verrattuna aiempaan: </a:t>
            </a:r>
            <a:r>
              <a:rPr lang="fi-FI" sz="1400" dirty="0">
                <a:solidFill>
                  <a:srgbClr val="000000"/>
                </a:solidFill>
                <a:latin typeface="+mn-lt"/>
              </a:rPr>
              <a:t>missään skenaariossa ei ennakoida suurempaa tai vähäisempää kansainvälisen muuttovoiton tasoa kun 2010- ja 2020-luvuilla on jo tapahtunut. </a:t>
            </a:r>
          </a:p>
          <a:p>
            <a:pPr marL="342900" indent="-342900">
              <a:buFont typeface="+mj-lt"/>
              <a:buAutoNum type="arabicPeriod" startAt="5"/>
            </a:pPr>
            <a:r>
              <a:rPr lang="fi-FI" sz="1800" b="1" dirty="0">
                <a:solidFill>
                  <a:srgbClr val="000000"/>
                </a:solidFill>
                <a:latin typeface="+mn-lt"/>
              </a:rPr>
              <a:t>Vaikka kansallisen väestönkehityksen kuva on muuttunut aiempaan verrattuna, aluetason kehityksen yleiskuva on saman kaltainen kuin aiemmissa väestöennusteissa tai edeltävien vuosikymmenien aikana.</a:t>
            </a:r>
            <a:br>
              <a:rPr lang="fi-FI" sz="1500" b="1" dirty="0">
                <a:solidFill>
                  <a:srgbClr val="000000"/>
                </a:solidFill>
                <a:latin typeface="+mn-lt"/>
              </a:rPr>
            </a:br>
            <a:r>
              <a:rPr lang="fi-FI" sz="1500" dirty="0">
                <a:solidFill>
                  <a:srgbClr val="000000"/>
                </a:solidFill>
                <a:latin typeface="+mn-lt"/>
              </a:rPr>
              <a:t>Ylivoimainen enemmistö väestönkasvusta keskittyy suurimpiin maakuntiin: pelkästään Uudenmaan väestönkasvu ylittää kansallisen kasvun. </a:t>
            </a:r>
            <a:r>
              <a:rPr lang="fi-FI" sz="1500" b="1" dirty="0">
                <a:solidFill>
                  <a:srgbClr val="000000"/>
                </a:solidFill>
                <a:latin typeface="+mn-lt"/>
              </a:rPr>
              <a:t>Maakuntien sisällä suurten kaupunkiseutujen kasvu jatkuu vahvana,</a:t>
            </a:r>
            <a:r>
              <a:rPr lang="fi-FI" sz="1500" dirty="0">
                <a:solidFill>
                  <a:srgbClr val="000000"/>
                </a:solidFill>
                <a:latin typeface="+mn-lt"/>
              </a:rPr>
              <a:t> kun taas näiden ulkopuolella väestö vähenee vaihtelevalla nopeudella. </a:t>
            </a:r>
            <a:r>
              <a:rPr lang="fi-FI" sz="1500" b="1" dirty="0">
                <a:solidFill>
                  <a:srgbClr val="000000"/>
                </a:solidFill>
                <a:latin typeface="+mn-lt"/>
              </a:rPr>
              <a:t>Kasvuskenaarioissa Suomen kasvu onkin todellisuudessa Suomen suurten kaupunkien kasvua. </a:t>
            </a:r>
            <a:r>
              <a:rPr lang="fi-FI" sz="1500" dirty="0">
                <a:solidFill>
                  <a:srgbClr val="000000"/>
                </a:solidFill>
                <a:latin typeface="+mn-lt"/>
              </a:rPr>
              <a:t>Etenkin seutukaupunkien ja maaseutukuntien kehityskuva säilyy hyvin haasteellisena. </a:t>
            </a:r>
            <a:endParaRPr lang="fi-FI" sz="1500" b="1" dirty="0">
              <a:solidFill>
                <a:srgbClr val="000000"/>
              </a:solidFill>
              <a:latin typeface="+mn-lt"/>
            </a:endParaRPr>
          </a:p>
        </p:txBody>
      </p:sp>
    </p:spTree>
    <p:extLst>
      <p:ext uri="{BB962C8B-B14F-4D97-AF65-F5344CB8AC3E}">
        <p14:creationId xmlns:p14="http://schemas.microsoft.com/office/powerpoint/2010/main" val="285655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4/10</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9"/>
            <a:ext cx="11639550" cy="5103811"/>
          </a:xfrm>
        </p:spPr>
        <p:txBody>
          <a:bodyPr numCol="2">
            <a:noAutofit/>
          </a:bodyPr>
          <a:lstStyle/>
          <a:p>
            <a:pPr marL="342900" indent="-342900">
              <a:buFont typeface="+mj-lt"/>
              <a:buAutoNum type="arabicPeriod" startAt="7"/>
            </a:pPr>
            <a:r>
              <a:rPr lang="fi-FI" sz="1800" b="1" dirty="0">
                <a:solidFill>
                  <a:srgbClr val="000000"/>
                </a:solidFill>
                <a:latin typeface="+mn-lt"/>
              </a:rPr>
              <a:t>Maahanmuuton taso vaikuttaa vain suhteellisen vähän aluetason väestönkehityksen yleiskuvaan.</a:t>
            </a:r>
            <a:br>
              <a:rPr lang="fi-FI" sz="1500" b="1" dirty="0">
                <a:solidFill>
                  <a:srgbClr val="000000"/>
                </a:solidFill>
                <a:latin typeface="+mn-lt"/>
              </a:rPr>
            </a:br>
            <a:r>
              <a:rPr lang="fi-FI" sz="1500" dirty="0">
                <a:solidFill>
                  <a:srgbClr val="000000"/>
                </a:solidFill>
                <a:latin typeface="+mn-lt"/>
              </a:rPr>
              <a:t>Suurempi maahanmuutto johtaisi ensisijaisesti suurten kaupunkien nopeampaan kasvuun, vähäisempi kasvu taas johtaisi  merkittävästi hitaampaan kasvuun. Vain harvan supistuvan kunnan väestönkehitys taas kääntyisi positiiviseksi tai edes merkityksellisesti vähemmän negatiiviseksi. </a:t>
            </a:r>
            <a:r>
              <a:rPr lang="fi-FI" sz="1500" b="1" dirty="0">
                <a:solidFill>
                  <a:srgbClr val="000000"/>
                </a:solidFill>
                <a:latin typeface="+mn-lt"/>
              </a:rPr>
              <a:t>Maahanmuuton ehkä oletettua vähäisempää aluetason väestönkehityksen merkitystä selittää sekä maahanmuuton vahva painottuminen kaupunkeihin sekä vieraskielisten hyvin korkea alttius muuttaa maan sisällä etenkin pääkaupunkiseudulle. </a:t>
            </a:r>
            <a:r>
              <a:rPr lang="fi-FI" sz="1500" dirty="0">
                <a:solidFill>
                  <a:srgbClr val="000000"/>
                </a:solidFill>
                <a:latin typeface="+mn-lt"/>
              </a:rPr>
              <a:t>Osa keskisuuristakin kaupungeista menettää jopa puolet maahanmuuttajista maan sisäisessä muuttoliikkeessä haasteellisen pitovoiman seurauksena.</a:t>
            </a:r>
          </a:p>
          <a:p>
            <a:pPr marL="342900" indent="-342900">
              <a:buFont typeface="+mj-lt"/>
              <a:buAutoNum type="arabicPeriod" startAt="7"/>
            </a:pPr>
            <a:endParaRPr lang="fi-FI" sz="1500" b="1" dirty="0">
              <a:solidFill>
                <a:srgbClr val="000000"/>
              </a:solidFill>
              <a:latin typeface="+mn-lt"/>
            </a:endParaRPr>
          </a:p>
          <a:p>
            <a:pPr marL="342900" indent="-342900">
              <a:buFont typeface="+mj-lt"/>
              <a:buAutoNum type="arabicPeriod" startAt="7"/>
            </a:pPr>
            <a:r>
              <a:rPr lang="fi-FI" sz="1800" b="1" dirty="0">
                <a:solidFill>
                  <a:srgbClr val="000000"/>
                </a:solidFill>
                <a:latin typeface="+mn-lt"/>
              </a:rPr>
              <a:t>Kansallisella tasolla maahanmuutto vai­kut­taa merkittävästi etenkin työikäisen väestön ja tätä kautta työvoiman kehitykseen.</a:t>
            </a:r>
            <a:br>
              <a:rPr lang="fi-FI" sz="1500" b="1" dirty="0">
                <a:solidFill>
                  <a:srgbClr val="000000"/>
                </a:solidFill>
                <a:latin typeface="+mn-lt"/>
              </a:rPr>
            </a:br>
            <a:r>
              <a:rPr lang="fi-FI" sz="1500" dirty="0">
                <a:solidFill>
                  <a:srgbClr val="000000"/>
                </a:solidFill>
                <a:latin typeface="+mn-lt"/>
              </a:rPr>
              <a:t>Ilman ulkomailta saatavia merkittäviä muuttovoittoja Suomen työikäinen väestö supistuisi hyvin nopeasti ja työllisen työvoiman kehityskin kääntyisi todennäköisesti negatiiviseksi. Vahvemman kehityksen skenaarioissa työikäinen väestö jatkaakin kasvuaan, tarjoten hedelmällisen pohjan työvoiman ja kansantalouden kasvulle. Heikommissa skenaarioissa työikäinen väestö alkaa taas supistua, luoden riskiä laajemmalle pitkäaikaiselle supistumiskierteelle. </a:t>
            </a:r>
            <a:r>
              <a:rPr lang="fi-FI" sz="1500" b="1" dirty="0">
                <a:solidFill>
                  <a:srgbClr val="000000"/>
                </a:solidFill>
                <a:latin typeface="+mn-lt"/>
              </a:rPr>
              <a:t>Myös ennustejakson jälkeen ainoa realistinen työikäistä väestöä ja työvoimaa kasvattava tekijä ovat merkittävät ulkomailta saatavat muuttovoitot, </a:t>
            </a:r>
            <a:r>
              <a:rPr lang="fi-FI" sz="1500" dirty="0">
                <a:solidFill>
                  <a:srgbClr val="000000"/>
                </a:solidFill>
                <a:latin typeface="+mn-lt"/>
              </a:rPr>
              <a:t>sillä työistä poistuu vielä pitkään (tai nykyisellä syntyvyydellä pysyvästi) huomattavasti suurempia ikäkohortteja kuin työvoimaan siirtyy. </a:t>
            </a:r>
          </a:p>
        </p:txBody>
      </p:sp>
    </p:spTree>
    <p:extLst>
      <p:ext uri="{BB962C8B-B14F-4D97-AF65-F5344CB8AC3E}">
        <p14:creationId xmlns:p14="http://schemas.microsoft.com/office/powerpoint/2010/main" val="4000193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5/10</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476250" y="1690689"/>
            <a:ext cx="11239500" cy="4475161"/>
          </a:xfrm>
        </p:spPr>
        <p:txBody>
          <a:bodyPr numCol="2">
            <a:noAutofit/>
          </a:bodyPr>
          <a:lstStyle/>
          <a:p>
            <a:pPr marL="432000" indent="-432000">
              <a:buFont typeface="+mj-lt"/>
              <a:buAutoNum type="arabicPeriod" startAt="9"/>
            </a:pPr>
            <a:r>
              <a:rPr lang="fi-FI" sz="1800" b="1" dirty="0">
                <a:solidFill>
                  <a:srgbClr val="000000"/>
                </a:solidFill>
                <a:latin typeface="+mn-lt"/>
              </a:rPr>
              <a:t>Kahteen muuhun suureen demografiseen muutokseen lasten määrän supistumiseen sekä väestön ikääntymiseen maahanmuuton tasolla ei ole juuri vaikutusta ennustejakson aikana.</a:t>
            </a:r>
            <a:br>
              <a:rPr lang="fi-FI" sz="1500" b="1" dirty="0">
                <a:solidFill>
                  <a:srgbClr val="000000"/>
                </a:solidFill>
                <a:latin typeface="+mn-lt"/>
              </a:rPr>
            </a:br>
            <a:r>
              <a:rPr lang="fi-FI" sz="1500" dirty="0">
                <a:solidFill>
                  <a:srgbClr val="000000"/>
                </a:solidFill>
                <a:latin typeface="+mn-lt"/>
              </a:rPr>
              <a:t>Nämä muutokset toteutuvat riippumatta Suomen väestönkasvun tahdista, joskin kasvutahdilla on pidemmällä aikavälillä vaikutuksia myös näihin tekijöihin. </a:t>
            </a:r>
            <a:r>
              <a:rPr lang="fi-FI" sz="1500" b="1" dirty="0">
                <a:solidFill>
                  <a:srgbClr val="000000"/>
                </a:solidFill>
                <a:latin typeface="+mn-lt"/>
              </a:rPr>
              <a:t>Koko maan väestönkehityksen eri tulevaisuudenkuvat ovatkin lähinnä työikäisen väestön eroavia tulevaisuuden kuvia. </a:t>
            </a:r>
            <a:r>
              <a:rPr lang="fi-FI" sz="1500" dirty="0">
                <a:solidFill>
                  <a:srgbClr val="000000"/>
                </a:solidFill>
                <a:latin typeface="+mn-lt"/>
              </a:rPr>
              <a:t>Suomen työvoiman eriävä kehitys vaikuttaa myös kykyyn vastata näiden muutosten tuottamiin haasteisiin.</a:t>
            </a:r>
          </a:p>
          <a:p>
            <a:pPr marL="432000" indent="-432000">
              <a:buFont typeface="+mj-lt"/>
              <a:buAutoNum type="arabicPeriod" startAt="9"/>
            </a:pPr>
            <a:endParaRPr lang="fi-FI" sz="1800" b="1" dirty="0">
              <a:solidFill>
                <a:srgbClr val="000000"/>
              </a:solidFill>
              <a:latin typeface="+mn-lt"/>
            </a:endParaRPr>
          </a:p>
          <a:p>
            <a:pPr marL="432000" indent="-432000">
              <a:buFont typeface="+mj-lt"/>
              <a:buAutoNum type="arabicPeriod" startAt="9"/>
            </a:pPr>
            <a:endParaRPr lang="fi-FI" sz="1800" b="1" dirty="0">
              <a:solidFill>
                <a:srgbClr val="000000"/>
              </a:solidFill>
              <a:latin typeface="+mn-lt"/>
            </a:endParaRPr>
          </a:p>
          <a:p>
            <a:pPr marL="432000" indent="-432000">
              <a:buFont typeface="+mj-lt"/>
              <a:buAutoNum type="arabicPeriod" startAt="9"/>
            </a:pPr>
            <a:r>
              <a:rPr lang="fi-FI" sz="1800" b="1" dirty="0">
                <a:solidFill>
                  <a:srgbClr val="000000"/>
                </a:solidFill>
                <a:latin typeface="+mn-lt"/>
              </a:rPr>
              <a:t>Lasten ryhmässä suurin muutos on koululaisikäluokkien voimakas supistuminen 2020-luvulla – korkeakaan maahanmuuton taso ei muuta tätä kehitystä.</a:t>
            </a:r>
            <a:br>
              <a:rPr lang="fi-FI" sz="1500" b="1" dirty="0">
                <a:solidFill>
                  <a:srgbClr val="000000"/>
                </a:solidFill>
                <a:latin typeface="+mn-lt"/>
              </a:rPr>
            </a:br>
            <a:r>
              <a:rPr lang="fi-FI" sz="1500" dirty="0">
                <a:solidFill>
                  <a:srgbClr val="000000"/>
                </a:solidFill>
                <a:latin typeface="+mn-lt"/>
              </a:rPr>
              <a:t>Peruskouluikäisten määrä vähene noin 80 000 henkilöllä vuoteen 2030 mennessä, korkean maahanmuuton skenaarioissakin ikäryhmä supistuu yli 70 000 henkilöllä. Ilman huomattavaa syntyvyyden kasvua lasten ikäryhmä jää pysyvästi nykyistä pienemmäksi. Suurempi maahanmuuton taso kuitenkin katkaisee supistumisen kierteen, sen sijaan matalamman maahanmuuton skenaarioissa lasten ryhmien kehitys jatkuu negatiivisena myös tulevaisuudessa ilman merkittävää syntyvyyden nousua. </a:t>
            </a:r>
          </a:p>
        </p:txBody>
      </p:sp>
    </p:spTree>
    <p:extLst>
      <p:ext uri="{BB962C8B-B14F-4D97-AF65-F5344CB8AC3E}">
        <p14:creationId xmlns:p14="http://schemas.microsoft.com/office/powerpoint/2010/main" val="1317413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6/10</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1200150" y="1599406"/>
            <a:ext cx="10515600" cy="3095811"/>
          </a:xfrm>
        </p:spPr>
        <p:txBody>
          <a:bodyPr numCol="2">
            <a:noAutofit/>
          </a:bodyPr>
          <a:lstStyle/>
          <a:p>
            <a:pPr marL="432000" indent="-432000">
              <a:buFont typeface="+mj-lt"/>
              <a:buAutoNum type="arabicPeriod" startAt="11"/>
            </a:pPr>
            <a:r>
              <a:rPr lang="fi-FI" sz="1800" b="1" dirty="0">
                <a:solidFill>
                  <a:srgbClr val="000000"/>
                </a:solidFill>
                <a:latin typeface="+mn-lt"/>
              </a:rPr>
              <a:t>Suomen ikääntyminen jatkuu myös käytännössä muuttumattomana väestön kasvusta riippumatta.</a:t>
            </a:r>
            <a:br>
              <a:rPr lang="fi-FI" sz="1500" b="1" dirty="0">
                <a:solidFill>
                  <a:srgbClr val="000000"/>
                </a:solidFill>
                <a:latin typeface="+mn-lt"/>
              </a:rPr>
            </a:br>
            <a:r>
              <a:rPr lang="fi-FI" sz="1500" dirty="0">
                <a:solidFill>
                  <a:srgbClr val="000000"/>
                </a:solidFill>
                <a:latin typeface="+mn-lt"/>
              </a:rPr>
              <a:t>Kaikissa tulevaisuuden kuvissa yli 75-vuotiaiden määrä kasvaa merkittävästi. Erityisen suurta kasvu on yli 84-vuotiaiden ryhmässä.</a:t>
            </a:r>
            <a:br>
              <a:rPr lang="fi-FI" sz="1500" dirty="0">
                <a:solidFill>
                  <a:srgbClr val="000000"/>
                </a:solidFill>
                <a:latin typeface="+mn-lt"/>
              </a:rPr>
            </a:br>
            <a:r>
              <a:rPr lang="fi-FI" sz="1500" b="1" dirty="0">
                <a:solidFill>
                  <a:srgbClr val="000000"/>
                </a:solidFill>
                <a:latin typeface="+mn-lt"/>
              </a:rPr>
              <a:t>Kaikista iäkkäimmän väestön lähes kaksinkertaistuminen tulee näkymään valtavana sote-palveluiden tarpeen kasvuna, haastaen jo nyt työvoimapulasta kärsivän alan kyvyn vastata palvelutarpeeseen.</a:t>
            </a:r>
          </a:p>
          <a:p>
            <a:pPr marL="0" indent="0">
              <a:buNone/>
            </a:pPr>
            <a:r>
              <a:rPr lang="fi-FI" sz="1500" b="1" dirty="0">
                <a:solidFill>
                  <a:srgbClr val="000000"/>
                </a:solidFill>
                <a:latin typeface="+mn-lt"/>
              </a:rPr>
              <a:t> </a:t>
            </a:r>
          </a:p>
          <a:p>
            <a:pPr marL="432000" indent="-432000">
              <a:buFont typeface="+mj-lt"/>
              <a:buAutoNum type="arabicPeriod" startAt="12"/>
            </a:pPr>
            <a:r>
              <a:rPr lang="fi-FI" sz="1800" b="1" dirty="0">
                <a:solidFill>
                  <a:srgbClr val="000000"/>
                </a:solidFill>
                <a:latin typeface="+mn-lt"/>
              </a:rPr>
              <a:t>Koululaisikäryhmien kehitys on heikkoa koko maassa, mutta supistumisen voimakkuus vaihtelee.</a:t>
            </a:r>
            <a:br>
              <a:rPr lang="fi-FI" sz="1500" b="1" dirty="0">
                <a:solidFill>
                  <a:srgbClr val="000000"/>
                </a:solidFill>
                <a:latin typeface="+mn-lt"/>
              </a:rPr>
            </a:br>
            <a:r>
              <a:rPr lang="fi-FI" sz="1500" dirty="0">
                <a:solidFill>
                  <a:srgbClr val="000000"/>
                </a:solidFill>
                <a:latin typeface="+mn-lt"/>
              </a:rPr>
              <a:t>Hillityintä kehitys on kasvavilla kaupunkiseuduilla, haastavinta voimakkaasti supistuvissa maaseutukunnissa ja pienissä kaupungeissa. </a:t>
            </a:r>
            <a:r>
              <a:rPr lang="fi-FI" sz="1500" b="1" dirty="0">
                <a:solidFill>
                  <a:srgbClr val="000000"/>
                </a:solidFill>
                <a:latin typeface="+mn-lt"/>
              </a:rPr>
              <a:t>Lähinnä suurimmissa kaupungeissa korkea maahanmuutto voi muuttaa koululaisikäluokkien supistumisen merkityksettömäksi, </a:t>
            </a:r>
            <a:r>
              <a:rPr lang="fi-FI" sz="1500" dirty="0">
                <a:solidFill>
                  <a:srgbClr val="000000"/>
                </a:solidFill>
                <a:latin typeface="+mn-lt"/>
              </a:rPr>
              <a:t>ylivoimaisessa enemmistössä kuntia maahanmuutto ei tule muuttamaan koululaisikäluokkien lähivuosien kehitystä relevantisti. </a:t>
            </a:r>
          </a:p>
        </p:txBody>
      </p:sp>
    </p:spTree>
    <p:extLst>
      <p:ext uri="{BB962C8B-B14F-4D97-AF65-F5344CB8AC3E}">
        <p14:creationId xmlns:p14="http://schemas.microsoft.com/office/powerpoint/2010/main" val="2430699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7/10</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1200148" y="1599406"/>
            <a:ext cx="10515601" cy="4407694"/>
          </a:xfrm>
        </p:spPr>
        <p:txBody>
          <a:bodyPr numCol="2">
            <a:normAutofit/>
          </a:bodyPr>
          <a:lstStyle/>
          <a:p>
            <a:pPr marL="432000" indent="-432000">
              <a:buFont typeface="+mj-lt"/>
              <a:buAutoNum type="arabicPeriod" startAt="13"/>
            </a:pPr>
            <a:r>
              <a:rPr lang="fi-FI" sz="1800" b="1" dirty="0">
                <a:solidFill>
                  <a:srgbClr val="000000"/>
                </a:solidFill>
                <a:latin typeface="+mn-lt"/>
                <a:sym typeface="Wingdings" pitchFamily="2" charset="2"/>
              </a:rPr>
              <a:t>Pitkällä aikavälillä maahanmuutolla on kuitenkin kuntatasolla suuri vaikutus myös lasten määrään.</a:t>
            </a:r>
            <a:br>
              <a:rPr lang="fi-FI" sz="1800" dirty="0">
                <a:solidFill>
                  <a:srgbClr val="000000"/>
                </a:solidFill>
                <a:latin typeface="+mn-lt"/>
                <a:sym typeface="Wingdings" pitchFamily="2" charset="2"/>
              </a:rPr>
            </a:br>
            <a:r>
              <a:rPr lang="fi-FI" sz="1500" b="1" dirty="0">
                <a:solidFill>
                  <a:srgbClr val="000000"/>
                </a:solidFill>
                <a:latin typeface="+mn-lt"/>
                <a:sym typeface="Wingdings" pitchFamily="2" charset="2"/>
              </a:rPr>
              <a:t>Suuri osa Suomen kunnista on supistumiskierteestä, </a:t>
            </a:r>
            <a:r>
              <a:rPr lang="fi-FI" sz="1500" dirty="0">
                <a:solidFill>
                  <a:srgbClr val="000000"/>
                </a:solidFill>
                <a:latin typeface="+mn-lt"/>
                <a:sym typeface="Wingdings" pitchFamily="2" charset="2"/>
              </a:rPr>
              <a:t>jossa oman väestöpohjan kehitys johtaa vuosi vuodelta voimakkaampaan supistumiseen, sillä syntyvien määrä on vuosi vuodelta aiempaa pienempi (vaikka syntyvyys ei laskisi). </a:t>
            </a:r>
            <a:r>
              <a:rPr lang="fi-FI" sz="1500" b="1" dirty="0">
                <a:solidFill>
                  <a:srgbClr val="000000"/>
                </a:solidFill>
                <a:latin typeface="+mn-lt"/>
                <a:sym typeface="Wingdings" pitchFamily="2" charset="2"/>
              </a:rPr>
              <a:t>Tämä kierre ei katkea ilman ulkoa tulevaa muuttoliikettä, </a:t>
            </a:r>
            <a:r>
              <a:rPr lang="fi-FI" sz="1500" dirty="0">
                <a:solidFill>
                  <a:srgbClr val="000000"/>
                </a:solidFill>
                <a:latin typeface="+mn-lt"/>
                <a:sym typeface="Wingdings" pitchFamily="2" charset="2"/>
              </a:rPr>
              <a:t>joka vahvistaisi hedelmällisessä iässä olevan väestön kehitystä (ja täten syntyneiden määrää).</a:t>
            </a:r>
          </a:p>
          <a:p>
            <a:pPr marL="432000" indent="-432000">
              <a:buFont typeface="+mj-lt"/>
              <a:buAutoNum type="arabicPeriod" startAt="13"/>
            </a:pPr>
            <a:endParaRPr lang="fi-FI" sz="1500" dirty="0">
              <a:solidFill>
                <a:srgbClr val="000000"/>
              </a:solidFill>
              <a:latin typeface="+mn-lt"/>
              <a:sym typeface="Wingdings" pitchFamily="2" charset="2"/>
            </a:endParaRPr>
          </a:p>
          <a:p>
            <a:pPr marL="432000" indent="-432000">
              <a:buFont typeface="+mj-lt"/>
              <a:buAutoNum type="arabicPeriod" startAt="13"/>
            </a:pPr>
            <a:endParaRPr lang="fi-FI" sz="1500" dirty="0">
              <a:solidFill>
                <a:srgbClr val="000000"/>
              </a:solidFill>
              <a:latin typeface="+mn-lt"/>
            </a:endParaRPr>
          </a:p>
          <a:p>
            <a:pPr marL="432000" indent="-432000">
              <a:buFont typeface="+mj-lt"/>
              <a:buAutoNum type="arabicPeriod" startAt="13"/>
            </a:pPr>
            <a:r>
              <a:rPr lang="fi-FI" sz="1800" b="1" dirty="0">
                <a:solidFill>
                  <a:srgbClr val="000000"/>
                </a:solidFill>
                <a:latin typeface="+mn-lt"/>
              </a:rPr>
              <a:t>Väestön ikääntyminen näkyy taas käytännössä kaikissa Suomen kunnissa ja kaikilla Suomen hyvinvointialueilla.</a:t>
            </a:r>
            <a:br>
              <a:rPr lang="fi-FI" sz="1500" b="1" dirty="0">
                <a:solidFill>
                  <a:srgbClr val="000000"/>
                </a:solidFill>
                <a:latin typeface="+mn-lt"/>
              </a:rPr>
            </a:br>
            <a:r>
              <a:rPr lang="fi-FI" sz="1500" dirty="0">
                <a:solidFill>
                  <a:srgbClr val="000000"/>
                </a:solidFill>
                <a:latin typeface="+mn-lt"/>
              </a:rPr>
              <a:t>Etenkin yli 84-vuotiaan väestön kasvu on hyvin voimakasta lähes kaikkialla, tuottaen lisää palveluntarvetta jokaisella hyvinvointialueella sekä hyvinvointialueiden sisällä myös nopeasti supistuvissa kunnissa. Iäkkään väestön kasvu päättyykin vasta 2040- tai 2050-luvulla alueesta riippuen ja iäkkään väestön osuus jäänee pysyvästi merkittävästi nykyistä korkeammaksi suuressa osassa maata. </a:t>
            </a:r>
            <a:endParaRPr lang="fi-FI" sz="1500" b="1" dirty="0">
              <a:solidFill>
                <a:srgbClr val="000000"/>
              </a:solidFill>
              <a:latin typeface="+mn-lt"/>
            </a:endParaRPr>
          </a:p>
        </p:txBody>
      </p:sp>
    </p:spTree>
    <p:extLst>
      <p:ext uri="{BB962C8B-B14F-4D97-AF65-F5344CB8AC3E}">
        <p14:creationId xmlns:p14="http://schemas.microsoft.com/office/powerpoint/2010/main" val="1448859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42CE-403E-FCDC-E236-46A8588F3A1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1D7B28-3C28-3999-B41E-88DB0EB2CC19}"/>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8/10</a:t>
            </a:r>
            <a:endParaRPr lang="en-US" sz="3600" dirty="0"/>
          </a:p>
        </p:txBody>
      </p:sp>
      <p:sp>
        <p:nvSpPr>
          <p:cNvPr id="3" name="Text Placeholder 2">
            <a:extLst>
              <a:ext uri="{FF2B5EF4-FFF2-40B4-BE49-F238E27FC236}">
                <a16:creationId xmlns:a16="http://schemas.microsoft.com/office/drawing/2014/main" id="{73E1AD8A-25EA-5E70-C525-F428DA0F9905}"/>
              </a:ext>
            </a:extLst>
          </p:cNvPr>
          <p:cNvSpPr>
            <a:spLocks noGrp="1"/>
          </p:cNvSpPr>
          <p:nvPr>
            <p:ph type="body" idx="1"/>
          </p:nvPr>
        </p:nvSpPr>
        <p:spPr>
          <a:xfrm>
            <a:off x="476250" y="1599406"/>
            <a:ext cx="11239500" cy="4674394"/>
          </a:xfrm>
        </p:spPr>
        <p:txBody>
          <a:bodyPr numCol="2">
            <a:normAutofit fontScale="85000" lnSpcReduction="10000"/>
          </a:bodyPr>
          <a:lstStyle/>
          <a:p>
            <a:pPr algn="l" rtl="0" fontAlgn="base">
              <a:buFont typeface="+mj-lt"/>
              <a:buAutoNum type="arabicPeriod" startAt="15"/>
            </a:pPr>
            <a:r>
              <a:rPr lang="fi-FI" sz="1800" b="1" i="0" u="none" strike="noStrike">
                <a:solidFill>
                  <a:srgbClr val="000000"/>
                </a:solidFill>
                <a:effectLst/>
                <a:latin typeface="Montserrat" pitchFamily="2" charset="77"/>
              </a:rPr>
              <a:t>Työikäisen väestön kehitys tuottaa suuren haasteen vastata etenkin sote-sektorin palvelutarpeen kasvuun, </a:t>
            </a:r>
            <a:r>
              <a:rPr lang="fi-FI" sz="1800" b="0" i="0" u="none" strike="noStrike">
                <a:solidFill>
                  <a:srgbClr val="000000"/>
                </a:solidFill>
                <a:effectLst/>
                <a:latin typeface="Montserrat" pitchFamily="2" charset="77"/>
              </a:rPr>
              <a:t>erityisesti suurten kaupunkiseutujen ulkopuolella. Suurilla kaupunkiseuduilla työikäisen väestön kasvu on huomattavaa maahanmuuton sekä eroavan ikärakenteen takia. 80 prosentissa Suomen kuntia työikäinen väestö sen sijaan vähenee ja yli puolessa supistumistahti on voimakas (yli 15 prosenttia vuoteen 2040 mennessä).</a:t>
            </a:r>
            <a:r>
              <a:rPr lang="fi-FI" sz="1800" b="1" i="0" u="none" strike="noStrike">
                <a:solidFill>
                  <a:srgbClr val="000000"/>
                </a:solidFill>
                <a:effectLst/>
                <a:latin typeface="Montserrat" pitchFamily="2" charset="77"/>
              </a:rPr>
              <a:t> Maahanmuuton vaikutus työikäisen väestön kehitykseen on aluetasolla suhteellisen hillitty, </a:t>
            </a:r>
            <a:r>
              <a:rPr lang="fi-FI" sz="1800" b="0" i="0" u="none" strike="noStrike">
                <a:solidFill>
                  <a:srgbClr val="000000"/>
                </a:solidFill>
                <a:effectLst/>
                <a:latin typeface="Montserrat" pitchFamily="2" charset="77"/>
              </a:rPr>
              <a:t>sillä merkittävästi kasvava maahanmuutto ei ainakaan nykyisen kaltaisten asuinpaikkavalintojen toteutuessa muuta merkittävästi suurimman osan kuntien työikäisen väestönkehityksen kuvaa. </a:t>
            </a:r>
            <a:r>
              <a:rPr lang="fi-FI" sz="1800" b="1" i="0" u="none" strike="noStrike">
                <a:solidFill>
                  <a:srgbClr val="000000"/>
                </a:solidFill>
                <a:effectLst/>
                <a:latin typeface="Montserrat" pitchFamily="2" charset="77"/>
              </a:rPr>
              <a:t>Tämä on haaste, sillä uuden työikäisen väestön ja työvoiman tarve on ilmeisin alueilla, joissa maahanmuuton kasvattava vaikutus on maltillinen.</a:t>
            </a:r>
            <a:r>
              <a:rPr lang="en-US" sz="1800" b="0" i="0">
                <a:solidFill>
                  <a:srgbClr val="000000"/>
                </a:solidFill>
                <a:effectLst/>
                <a:latin typeface="Montserrat" pitchFamily="2" charset="77"/>
              </a:rPr>
              <a:t>​</a:t>
            </a:r>
            <a:endParaRPr lang="en-US" sz="1050" b="0" i="0">
              <a:solidFill>
                <a:srgbClr val="000000"/>
              </a:solidFill>
              <a:effectLst/>
              <a:latin typeface="Arial" panose="020B0604020202020204" pitchFamily="34" charset="0"/>
            </a:endParaRPr>
          </a:p>
          <a:p>
            <a:pPr algn="l" rtl="0" fontAlgn="base">
              <a:buFont typeface="+mj-lt"/>
              <a:buAutoNum type="arabicPeriod" startAt="15"/>
            </a:pPr>
            <a:r>
              <a:rPr lang="fi-FI" sz="1800" b="1" i="0" u="none" strike="noStrike">
                <a:solidFill>
                  <a:srgbClr val="000000"/>
                </a:solidFill>
                <a:effectLst/>
                <a:latin typeface="Montserrat" pitchFamily="2" charset="77"/>
              </a:rPr>
              <a:t>Suuressa osassa kuntia, etenkin pienemmissä kaupungeissa (seutukaupungit) sekä maaseutukunnissa työllinen työvoima uhkaakin supistua voimakkaasti, vaikka työllisyysaste nousisikin merkittävästi. </a:t>
            </a:r>
            <a:r>
              <a:rPr lang="fi-FI" sz="1800" b="0" i="0" u="none" strike="noStrike">
                <a:solidFill>
                  <a:srgbClr val="000000"/>
                </a:solidFill>
                <a:effectLst/>
                <a:latin typeface="Montserrat" pitchFamily="2" charset="77"/>
              </a:rPr>
              <a:t>Vain joka kolmannessa kunnassa nykyisen kokoisen työllisen työvoiman säilymiseen riittäisi alle 85 prosentin työllisyysaste. Käytännössä tämä tarkoittaa taloudellisen toimeliaisuuden vähenemistä suuressa osassa maata, ellei väestönkehityksen tila vahvistu merkittävästi. Tämä taas tuottaa riskin entistä nopeammin voimistuvaan supistumiskierteeseen. </a:t>
            </a:r>
            <a:r>
              <a:rPr lang="fi-FI" sz="1800" b="1" i="0" u="none" strike="noStrike">
                <a:solidFill>
                  <a:srgbClr val="000000"/>
                </a:solidFill>
                <a:effectLst/>
                <a:latin typeface="Montserrat" pitchFamily="2" charset="77"/>
              </a:rPr>
              <a:t>Pelkkä maahanmuuton noussut taso ei siis ratkaise tulevaisuuden aluetalouden merkittäviä haasteita työvoiman saatavuuden näkökulmasta.</a:t>
            </a:r>
            <a:r>
              <a:rPr lang="en-US" sz="1800" b="0" i="0">
                <a:solidFill>
                  <a:srgbClr val="000000"/>
                </a:solidFill>
                <a:effectLst/>
                <a:latin typeface="Montserrat" pitchFamily="2" charset="77"/>
              </a:rPr>
              <a:t>​</a:t>
            </a:r>
            <a:endParaRPr lang="en-US" sz="105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72424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B2EEF-AE92-16D2-9C03-5DF1877FBB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E229F25-7335-01A9-3CF2-4299F2320ED8}"/>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9/10</a:t>
            </a:r>
            <a:endParaRPr lang="en-US" sz="3600" dirty="0"/>
          </a:p>
        </p:txBody>
      </p:sp>
      <p:sp>
        <p:nvSpPr>
          <p:cNvPr id="3" name="Text Placeholder 2">
            <a:extLst>
              <a:ext uri="{FF2B5EF4-FFF2-40B4-BE49-F238E27FC236}">
                <a16:creationId xmlns:a16="http://schemas.microsoft.com/office/drawing/2014/main" id="{FAE7036B-9C14-1C5B-6123-0E537613D6EF}"/>
              </a:ext>
            </a:extLst>
          </p:cNvPr>
          <p:cNvSpPr>
            <a:spLocks noGrp="1"/>
          </p:cNvSpPr>
          <p:nvPr>
            <p:ph type="body" idx="1"/>
          </p:nvPr>
        </p:nvSpPr>
        <p:spPr>
          <a:xfrm>
            <a:off x="476250" y="1599406"/>
            <a:ext cx="11239500" cy="5061744"/>
          </a:xfrm>
        </p:spPr>
        <p:txBody>
          <a:bodyPr numCol="2">
            <a:normAutofit/>
          </a:bodyPr>
          <a:lstStyle/>
          <a:p>
            <a:pPr marL="342900" indent="-342900">
              <a:buFont typeface="+mj-lt"/>
              <a:buAutoNum type="arabicPeriod" startAt="17"/>
            </a:pPr>
            <a:r>
              <a:rPr lang="fi-FI" sz="1500" b="1" dirty="0">
                <a:solidFill>
                  <a:srgbClr val="000000"/>
                </a:solidFill>
                <a:latin typeface="+mn-lt"/>
              </a:rPr>
              <a:t>Pelkän suuremman maahanmuuton sijaan suurimman osan Suomen kuntien täytyisi pystyä vahvistamaan maan sisäistä ”pitovoimaa” maahanmuuttajataustaisten ryhmässä. </a:t>
            </a:r>
            <a:r>
              <a:rPr lang="fi-FI" sz="1500" dirty="0">
                <a:solidFill>
                  <a:srgbClr val="000000"/>
                </a:solidFill>
                <a:latin typeface="+mn-lt"/>
              </a:rPr>
              <a:t>Suuri maan sisällä lähtijöiden määrä muuttaa maahanmuuton positiivisen vaikutuksen paikoin merkityksettömäksi. Vahvistuva pitovoima vaatii monialaisia muutoksia: esimerkiksi alueelle työllistymisen (myös kieli huomioiden) ja ensimmäisten työpaikkojen saamisen, yhteisöihin osalliseksi pääsemisen helpottuminen, syrjinnän väheneminen sekä sopivien asumisen ratkaisuiden löytyminen ovat muun muassa avainasemassa.</a:t>
            </a:r>
          </a:p>
          <a:p>
            <a:pPr marL="342900" indent="-342900">
              <a:buFont typeface="+mj-lt"/>
              <a:buAutoNum type="arabicPeriod" startAt="17"/>
            </a:pPr>
            <a:endParaRPr lang="fi-FI" sz="1500" dirty="0">
              <a:solidFill>
                <a:srgbClr val="000000"/>
              </a:solidFill>
              <a:latin typeface="+mn-lt"/>
            </a:endParaRPr>
          </a:p>
          <a:p>
            <a:pPr marL="342900" indent="-342900">
              <a:buFont typeface="+mj-lt"/>
              <a:buAutoNum type="arabicPeriod" startAt="17"/>
            </a:pPr>
            <a:endParaRPr lang="fi-FI" sz="1500" dirty="0">
              <a:solidFill>
                <a:srgbClr val="000000"/>
              </a:solidFill>
              <a:latin typeface="+mn-lt"/>
            </a:endParaRPr>
          </a:p>
          <a:p>
            <a:pPr marL="342900" indent="-342900">
              <a:buFont typeface="+mj-lt"/>
              <a:buAutoNum type="arabicPeriod" startAt="17"/>
            </a:pPr>
            <a:endParaRPr lang="fi-FI" sz="1500" dirty="0">
              <a:solidFill>
                <a:srgbClr val="000000"/>
              </a:solidFill>
              <a:latin typeface="+mn-lt"/>
            </a:endParaRPr>
          </a:p>
          <a:p>
            <a:pPr marL="342900" indent="-342900">
              <a:buFont typeface="+mj-lt"/>
              <a:buAutoNum type="arabicPeriod" startAt="17"/>
            </a:pPr>
            <a:endParaRPr lang="fi-FI" sz="1500" dirty="0">
              <a:solidFill>
                <a:srgbClr val="000000"/>
              </a:solidFill>
              <a:latin typeface="+mn-lt"/>
            </a:endParaRPr>
          </a:p>
          <a:p>
            <a:pPr marL="342900" indent="-342900">
              <a:buFont typeface="+mj-lt"/>
              <a:buAutoNum type="arabicPeriod" startAt="17"/>
            </a:pPr>
            <a:r>
              <a:rPr lang="fi-FI" sz="1500" b="1" dirty="0">
                <a:solidFill>
                  <a:srgbClr val="000000"/>
                </a:solidFill>
                <a:latin typeface="+mn-lt"/>
              </a:rPr>
              <a:t>Vahvistuva pitovoima maahanmuuttajataustaisten ryhmässä vahvistaisi erityisesti keskisuurten kaupunkien tulevaisuuden kuvaa. </a:t>
            </a:r>
            <a:r>
              <a:rPr lang="fi-FI" sz="1500" dirty="0">
                <a:solidFill>
                  <a:srgbClr val="000000"/>
                </a:solidFill>
                <a:latin typeface="+mn-lt"/>
              </a:rPr>
              <a:t>Näitä kaupunkeja uhkaa voimistuva supistuminen ja työvoiman heikentyvä kehitys, mutta kaupungit houkuttelevat nyt jo merkittävästi maahanmuuttajia mm. alueellisen koulutustoiminnan ansiosta.</a:t>
            </a:r>
            <a:r>
              <a:rPr lang="fi-FI" sz="1500" b="1" dirty="0">
                <a:solidFill>
                  <a:srgbClr val="000000"/>
                </a:solidFill>
                <a:latin typeface="+mn-lt"/>
              </a:rPr>
              <a:t> Jos keskisuuriin kaupunkeihin muuttavien alttius muuttaa pois saataisiin laskettua lähelle kotimaisten kieliryhmien tasoa, työikäisen väestön määrä alkaisi kasvaa merkittävässä osassa keskisuuria kaupunkeja </a:t>
            </a:r>
            <a:r>
              <a:rPr lang="fi-FI" sz="1500" dirty="0">
                <a:solidFill>
                  <a:srgbClr val="000000"/>
                </a:solidFill>
                <a:latin typeface="+mn-lt"/>
              </a:rPr>
              <a:t>ja supistumisen voimakkuus muuttuisi vähäiseksi heikommin kehittyvissä keskisuurissa kaupungeissa. Samalla myös pidemmän aikavälin tulevaisuuskuva vahvistuisi merkittävästi. </a:t>
            </a:r>
            <a:r>
              <a:rPr lang="fi-FI" sz="1500" b="1" dirty="0">
                <a:solidFill>
                  <a:srgbClr val="000000"/>
                </a:solidFill>
                <a:latin typeface="+mn-lt"/>
              </a:rPr>
              <a:t>Myös (osassa) seutukaupungeissa pitovoiman kasvu vieraskielisten ryhmässä muuttaisi haastavan tulevaisuuden kuvan huomattavasti hallittavampaan muotoon.</a:t>
            </a:r>
          </a:p>
        </p:txBody>
      </p:sp>
    </p:spTree>
    <p:extLst>
      <p:ext uri="{BB962C8B-B14F-4D97-AF65-F5344CB8AC3E}">
        <p14:creationId xmlns:p14="http://schemas.microsoft.com/office/powerpoint/2010/main" val="2912798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85C1-D349-5A48-5AB6-E4B85EB00147}"/>
            </a:ext>
          </a:extLst>
        </p:cNvPr>
        <p:cNvGrpSpPr/>
        <p:nvPr/>
      </p:nvGrpSpPr>
      <p:grpSpPr>
        <a:xfrm>
          <a:off x="0" y="0"/>
          <a:ext cx="0" cy="0"/>
          <a:chOff x="0" y="0"/>
          <a:chExt cx="0" cy="0"/>
        </a:xfrm>
      </p:grpSpPr>
      <p:sp>
        <p:nvSpPr>
          <p:cNvPr id="8" name="Puolivapaa piirto 7">
            <a:extLst>
              <a:ext uri="{FF2B5EF4-FFF2-40B4-BE49-F238E27FC236}">
                <a16:creationId xmlns:a16="http://schemas.microsoft.com/office/drawing/2014/main" id="{8A7B433B-C262-A5B8-9839-939D925AB5C5}"/>
              </a:ext>
            </a:extLst>
          </p:cNvPr>
          <p:cNvSpPr/>
          <p:nvPr/>
        </p:nvSpPr>
        <p:spPr>
          <a:xfrm>
            <a:off x="9378950" y="2813050"/>
            <a:ext cx="1371600" cy="393700"/>
          </a:xfrm>
          <a:custGeom>
            <a:avLst/>
            <a:gdLst>
              <a:gd name="connsiteX0" fmla="*/ 1371600 w 1371600"/>
              <a:gd name="connsiteY0" fmla="*/ 0 h 393700"/>
              <a:gd name="connsiteX1" fmla="*/ 0 w 1371600"/>
              <a:gd name="connsiteY1" fmla="*/ 12700 h 393700"/>
              <a:gd name="connsiteX2" fmla="*/ 76200 w 1371600"/>
              <a:gd name="connsiteY2" fmla="*/ 393700 h 393700"/>
              <a:gd name="connsiteX3" fmla="*/ 1358900 w 1371600"/>
              <a:gd name="connsiteY3" fmla="*/ 349250 h 393700"/>
              <a:gd name="connsiteX4" fmla="*/ 1371600 w 1371600"/>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393700">
                <a:moveTo>
                  <a:pt x="1371600" y="0"/>
                </a:moveTo>
                <a:lnTo>
                  <a:pt x="0" y="12700"/>
                </a:lnTo>
                <a:lnTo>
                  <a:pt x="76200" y="393700"/>
                </a:lnTo>
                <a:lnTo>
                  <a:pt x="1358900" y="349250"/>
                </a:lnTo>
                <a:lnTo>
                  <a:pt x="1371600"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uolivapaa piirto 6">
            <a:extLst>
              <a:ext uri="{FF2B5EF4-FFF2-40B4-BE49-F238E27FC236}">
                <a16:creationId xmlns:a16="http://schemas.microsoft.com/office/drawing/2014/main" id="{1933BF22-D59A-87A9-1AE0-35DFCB8B4B92}"/>
              </a:ext>
            </a:extLst>
          </p:cNvPr>
          <p:cNvSpPr/>
          <p:nvPr/>
        </p:nvSpPr>
        <p:spPr>
          <a:xfrm>
            <a:off x="6493565" y="3092450"/>
            <a:ext cx="3202886" cy="412749"/>
          </a:xfrm>
          <a:custGeom>
            <a:avLst/>
            <a:gdLst>
              <a:gd name="connsiteX0" fmla="*/ 0 w 1484244"/>
              <a:gd name="connsiteY0" fmla="*/ 59635 h 470452"/>
              <a:gd name="connsiteX1" fmla="*/ 13253 w 1484244"/>
              <a:gd name="connsiteY1" fmla="*/ 470452 h 470452"/>
              <a:gd name="connsiteX2" fmla="*/ 1484244 w 1484244"/>
              <a:gd name="connsiteY2" fmla="*/ 443948 h 470452"/>
              <a:gd name="connsiteX3" fmla="*/ 1424609 w 1484244"/>
              <a:gd name="connsiteY3" fmla="*/ 0 h 470452"/>
              <a:gd name="connsiteX4" fmla="*/ 0 w 1484244"/>
              <a:gd name="connsiteY4" fmla="*/ 59635 h 47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244" h="470452">
                <a:moveTo>
                  <a:pt x="0" y="59635"/>
                </a:moveTo>
                <a:lnTo>
                  <a:pt x="13253" y="470452"/>
                </a:lnTo>
                <a:lnTo>
                  <a:pt x="1484244" y="443948"/>
                </a:lnTo>
                <a:lnTo>
                  <a:pt x="1424609" y="0"/>
                </a:lnTo>
                <a:lnTo>
                  <a:pt x="0" y="59635"/>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uolivapaa piirto 4">
            <a:extLst>
              <a:ext uri="{FF2B5EF4-FFF2-40B4-BE49-F238E27FC236}">
                <a16:creationId xmlns:a16="http://schemas.microsoft.com/office/drawing/2014/main" id="{64FB7666-6701-D6C4-0D0C-6B391D9C7208}"/>
              </a:ext>
            </a:extLst>
          </p:cNvPr>
          <p:cNvSpPr/>
          <p:nvPr/>
        </p:nvSpPr>
        <p:spPr>
          <a:xfrm>
            <a:off x="1305339" y="1845365"/>
            <a:ext cx="1762539" cy="457200"/>
          </a:xfrm>
          <a:custGeom>
            <a:avLst/>
            <a:gdLst>
              <a:gd name="connsiteX0" fmla="*/ 0 w 1808922"/>
              <a:gd name="connsiteY0" fmla="*/ 39757 h 457200"/>
              <a:gd name="connsiteX1" fmla="*/ 1808922 w 1808922"/>
              <a:gd name="connsiteY1" fmla="*/ 0 h 457200"/>
              <a:gd name="connsiteX2" fmla="*/ 1755913 w 1808922"/>
              <a:gd name="connsiteY2" fmla="*/ 417444 h 457200"/>
              <a:gd name="connsiteX3" fmla="*/ 6626 w 1808922"/>
              <a:gd name="connsiteY3" fmla="*/ 457200 h 457200"/>
              <a:gd name="connsiteX4" fmla="*/ 0 w 1808922"/>
              <a:gd name="connsiteY4" fmla="*/ 39757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922" h="457200">
                <a:moveTo>
                  <a:pt x="0" y="39757"/>
                </a:moveTo>
                <a:lnTo>
                  <a:pt x="1808922" y="0"/>
                </a:lnTo>
                <a:lnTo>
                  <a:pt x="1755913" y="417444"/>
                </a:lnTo>
                <a:lnTo>
                  <a:pt x="6626" y="457200"/>
                </a:lnTo>
                <a:lnTo>
                  <a:pt x="0" y="39757"/>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5">
            <a:extLst>
              <a:ext uri="{FF2B5EF4-FFF2-40B4-BE49-F238E27FC236}">
                <a16:creationId xmlns:a16="http://schemas.microsoft.com/office/drawing/2014/main" id="{0CD15A34-17EB-A631-DB68-52206D4C1A78}"/>
              </a:ext>
            </a:extLst>
          </p:cNvPr>
          <p:cNvSpPr>
            <a:spLocks noGrp="1"/>
          </p:cNvSpPr>
          <p:nvPr>
            <p:ph type="title"/>
          </p:nvPr>
        </p:nvSpPr>
        <p:spPr>
          <a:xfrm>
            <a:off x="838200" y="365125"/>
            <a:ext cx="10515600" cy="1325563"/>
          </a:xfrm>
        </p:spPr>
        <p:txBody>
          <a:bodyPr>
            <a:normAutofit/>
          </a:bodyPr>
          <a:lstStyle/>
          <a:p>
            <a:pPr algn="ctr"/>
            <a:r>
              <a:rPr lang="fi-FI" sz="3600" dirty="0"/>
              <a:t>Neljä keskeisintä nostoa </a:t>
            </a:r>
            <a:r>
              <a:rPr lang="fi-FI" sz="2400" dirty="0"/>
              <a:t>2/2</a:t>
            </a:r>
            <a:endParaRPr lang="en-US" sz="3600" dirty="0"/>
          </a:p>
        </p:txBody>
      </p:sp>
      <p:sp>
        <p:nvSpPr>
          <p:cNvPr id="3" name="Text Placeholder 2">
            <a:extLst>
              <a:ext uri="{FF2B5EF4-FFF2-40B4-BE49-F238E27FC236}">
                <a16:creationId xmlns:a16="http://schemas.microsoft.com/office/drawing/2014/main" id="{0C553176-32B0-C566-A6EE-4DD3EC120CBD}"/>
              </a:ext>
            </a:extLst>
          </p:cNvPr>
          <p:cNvSpPr>
            <a:spLocks noGrp="1"/>
          </p:cNvSpPr>
          <p:nvPr>
            <p:ph type="body" idx="1"/>
          </p:nvPr>
        </p:nvSpPr>
        <p:spPr>
          <a:xfrm>
            <a:off x="999356" y="1766888"/>
            <a:ext cx="5177221" cy="4923472"/>
          </a:xfrm>
        </p:spPr>
        <p:txBody>
          <a:bodyPr numCol="1">
            <a:noAutofit/>
          </a:bodyPr>
          <a:lstStyle/>
          <a:p>
            <a:pPr marL="342900" indent="-342900">
              <a:buFont typeface="+mj-lt"/>
              <a:buAutoNum type="arabicPeriod" startAt="3"/>
            </a:pPr>
            <a:r>
              <a:rPr lang="fi-FI" sz="1800" b="1" dirty="0">
                <a:solidFill>
                  <a:srgbClr val="000000"/>
                </a:solidFill>
                <a:latin typeface="+mn-lt"/>
              </a:rPr>
              <a:t>Kuntatasolla  pelkkä maahanmuuton kasvu ei ratkaise tulevan väestönkehityksen haasteita.</a:t>
            </a:r>
          </a:p>
          <a:p>
            <a:pPr marL="342000" indent="0">
              <a:buNone/>
            </a:pPr>
            <a:r>
              <a:rPr lang="fi-FI" sz="1200" dirty="0">
                <a:solidFill>
                  <a:srgbClr val="000000"/>
                </a:solidFill>
                <a:latin typeface="+mn-lt"/>
              </a:rPr>
              <a:t>Maahanmuutto jakaantuu erittäin epätasaisesti ja vieraskielisten asuinpaikkavalinnat voimistavat tätä. Korkeakaan maahanmuuton taso ei muuta eriytyneen väestönkehityksen kuvaa aluetasolla, kun suurin osa maahanmuutosta kohdistuu suuriin kaupunkeihin, minkä lisäksi merkittävä osa maahanmuuttajista pienemmiltä paikkakunnilta suuriin kaupunkeihin. </a:t>
            </a:r>
          </a:p>
          <a:p>
            <a:pPr marL="342000" indent="0">
              <a:buNone/>
            </a:pPr>
            <a:r>
              <a:rPr lang="fi-FI" sz="1200" dirty="0">
                <a:solidFill>
                  <a:srgbClr val="000000"/>
                </a:solidFill>
                <a:latin typeface="+mn-lt"/>
              </a:rPr>
              <a:t>Maahanmuutto kasvattaakin lähinnä suurten kaupunkien työikäistä väestöä. Ilman suuria muutoksia väestönkehityksessä </a:t>
            </a:r>
            <a:r>
              <a:rPr lang="fi-FI" sz="1200" b="1" dirty="0">
                <a:solidFill>
                  <a:srgbClr val="000000"/>
                </a:solidFill>
                <a:latin typeface="+mn-lt"/>
              </a:rPr>
              <a:t>suuressa osassa Suomen kuntia työllinen työvoima ja tämän seurauksena laajempi taloudellinen toimeliaisuus uhkaa vähentyä.</a:t>
            </a:r>
          </a:p>
        </p:txBody>
      </p:sp>
      <p:sp>
        <p:nvSpPr>
          <p:cNvPr id="2" name="Text Placeholder 2">
            <a:extLst>
              <a:ext uri="{FF2B5EF4-FFF2-40B4-BE49-F238E27FC236}">
                <a16:creationId xmlns:a16="http://schemas.microsoft.com/office/drawing/2014/main" id="{C54C5C5D-0BFD-C096-AA78-D0A999387801}"/>
              </a:ext>
            </a:extLst>
          </p:cNvPr>
          <p:cNvSpPr txBox="1">
            <a:spLocks/>
          </p:cNvSpPr>
          <p:nvPr/>
        </p:nvSpPr>
        <p:spPr>
          <a:xfrm>
            <a:off x="6176577" y="1766888"/>
            <a:ext cx="4888987" cy="4923472"/>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457200" marR="0" lvl="0" indent="-391160" algn="l" rtl="0" eaLnBrk="1" hangingPunct="1">
              <a:lnSpc>
                <a:spcPct val="110000"/>
              </a:lnSpc>
              <a:spcBef>
                <a:spcPts val="1000"/>
              </a:spcBef>
              <a:spcAft>
                <a:spcPts val="0"/>
              </a:spcAft>
              <a:buClr>
                <a:schemeClr val="dk1"/>
              </a:buClr>
              <a:buSzPts val="2560"/>
              <a:buFont typeface="Arial"/>
              <a:buChar char="»"/>
              <a:defRPr sz="32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342900" indent="-342900">
              <a:buFont typeface="+mj-lt"/>
              <a:buAutoNum type="arabicPeriod" startAt="4"/>
            </a:pPr>
            <a:r>
              <a:rPr lang="fi-FI" sz="1800" b="1" dirty="0">
                <a:solidFill>
                  <a:srgbClr val="000000"/>
                </a:solidFill>
                <a:latin typeface="+mn-lt"/>
              </a:rPr>
              <a:t>Etenkin keskisuurissa kaupungeissa ja osassa seutukaupunkeja väestönkehitys palautuisi mielekkäälle uralle, jos pitovoima vieraskielisten ryhmässä kasvaisi.</a:t>
            </a:r>
          </a:p>
          <a:p>
            <a:pPr marL="342000" indent="0">
              <a:buNone/>
            </a:pPr>
            <a:r>
              <a:rPr lang="fi-FI" sz="1200" dirty="0">
                <a:solidFill>
                  <a:srgbClr val="000000"/>
                </a:solidFill>
                <a:latin typeface="+mn-lt"/>
              </a:rPr>
              <a:t>Näiden kuntien tulisikin panostaa entistä enemmän pelkän maahanmuuton sijaan myös kotiutumiseen paikallisella tasolla, sillä ilman tätä suuri joukko maakuntakeskuksia uhkaa ajautua haastavan kehityksen uralle.</a:t>
            </a:r>
          </a:p>
          <a:p>
            <a:pPr marL="342000" indent="0">
              <a:buNone/>
            </a:pPr>
            <a:r>
              <a:rPr lang="fi-FI" sz="1200" dirty="0">
                <a:solidFill>
                  <a:srgbClr val="000000"/>
                </a:solidFill>
                <a:latin typeface="+mn-lt"/>
              </a:rPr>
              <a:t>Pienissä kaupungeissa ja maaseutukunnissa tarvittaisiin huomattavasti suurempia muutoksia: osassa kuntia onkin syytä hallita negatiivista muutosta ja sopeuttaa kuntaa pienemmälle väestölle. </a:t>
            </a:r>
          </a:p>
        </p:txBody>
      </p:sp>
    </p:spTree>
    <p:extLst>
      <p:ext uri="{BB962C8B-B14F-4D97-AF65-F5344CB8AC3E}">
        <p14:creationId xmlns:p14="http://schemas.microsoft.com/office/powerpoint/2010/main" val="2948857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0F82B-18D6-B9A3-C3D7-3AFFA30C6A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1CCEC5B-23F4-979C-51C2-F640C2B2ACAE}"/>
              </a:ext>
            </a:extLst>
          </p:cNvPr>
          <p:cNvSpPr>
            <a:spLocks noGrp="1"/>
          </p:cNvSpPr>
          <p:nvPr>
            <p:ph type="title"/>
          </p:nvPr>
        </p:nvSpPr>
        <p:spPr>
          <a:xfrm>
            <a:off x="838200" y="365125"/>
            <a:ext cx="10515600" cy="1325563"/>
          </a:xfrm>
        </p:spPr>
        <p:txBody>
          <a:bodyPr>
            <a:normAutofit/>
          </a:bodyPr>
          <a:lstStyle/>
          <a:p>
            <a:pPr algn="ctr"/>
            <a:r>
              <a:rPr lang="fi-FI" sz="3600" dirty="0"/>
              <a:t>Yhdeksäntoista huomiota </a:t>
            </a:r>
            <a:r>
              <a:rPr lang="fi-FI" sz="2400" dirty="0"/>
              <a:t>10/10</a:t>
            </a:r>
            <a:endParaRPr lang="en-US" sz="3600" dirty="0"/>
          </a:p>
        </p:txBody>
      </p:sp>
      <p:sp>
        <p:nvSpPr>
          <p:cNvPr id="3" name="Text Placeholder 2">
            <a:extLst>
              <a:ext uri="{FF2B5EF4-FFF2-40B4-BE49-F238E27FC236}">
                <a16:creationId xmlns:a16="http://schemas.microsoft.com/office/drawing/2014/main" id="{C81FF096-82E0-00A3-C3F9-2C7A99FECF66}"/>
              </a:ext>
            </a:extLst>
          </p:cNvPr>
          <p:cNvSpPr>
            <a:spLocks noGrp="1"/>
          </p:cNvSpPr>
          <p:nvPr>
            <p:ph type="body" idx="1"/>
          </p:nvPr>
        </p:nvSpPr>
        <p:spPr>
          <a:xfrm>
            <a:off x="1200150" y="1599406"/>
            <a:ext cx="10515600" cy="4486275"/>
          </a:xfrm>
        </p:spPr>
        <p:txBody>
          <a:bodyPr numCol="2">
            <a:normAutofit/>
          </a:bodyPr>
          <a:lstStyle/>
          <a:p>
            <a:pPr marL="342900" indent="-342900">
              <a:buFont typeface="+mj-lt"/>
              <a:buAutoNum type="arabicPeriod" startAt="19"/>
            </a:pPr>
            <a:r>
              <a:rPr lang="fi-FI" sz="1500" b="1" dirty="0">
                <a:solidFill>
                  <a:srgbClr val="000000"/>
                </a:solidFill>
                <a:latin typeface="+mn-lt"/>
              </a:rPr>
              <a:t>Pienimmissä kaupungeissa ja merkittävässä osassa maaseutukuntia tulevan väestönkehitys säilyy haastavana vaikka pitovoima vieraskielisten ryhmässä kasvaisi merkittävästi. </a:t>
            </a:r>
            <a:r>
              <a:rPr lang="fi-FI" sz="1500" dirty="0">
                <a:solidFill>
                  <a:srgbClr val="000000"/>
                </a:solidFill>
                <a:latin typeface="+mn-lt"/>
              </a:rPr>
              <a:t>Näihin kuntiin täytyisi kohdistua huomattavasti suurempi osa kansallisesta maahanmuutosta, jotta kehitys voisi muuttua relevantisti. Merkittävässä osassa pienimpiä kuntia tämä ei ole kovin realistinen tulevaisuuden kuva, vaan mielekkäämpää on varautua väestön merkittävän supistumisen vaikutuksiin, hallita tämän negatiivisia vaikutuksia sekä sopeuttaa kuntaa pienemmälle väestöpohjalle. </a:t>
            </a:r>
            <a:endParaRPr lang="fi-FI" sz="1500" b="1" dirty="0">
              <a:solidFill>
                <a:srgbClr val="000000"/>
              </a:solidFill>
              <a:latin typeface="+mn-lt"/>
            </a:endParaRPr>
          </a:p>
        </p:txBody>
      </p:sp>
    </p:spTree>
    <p:extLst>
      <p:ext uri="{BB962C8B-B14F-4D97-AF65-F5344CB8AC3E}">
        <p14:creationId xmlns:p14="http://schemas.microsoft.com/office/powerpoint/2010/main" val="4271557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C10A07-73C4-1252-AC38-A894F2CB2A5C}"/>
              </a:ext>
            </a:extLst>
          </p:cNvPr>
          <p:cNvSpPr>
            <a:spLocks noGrp="1"/>
          </p:cNvSpPr>
          <p:nvPr>
            <p:ph type="title"/>
          </p:nvPr>
        </p:nvSpPr>
        <p:spPr/>
        <p:txBody>
          <a:bodyPr/>
          <a:lstStyle/>
          <a:p>
            <a:r>
              <a:rPr lang="fi-FI" dirty="0"/>
              <a:t>Lisätiedot</a:t>
            </a:r>
          </a:p>
        </p:txBody>
      </p:sp>
      <p:sp>
        <p:nvSpPr>
          <p:cNvPr id="4" name="Tekstin paikkamerkki 3">
            <a:extLst>
              <a:ext uri="{FF2B5EF4-FFF2-40B4-BE49-F238E27FC236}">
                <a16:creationId xmlns:a16="http://schemas.microsoft.com/office/drawing/2014/main" id="{137D0C2D-ACB5-6A87-398B-6E331B5A7E14}"/>
              </a:ext>
            </a:extLst>
          </p:cNvPr>
          <p:cNvSpPr>
            <a:spLocks noGrp="1"/>
          </p:cNvSpPr>
          <p:nvPr>
            <p:ph type="body" sz="quarter" idx="13"/>
          </p:nvPr>
        </p:nvSpPr>
        <p:spPr/>
        <p:txBody>
          <a:bodyPr/>
          <a:lstStyle/>
          <a:p>
            <a:endParaRPr lang="fi-FI"/>
          </a:p>
        </p:txBody>
      </p:sp>
      <p:pic>
        <p:nvPicPr>
          <p:cNvPr id="5" name="Kuva 4">
            <a:extLst>
              <a:ext uri="{FF2B5EF4-FFF2-40B4-BE49-F238E27FC236}">
                <a16:creationId xmlns:a16="http://schemas.microsoft.com/office/drawing/2014/main" id="{FD5AF404-061E-FBC1-F090-971A54D3FBD3}"/>
              </a:ext>
            </a:extLst>
          </p:cNvPr>
          <p:cNvPicPr>
            <a:picLocks noChangeAspect="1"/>
          </p:cNvPicPr>
          <p:nvPr/>
        </p:nvPicPr>
        <p:blipFill>
          <a:blip r:embed="rId2"/>
          <a:stretch>
            <a:fillRect/>
          </a:stretch>
        </p:blipFill>
        <p:spPr>
          <a:xfrm>
            <a:off x="3041926" y="2037527"/>
            <a:ext cx="2068629" cy="2068629"/>
          </a:xfrm>
          <a:prstGeom prst="rect">
            <a:avLst/>
          </a:prstGeom>
        </p:spPr>
      </p:pic>
      <p:pic>
        <p:nvPicPr>
          <p:cNvPr id="6" name="Kuva 5">
            <a:extLst>
              <a:ext uri="{FF2B5EF4-FFF2-40B4-BE49-F238E27FC236}">
                <a16:creationId xmlns:a16="http://schemas.microsoft.com/office/drawing/2014/main" id="{CB97E24C-6790-2FAD-E874-02B86469472F}"/>
              </a:ext>
            </a:extLst>
          </p:cNvPr>
          <p:cNvPicPr>
            <a:picLocks noChangeAspect="1"/>
          </p:cNvPicPr>
          <p:nvPr/>
        </p:nvPicPr>
        <p:blipFill>
          <a:blip r:embed="rId3"/>
          <a:stretch>
            <a:fillRect/>
          </a:stretch>
        </p:blipFill>
        <p:spPr>
          <a:xfrm>
            <a:off x="6845300" y="2037526"/>
            <a:ext cx="2068629" cy="2068629"/>
          </a:xfrm>
          <a:prstGeom prst="rect">
            <a:avLst/>
          </a:prstGeom>
        </p:spPr>
      </p:pic>
      <p:sp>
        <p:nvSpPr>
          <p:cNvPr id="7" name="Tekstin paikkamerkki 2">
            <a:extLst>
              <a:ext uri="{FF2B5EF4-FFF2-40B4-BE49-F238E27FC236}">
                <a16:creationId xmlns:a16="http://schemas.microsoft.com/office/drawing/2014/main" id="{F2F6252D-17D2-50A2-F7E5-FB15693D5BD0}"/>
              </a:ext>
            </a:extLst>
          </p:cNvPr>
          <p:cNvSpPr>
            <a:spLocks noGrp="1"/>
          </p:cNvSpPr>
          <p:nvPr>
            <p:ph type="body" idx="1"/>
          </p:nvPr>
        </p:nvSpPr>
        <p:spPr>
          <a:xfrm>
            <a:off x="3041926" y="4576413"/>
            <a:ext cx="2546074" cy="1400318"/>
          </a:xfrm>
        </p:spPr>
        <p:txBody>
          <a:bodyPr/>
          <a:lstStyle/>
          <a:p>
            <a:pPr marL="114300" indent="0">
              <a:spcBef>
                <a:spcPts val="0"/>
              </a:spcBef>
              <a:buNone/>
            </a:pPr>
            <a:r>
              <a:rPr lang="fi-FI" sz="1800" dirty="0">
                <a:latin typeface="+mj-lt"/>
              </a:rPr>
              <a:t>Rasmus Aro</a:t>
            </a:r>
            <a:br>
              <a:rPr lang="fi-FI" sz="1800" dirty="0">
                <a:latin typeface="+mj-lt"/>
              </a:rPr>
            </a:br>
            <a:r>
              <a:rPr lang="fi-FI" sz="1800" dirty="0"/>
              <a:t>Asiantuntija</a:t>
            </a:r>
            <a:br>
              <a:rPr lang="fi-FI" sz="1800" dirty="0"/>
            </a:br>
            <a:r>
              <a:rPr lang="fi-FI" sz="1800" dirty="0"/>
              <a:t>040 187 1027</a:t>
            </a:r>
            <a:br>
              <a:rPr lang="fi-FI" sz="1800" dirty="0"/>
            </a:br>
            <a:r>
              <a:rPr lang="fi-FI" sz="1800" dirty="0"/>
              <a:t>rasmus.aro@mdi.fi</a:t>
            </a:r>
          </a:p>
          <a:p>
            <a:pPr marL="114300" indent="0">
              <a:buNone/>
            </a:pPr>
            <a:endParaRPr lang="fi-FI" sz="2000" dirty="0"/>
          </a:p>
          <a:p>
            <a:pPr marL="114300" indent="0">
              <a:buNone/>
            </a:pPr>
            <a:endParaRPr lang="fi-FI" sz="2000" dirty="0"/>
          </a:p>
        </p:txBody>
      </p:sp>
      <p:sp>
        <p:nvSpPr>
          <p:cNvPr id="8" name="Tekstin paikkamerkki 3">
            <a:extLst>
              <a:ext uri="{FF2B5EF4-FFF2-40B4-BE49-F238E27FC236}">
                <a16:creationId xmlns:a16="http://schemas.microsoft.com/office/drawing/2014/main" id="{FDE91CC1-C4A0-4E9C-C5C4-F36FCC045B93}"/>
              </a:ext>
            </a:extLst>
          </p:cNvPr>
          <p:cNvSpPr txBox="1">
            <a:spLocks/>
          </p:cNvSpPr>
          <p:nvPr/>
        </p:nvSpPr>
        <p:spPr>
          <a:xfrm>
            <a:off x="6845300" y="4576411"/>
            <a:ext cx="3251200" cy="1400319"/>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spcBef>
                <a:spcPts val="1000"/>
              </a:spcBef>
            </a:pPr>
            <a:r>
              <a:rPr lang="fi-FI" sz="1800" dirty="0">
                <a:latin typeface="+mj-lt"/>
              </a:rPr>
              <a:t>Janne Antikainen</a:t>
            </a:r>
            <a:br>
              <a:rPr lang="fi-FI" sz="1800" dirty="0">
                <a:latin typeface="+mj-lt"/>
              </a:rPr>
            </a:br>
            <a:r>
              <a:rPr lang="fi-FI" sz="1800" dirty="0">
                <a:latin typeface="Montserrat"/>
              </a:rPr>
              <a:t>Kehitysjohtaja</a:t>
            </a:r>
            <a:br>
              <a:rPr lang="fi-FI" sz="1800" dirty="0">
                <a:latin typeface="Montserrat"/>
              </a:rPr>
            </a:br>
            <a:r>
              <a:rPr lang="fi-FI" sz="1800" dirty="0">
                <a:latin typeface="Montserrat"/>
              </a:rPr>
              <a:t>040 764 1829</a:t>
            </a:r>
            <a:br>
              <a:rPr lang="fi-FI" sz="1800" dirty="0">
                <a:latin typeface="Montserrat"/>
              </a:rPr>
            </a:br>
            <a:r>
              <a:rPr lang="fi-FI" sz="1800" dirty="0">
                <a:latin typeface="Montserrat"/>
              </a:rPr>
              <a:t>janne.antikainen@mdi.fi</a:t>
            </a:r>
          </a:p>
        </p:txBody>
      </p:sp>
    </p:spTree>
    <p:extLst>
      <p:ext uri="{BB962C8B-B14F-4D97-AF65-F5344CB8AC3E}">
        <p14:creationId xmlns:p14="http://schemas.microsoft.com/office/powerpoint/2010/main" val="1079873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F2D028-2145-1D0C-607A-25589F442B52}"/>
              </a:ext>
            </a:extLst>
          </p:cNvPr>
          <p:cNvSpPr>
            <a:spLocks noGrp="1"/>
          </p:cNvSpPr>
          <p:nvPr>
            <p:ph type="title"/>
          </p:nvPr>
        </p:nvSpPr>
        <p:spPr>
          <a:xfrm>
            <a:off x="415600" y="1187450"/>
            <a:ext cx="11360700" cy="2440872"/>
          </a:xfrm>
        </p:spPr>
        <p:txBody>
          <a:bodyPr/>
          <a:lstStyle/>
          <a:p>
            <a:r>
              <a:rPr lang="fi-FI" dirty="0"/>
              <a:t>Oli ilo!</a:t>
            </a:r>
          </a:p>
        </p:txBody>
      </p:sp>
    </p:spTree>
    <p:extLst>
      <p:ext uri="{BB962C8B-B14F-4D97-AF65-F5344CB8AC3E}">
        <p14:creationId xmlns:p14="http://schemas.microsoft.com/office/powerpoint/2010/main" val="3659734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uolivapaa piirto 4">
            <a:extLst>
              <a:ext uri="{FF2B5EF4-FFF2-40B4-BE49-F238E27FC236}">
                <a16:creationId xmlns:a16="http://schemas.microsoft.com/office/drawing/2014/main" id="{ED8B8A1A-30AA-335E-BE08-ACE2B4C22684}"/>
              </a:ext>
            </a:extLst>
          </p:cNvPr>
          <p:cNvSpPr/>
          <p:nvPr/>
        </p:nvSpPr>
        <p:spPr>
          <a:xfrm>
            <a:off x="1041400" y="2114550"/>
            <a:ext cx="4508500" cy="361950"/>
          </a:xfrm>
          <a:custGeom>
            <a:avLst/>
            <a:gdLst>
              <a:gd name="connsiteX0" fmla="*/ 0 w 4508500"/>
              <a:gd name="connsiteY0" fmla="*/ 361950 h 361950"/>
              <a:gd name="connsiteX1" fmla="*/ 4508500 w 4508500"/>
              <a:gd name="connsiteY1" fmla="*/ 330200 h 361950"/>
              <a:gd name="connsiteX2" fmla="*/ 4508500 w 4508500"/>
              <a:gd name="connsiteY2" fmla="*/ 0 h 361950"/>
              <a:gd name="connsiteX3" fmla="*/ 12700 w 4508500"/>
              <a:gd name="connsiteY3" fmla="*/ 38100 h 361950"/>
              <a:gd name="connsiteX4" fmla="*/ 0 w 450850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361950">
                <a:moveTo>
                  <a:pt x="0" y="361950"/>
                </a:moveTo>
                <a:lnTo>
                  <a:pt x="4508500" y="330200"/>
                </a:lnTo>
                <a:lnTo>
                  <a:pt x="4508500" y="0"/>
                </a:lnTo>
                <a:lnTo>
                  <a:pt x="12700" y="38100"/>
                </a:lnTo>
                <a:lnTo>
                  <a:pt x="0" y="36195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r>
              <a:rPr lang="fi-FI" dirty="0"/>
              <a:t>Lukuohje</a:t>
            </a:r>
            <a:endParaRPr lang="en-US"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25588" y="1538288"/>
            <a:ext cx="5137062" cy="4486275"/>
          </a:xfrm>
        </p:spPr>
        <p:txBody>
          <a:bodyPr>
            <a:noAutofit/>
          </a:bodyPr>
          <a:lstStyle/>
          <a:p>
            <a:pPr marL="285750" indent="-285750">
              <a:buSzPct val="100000"/>
            </a:pPr>
            <a:r>
              <a:rPr lang="fi-FI" sz="1400" dirty="0"/>
              <a:t>Tässä esityksessä on koottu yhteen laaja aineisto vuoden 2024 väestöennusteen avaintuloksista. </a:t>
            </a:r>
            <a:r>
              <a:rPr lang="fi-FI" sz="1400" b="1" dirty="0"/>
              <a:t>Keskeisimmät tulokset löytyvät dioilta 19—33. </a:t>
            </a:r>
          </a:p>
          <a:p>
            <a:pPr marL="285750" indent="-285750">
              <a:buSzPct val="100000"/>
            </a:pPr>
            <a:r>
              <a:rPr lang="fi-FI" sz="1400" b="1" dirty="0"/>
              <a:t>Avainsisältönä voi myös pitää dioja 19, 21 ja 31—33</a:t>
            </a:r>
            <a:r>
              <a:rPr lang="fi-FI" sz="1400" dirty="0"/>
              <a:t>, jotka käsittelevät tämän julkaisun ensisijaista aihetta, maahanmuuton tulevaisuuden vaikutuksia.</a:t>
            </a:r>
          </a:p>
          <a:p>
            <a:pPr marL="285750" indent="-285750">
              <a:buSzPct val="100000"/>
            </a:pPr>
            <a:r>
              <a:rPr lang="fi-FI" sz="1400" dirty="0"/>
              <a:t>Muu sisältö taustoittaa ennusteen tuloksia </a:t>
            </a:r>
            <a:r>
              <a:rPr lang="fi-FI" sz="1400" dirty="0" err="1"/>
              <a:t>kontekstoimalla</a:t>
            </a:r>
            <a:r>
              <a:rPr lang="fi-FI" sz="1400" dirty="0"/>
              <a:t> ne osaksi laajempaa väestönke­hi­</a:t>
            </a:r>
            <a:r>
              <a:rPr lang="fi-FI" sz="1400" spc="-20" dirty="0"/>
              <a:t>tyksen kokonaisuutta sekä esittelee ennusteen koko</a:t>
            </a:r>
            <a:r>
              <a:rPr lang="fi-FI" sz="1400" dirty="0"/>
              <a:t> väestönkehityksen tuloksia kunta ja aluetasolla. </a:t>
            </a:r>
          </a:p>
          <a:p>
            <a:pPr marL="285750" indent="-285750">
              <a:buSzPct val="100000"/>
            </a:pPr>
            <a:r>
              <a:rPr lang="fi-FI" sz="1400" b="1" dirty="0"/>
              <a:t>Ohessa on myös avaintermien selitteitä lukijalle. </a:t>
            </a:r>
            <a:r>
              <a:rPr lang="fi-FI" sz="1400" dirty="0"/>
              <a:t>Väestöennusteen olemusta on avattu seuraavalla kahdella dialla tarkemmin.</a:t>
            </a:r>
          </a:p>
          <a:p>
            <a:pPr marL="284400" indent="0">
              <a:spcBef>
                <a:spcPts val="1800"/>
              </a:spcBef>
              <a:buSzPct val="100000"/>
              <a:buNone/>
            </a:pPr>
            <a:r>
              <a:rPr lang="fi-FI" sz="1400" b="1" dirty="0"/>
              <a:t>Koska esityksessä osa kuvioista on animoitu päällekkäin, on suositeltavaa lukea esitystä esitystilassa.</a:t>
            </a:r>
          </a:p>
        </p:txBody>
      </p:sp>
      <p:sp>
        <p:nvSpPr>
          <p:cNvPr id="4" name="Text Placeholder 2">
            <a:extLst>
              <a:ext uri="{FF2B5EF4-FFF2-40B4-BE49-F238E27FC236}">
                <a16:creationId xmlns:a16="http://schemas.microsoft.com/office/drawing/2014/main" id="{C873F982-6825-7960-29DF-2482B1F07815}"/>
              </a:ext>
            </a:extLst>
          </p:cNvPr>
          <p:cNvSpPr txBox="1">
            <a:spLocks/>
          </p:cNvSpPr>
          <p:nvPr/>
        </p:nvSpPr>
        <p:spPr>
          <a:xfrm>
            <a:off x="6348920" y="0"/>
            <a:ext cx="5843080" cy="6858000"/>
          </a:xfrm>
          <a:prstGeom prst="rect">
            <a:avLst/>
          </a:prstGeom>
          <a:solidFill>
            <a:schemeClr val="bg2">
              <a:lumMod val="20000"/>
              <a:lumOff val="80000"/>
            </a:schemeClr>
          </a:solidFill>
          <a:ln>
            <a:noFill/>
          </a:ln>
        </p:spPr>
        <p:txBody>
          <a:bodyPr spcFirstLastPara="1" wrap="square" lIns="720000" tIns="360000" rIns="576000" bIns="1800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sz="1200" b="1" dirty="0"/>
              <a:t>AVAINTERMEJÄ:</a:t>
            </a:r>
          </a:p>
          <a:p>
            <a:pPr>
              <a:spcAft>
                <a:spcPts val="900"/>
              </a:spcAft>
            </a:pPr>
            <a:r>
              <a:rPr lang="fi-FI" sz="1100" b="1" dirty="0"/>
              <a:t>Luonnollinen väestönlisäys</a:t>
            </a:r>
            <a:r>
              <a:rPr lang="fi-FI" sz="1100" dirty="0"/>
              <a:t> = syntyneiden ja kuolleiden erotus.</a:t>
            </a:r>
          </a:p>
          <a:p>
            <a:pPr>
              <a:spcAft>
                <a:spcPts val="900"/>
              </a:spcAft>
            </a:pPr>
            <a:r>
              <a:rPr lang="fi-FI" sz="1100" b="1" dirty="0"/>
              <a:t>Kuntien välinen nettomuutto </a:t>
            </a:r>
            <a:r>
              <a:rPr lang="fi-FI" sz="1100" dirty="0"/>
              <a:t>= kuntaan K muuttaneiden ja kunnasta K muuttaneiden erotus.</a:t>
            </a:r>
          </a:p>
          <a:p>
            <a:pPr>
              <a:spcAft>
                <a:spcPts val="900"/>
              </a:spcAft>
            </a:pPr>
            <a:r>
              <a:rPr lang="fi-FI" sz="1100" b="1" dirty="0"/>
              <a:t>Nettomaahanmuutto/nettosiirtolaisuus </a:t>
            </a:r>
            <a:r>
              <a:rPr lang="fi-FI" sz="1100" dirty="0"/>
              <a:t>= kuntaan K ulkomailta muuttaneiden ja kunnasta K ulkomaille muuttaneiden erotus.</a:t>
            </a:r>
          </a:p>
          <a:p>
            <a:pPr>
              <a:spcAft>
                <a:spcPts val="900"/>
              </a:spcAft>
            </a:pPr>
            <a:r>
              <a:rPr lang="fi-FI" sz="1100" b="1" dirty="0"/>
              <a:t>Vieraskielinen</a:t>
            </a:r>
            <a:r>
              <a:rPr lang="fi-FI" sz="1100" dirty="0"/>
              <a:t> = Henkilö, jonka käyttökieli on jokin muu kuin suomi, ruotsi tai jokin saamenkielistä.</a:t>
            </a:r>
          </a:p>
          <a:p>
            <a:pPr>
              <a:spcAft>
                <a:spcPts val="900"/>
              </a:spcAft>
            </a:pPr>
            <a:r>
              <a:rPr lang="fi-FI" sz="1100" b="1" dirty="0"/>
              <a:t>Kokonaishedelmällisyysluku</a:t>
            </a:r>
            <a:r>
              <a:rPr lang="fi-FI" sz="1100" dirty="0"/>
              <a:t> = Kuinka monta lasta yksittäiselle hedelmällisessä iässä olevalle naiselle syntyisi koko hedelmällisen kauden aikana, jos kyseisen vuoden syntyvyys säilyisi muuttumattomana. Voidaan käyttää väestönkehityksestä riippumattoman syntyvyyden tarkasteluun.</a:t>
            </a:r>
          </a:p>
          <a:p>
            <a:pPr>
              <a:spcAft>
                <a:spcPts val="900"/>
              </a:spcAft>
            </a:pPr>
            <a:r>
              <a:rPr lang="fi-FI" sz="1100" b="1" dirty="0"/>
              <a:t>Pääkaupunkiseutu </a:t>
            </a:r>
            <a:r>
              <a:rPr lang="fi-FI" sz="1100" dirty="0"/>
              <a:t>= Helsinki, Espoo, Vantaa ja Kauniainen.</a:t>
            </a:r>
          </a:p>
          <a:p>
            <a:pPr>
              <a:spcAft>
                <a:spcPts val="900"/>
              </a:spcAft>
            </a:pPr>
            <a:r>
              <a:rPr lang="fi-FI" sz="1100" b="1" dirty="0"/>
              <a:t>Suuri kaupunki </a:t>
            </a:r>
            <a:r>
              <a:rPr lang="fi-FI" sz="1100" dirty="0"/>
              <a:t>= yli 100 000 asukkaan kaupunki.</a:t>
            </a:r>
          </a:p>
          <a:p>
            <a:pPr>
              <a:spcAft>
                <a:spcPts val="900"/>
              </a:spcAft>
            </a:pPr>
            <a:r>
              <a:rPr lang="fi-FI" sz="1100" b="1" dirty="0"/>
              <a:t>Keskuskaupunki </a:t>
            </a:r>
            <a:r>
              <a:rPr lang="fi-FI" sz="1100" dirty="0"/>
              <a:t>= alle 100 000 asukkaan kaupunki, joka on maakunnan suurin (+Kotka + Porvoo).</a:t>
            </a:r>
          </a:p>
          <a:p>
            <a:pPr>
              <a:spcAft>
                <a:spcPts val="900"/>
              </a:spcAft>
            </a:pPr>
            <a:r>
              <a:rPr lang="fi-FI" sz="1100" b="1" dirty="0"/>
              <a:t>Kehyskunta </a:t>
            </a:r>
            <a:r>
              <a:rPr lang="fi-FI" sz="1100" dirty="0"/>
              <a:t>=</a:t>
            </a:r>
            <a:r>
              <a:rPr lang="fi-FI" sz="1100" b="1" dirty="0"/>
              <a:t> </a:t>
            </a:r>
            <a:r>
              <a:rPr lang="fi-FI" sz="1100" dirty="0"/>
              <a:t>kunta, joka ei ole edeltävissä ryhmissä ja jonka työllisestä väestöstä yli 25 % käy töissä yhdessä edeltäviin ryhmiin kuuluvista kunnista (+Hyvinkää). </a:t>
            </a:r>
          </a:p>
          <a:p>
            <a:pPr>
              <a:spcAft>
                <a:spcPts val="900"/>
              </a:spcAft>
            </a:pPr>
            <a:r>
              <a:rPr lang="fi-FI" sz="1100" b="1" dirty="0"/>
              <a:t>Suuri kaupunkiseutu </a:t>
            </a:r>
            <a:r>
              <a:rPr lang="fi-FI" sz="1100" dirty="0"/>
              <a:t>=</a:t>
            </a:r>
            <a:r>
              <a:rPr lang="fi-FI" sz="1100" b="1" dirty="0"/>
              <a:t> </a:t>
            </a:r>
            <a:r>
              <a:rPr lang="fi-FI" sz="1100" dirty="0"/>
              <a:t>suuri kaupunki + kaupungin kehyskunnat. </a:t>
            </a:r>
          </a:p>
          <a:p>
            <a:pPr>
              <a:spcAft>
                <a:spcPts val="900"/>
              </a:spcAft>
            </a:pPr>
            <a:r>
              <a:rPr lang="fi-FI" sz="1100" b="1" dirty="0"/>
              <a:t>Seutukaupungit </a:t>
            </a:r>
            <a:r>
              <a:rPr lang="fi-FI" sz="1100" dirty="0"/>
              <a:t>=</a:t>
            </a:r>
            <a:r>
              <a:rPr lang="fi-FI" sz="1100" b="1" dirty="0"/>
              <a:t> </a:t>
            </a:r>
            <a:r>
              <a:rPr lang="fi-FI" sz="1100" dirty="0"/>
              <a:t>seudulliset paikalliskeskukset (eivätkä sijoitu edeltäviin ryhmiin), pääosin pieniä-keskikokoisia kuntia tai kaupunkeja (5 000 + 50 000 as.). </a:t>
            </a:r>
          </a:p>
          <a:p>
            <a:pPr>
              <a:spcAft>
                <a:spcPts val="900"/>
              </a:spcAft>
            </a:pPr>
            <a:r>
              <a:rPr lang="fi-FI" sz="1100" b="1" dirty="0"/>
              <a:t>Maaseutu </a:t>
            </a:r>
            <a:r>
              <a:rPr lang="fi-FI" sz="1100" dirty="0"/>
              <a:t>= edeltäviin ryhmiin kuulumattomat kunnat, sis. myös pieniä alle 10 000 as. kaupunkeja. </a:t>
            </a:r>
            <a:endParaRPr lang="fi-FI" sz="1100" b="1" dirty="0"/>
          </a:p>
        </p:txBody>
      </p:sp>
      <p:sp>
        <p:nvSpPr>
          <p:cNvPr id="2" name="Puolivapaa piirto 1">
            <a:extLst>
              <a:ext uri="{FF2B5EF4-FFF2-40B4-BE49-F238E27FC236}">
                <a16:creationId xmlns:a16="http://schemas.microsoft.com/office/drawing/2014/main" id="{D40FE26F-C65A-D4D5-B125-2C90849AA525}"/>
              </a:ext>
            </a:extLst>
          </p:cNvPr>
          <p:cNvSpPr/>
          <p:nvPr/>
        </p:nvSpPr>
        <p:spPr>
          <a:xfrm>
            <a:off x="933450" y="5219700"/>
            <a:ext cx="4673600" cy="990600"/>
          </a:xfrm>
          <a:custGeom>
            <a:avLst/>
            <a:gdLst>
              <a:gd name="connsiteX0" fmla="*/ 0 w 4673600"/>
              <a:gd name="connsiteY0" fmla="*/ 50800 h 1047750"/>
              <a:gd name="connsiteX1" fmla="*/ 19050 w 4673600"/>
              <a:gd name="connsiteY1" fmla="*/ 1047750 h 1047750"/>
              <a:gd name="connsiteX2" fmla="*/ 4673600 w 4673600"/>
              <a:gd name="connsiteY2" fmla="*/ 977900 h 1047750"/>
              <a:gd name="connsiteX3" fmla="*/ 4660900 w 4673600"/>
              <a:gd name="connsiteY3" fmla="*/ 0 h 1047750"/>
              <a:gd name="connsiteX4" fmla="*/ 0 w 4673600"/>
              <a:gd name="connsiteY4" fmla="*/ 50800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600" h="1047750">
                <a:moveTo>
                  <a:pt x="0" y="50800"/>
                </a:moveTo>
                <a:lnTo>
                  <a:pt x="19050" y="1047750"/>
                </a:lnTo>
                <a:lnTo>
                  <a:pt x="4673600" y="977900"/>
                </a:lnTo>
                <a:lnTo>
                  <a:pt x="4660900" y="0"/>
                </a:lnTo>
                <a:lnTo>
                  <a:pt x="0" y="50800"/>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9864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uolivapaa piirto 10">
            <a:extLst>
              <a:ext uri="{FF2B5EF4-FFF2-40B4-BE49-F238E27FC236}">
                <a16:creationId xmlns:a16="http://schemas.microsoft.com/office/drawing/2014/main" id="{3556B606-68D1-98EF-077B-A4FB06FE4CAF}"/>
              </a:ext>
            </a:extLst>
          </p:cNvPr>
          <p:cNvSpPr/>
          <p:nvPr/>
        </p:nvSpPr>
        <p:spPr>
          <a:xfrm>
            <a:off x="2232990" y="503583"/>
            <a:ext cx="2093845" cy="1000539"/>
          </a:xfrm>
          <a:custGeom>
            <a:avLst/>
            <a:gdLst>
              <a:gd name="connsiteX0" fmla="*/ 0 w 2299252"/>
              <a:gd name="connsiteY0" fmla="*/ 0 h 1000539"/>
              <a:gd name="connsiteX1" fmla="*/ 92765 w 2299252"/>
              <a:gd name="connsiteY1" fmla="*/ 1000539 h 1000539"/>
              <a:gd name="connsiteX2" fmla="*/ 2206487 w 2299252"/>
              <a:gd name="connsiteY2" fmla="*/ 960782 h 1000539"/>
              <a:gd name="connsiteX3" fmla="*/ 2299252 w 2299252"/>
              <a:gd name="connsiteY3" fmla="*/ 66260 h 1000539"/>
              <a:gd name="connsiteX4" fmla="*/ 0 w 2299252"/>
              <a:gd name="connsiteY4" fmla="*/ 0 h 100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252" h="1000539">
                <a:moveTo>
                  <a:pt x="0" y="0"/>
                </a:moveTo>
                <a:lnTo>
                  <a:pt x="92765" y="1000539"/>
                </a:lnTo>
                <a:lnTo>
                  <a:pt x="2206487" y="960782"/>
                </a:lnTo>
                <a:lnTo>
                  <a:pt x="2299252" y="66260"/>
                </a:lnTo>
                <a:lnTo>
                  <a:pt x="0"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8BB84B9D-51A4-FEC9-7EB3-840C039E6B9B}"/>
              </a:ext>
            </a:extLst>
          </p:cNvPr>
          <p:cNvSpPr>
            <a:spLocks noGrp="1"/>
          </p:cNvSpPr>
          <p:nvPr>
            <p:ph type="title"/>
          </p:nvPr>
        </p:nvSpPr>
        <p:spPr/>
        <p:txBody>
          <a:bodyPr/>
          <a:lstStyle/>
          <a:p>
            <a:r>
              <a:rPr lang="fi-FI" dirty="0"/>
              <a:t>Mitä MDI:n väestöennuste on?</a:t>
            </a:r>
          </a:p>
        </p:txBody>
      </p:sp>
      <p:sp>
        <p:nvSpPr>
          <p:cNvPr id="3" name="Tekstin paikkamerkki 2">
            <a:extLst>
              <a:ext uri="{FF2B5EF4-FFF2-40B4-BE49-F238E27FC236}">
                <a16:creationId xmlns:a16="http://schemas.microsoft.com/office/drawing/2014/main" id="{3313226D-9C8A-1D4B-8F50-2B148D52C287}"/>
              </a:ext>
            </a:extLst>
          </p:cNvPr>
          <p:cNvSpPr>
            <a:spLocks noGrp="1"/>
          </p:cNvSpPr>
          <p:nvPr>
            <p:ph type="body" idx="1"/>
          </p:nvPr>
        </p:nvSpPr>
        <p:spPr>
          <a:xfrm>
            <a:off x="839788" y="1506284"/>
            <a:ext cx="5139202" cy="591597"/>
          </a:xfrm>
        </p:spPr>
        <p:txBody>
          <a:bodyPr/>
          <a:lstStyle/>
          <a:p>
            <a:r>
              <a:rPr lang="fi-FI" dirty="0"/>
              <a:t>MDI:n väestöennuste ON:</a:t>
            </a:r>
          </a:p>
        </p:txBody>
      </p:sp>
      <p:sp>
        <p:nvSpPr>
          <p:cNvPr id="4" name="Tekstin paikkamerkki 3">
            <a:extLst>
              <a:ext uri="{FF2B5EF4-FFF2-40B4-BE49-F238E27FC236}">
                <a16:creationId xmlns:a16="http://schemas.microsoft.com/office/drawing/2014/main" id="{1AD9F945-7A13-E595-E521-E7A3487940F4}"/>
              </a:ext>
            </a:extLst>
          </p:cNvPr>
          <p:cNvSpPr>
            <a:spLocks noGrp="1"/>
          </p:cNvSpPr>
          <p:nvPr>
            <p:ph type="body" idx="2"/>
          </p:nvPr>
        </p:nvSpPr>
        <p:spPr>
          <a:xfrm>
            <a:off x="839788" y="2097881"/>
            <a:ext cx="5157787" cy="3684588"/>
          </a:xfrm>
        </p:spPr>
        <p:txBody>
          <a:bodyPr>
            <a:noAutofit/>
          </a:bodyPr>
          <a:lstStyle/>
          <a:p>
            <a:pPr>
              <a:lnSpc>
                <a:spcPct val="100000"/>
              </a:lnSpc>
            </a:pPr>
            <a:r>
              <a:rPr lang="fi-FI" sz="1800" dirty="0"/>
              <a:t>Laskelma tietyistä </a:t>
            </a:r>
            <a:r>
              <a:rPr lang="fi-FI" sz="1800" b="1" dirty="0"/>
              <a:t>toteutuneeseen kehitykseen perustuvista olettamista. </a:t>
            </a:r>
            <a:r>
              <a:rPr lang="fi-FI" sz="1800" dirty="0"/>
              <a:t>Olettamat perustuvat demografiaan, muuttoliikkeeseen, syntyvyyteen, kuolleisuuteen jne.</a:t>
            </a:r>
            <a:endParaRPr lang="fi-FI" sz="1800" b="1" dirty="0"/>
          </a:p>
          <a:p>
            <a:pPr>
              <a:lnSpc>
                <a:spcPct val="100000"/>
              </a:lnSpc>
            </a:pPr>
            <a:r>
              <a:rPr lang="fi-FI" sz="1800" dirty="0"/>
              <a:t>Olettamat perustuvat demografiaan, muuttoliikkeeseen, syntyvyyteen, kuolleisuuteen jne. </a:t>
            </a:r>
          </a:p>
          <a:p>
            <a:pPr>
              <a:lnSpc>
                <a:spcPct val="100000"/>
              </a:lnSpc>
            </a:pPr>
            <a:r>
              <a:rPr lang="fi-FI" sz="1800" dirty="0"/>
              <a:t>Useimmat olettamat ovat vakioita ennustejakson ajan.</a:t>
            </a:r>
          </a:p>
          <a:p>
            <a:pPr>
              <a:lnSpc>
                <a:spcPct val="100000"/>
              </a:lnSpc>
            </a:pPr>
            <a:r>
              <a:rPr lang="fi-FI" sz="1800" b="1" dirty="0">
                <a:sym typeface="Wingdings" pitchFamily="2" charset="2"/>
              </a:rPr>
              <a:t>Kuvaa kehitystä tilanteessa, jossa ”nykytila” jatkuu tulevaisuudessa ”mihin mennään nykyisillä korteilla”.</a:t>
            </a:r>
            <a:endParaRPr lang="fi-FI" sz="1800" dirty="0"/>
          </a:p>
        </p:txBody>
      </p:sp>
      <p:sp>
        <p:nvSpPr>
          <p:cNvPr id="5" name="Tekstin paikkamerkki 4">
            <a:extLst>
              <a:ext uri="{FF2B5EF4-FFF2-40B4-BE49-F238E27FC236}">
                <a16:creationId xmlns:a16="http://schemas.microsoft.com/office/drawing/2014/main" id="{2E785324-D405-2F06-089E-740EE2FD3822}"/>
              </a:ext>
            </a:extLst>
          </p:cNvPr>
          <p:cNvSpPr>
            <a:spLocks noGrp="1"/>
          </p:cNvSpPr>
          <p:nvPr>
            <p:ph type="body" idx="3"/>
          </p:nvPr>
        </p:nvSpPr>
        <p:spPr>
          <a:xfrm>
            <a:off x="6172200" y="1426515"/>
            <a:ext cx="5183188" cy="671366"/>
          </a:xfrm>
        </p:spPr>
        <p:txBody>
          <a:bodyPr/>
          <a:lstStyle/>
          <a:p>
            <a:r>
              <a:rPr lang="fi-FI" dirty="0"/>
              <a:t>MDI:n väestöennuste EI ole:</a:t>
            </a:r>
          </a:p>
        </p:txBody>
      </p:sp>
      <p:sp>
        <p:nvSpPr>
          <p:cNvPr id="6" name="Tekstin paikkamerkki 5">
            <a:extLst>
              <a:ext uri="{FF2B5EF4-FFF2-40B4-BE49-F238E27FC236}">
                <a16:creationId xmlns:a16="http://schemas.microsoft.com/office/drawing/2014/main" id="{495422AF-85C9-53B6-3C85-E13BF1B5DEA9}"/>
              </a:ext>
            </a:extLst>
          </p:cNvPr>
          <p:cNvSpPr>
            <a:spLocks noGrp="1"/>
          </p:cNvSpPr>
          <p:nvPr>
            <p:ph type="body" idx="4"/>
          </p:nvPr>
        </p:nvSpPr>
        <p:spPr>
          <a:xfrm>
            <a:off x="6172200" y="2097881"/>
            <a:ext cx="5183188" cy="3684588"/>
          </a:xfrm>
        </p:spPr>
        <p:txBody>
          <a:bodyPr>
            <a:noAutofit/>
          </a:bodyPr>
          <a:lstStyle/>
          <a:p>
            <a:r>
              <a:rPr lang="fi-FI" sz="1800" dirty="0"/>
              <a:t>Toteuma, eikä sitä tule tulkita toteumana.</a:t>
            </a:r>
          </a:p>
          <a:p>
            <a:r>
              <a:rPr lang="fi-FI" sz="1800" dirty="0"/>
              <a:t>Suunnite eli ennuste ei sisällä tavoitteellisuutta yksittäisillä alueilla.</a:t>
            </a:r>
          </a:p>
          <a:p>
            <a:r>
              <a:rPr lang="fi-FI" sz="1800" dirty="0"/>
              <a:t>Laskelma asuntomarkkinoiden ja investointien vaikutuksista.</a:t>
            </a:r>
          </a:p>
          <a:p>
            <a:r>
              <a:rPr lang="fi-FI" sz="1800" dirty="0"/>
              <a:t>Laskelma monipaikkaisesta väestöstä.</a:t>
            </a:r>
          </a:p>
          <a:p>
            <a:pPr marL="114300" indent="0">
              <a:buNone/>
            </a:pPr>
            <a:endParaRPr lang="fi-FI" sz="2000" dirty="0"/>
          </a:p>
        </p:txBody>
      </p:sp>
      <p:sp>
        <p:nvSpPr>
          <p:cNvPr id="7" name="Tekstin paikkamerkki 6">
            <a:extLst>
              <a:ext uri="{FF2B5EF4-FFF2-40B4-BE49-F238E27FC236}">
                <a16:creationId xmlns:a16="http://schemas.microsoft.com/office/drawing/2014/main" id="{AFFA13F8-3995-8548-E6F2-9CDC97FF6D78}"/>
              </a:ext>
            </a:extLst>
          </p:cNvPr>
          <p:cNvSpPr>
            <a:spLocks noGrp="1"/>
          </p:cNvSpPr>
          <p:nvPr>
            <p:ph type="body" sz="quarter" idx="13"/>
          </p:nvPr>
        </p:nvSpPr>
        <p:spPr/>
        <p:txBody>
          <a:bodyPr/>
          <a:lstStyle/>
          <a:p>
            <a:endParaRPr lang="fi-FI" dirty="0"/>
          </a:p>
        </p:txBody>
      </p:sp>
      <p:cxnSp>
        <p:nvCxnSpPr>
          <p:cNvPr id="9" name="Suora yhdysviiva 8">
            <a:extLst>
              <a:ext uri="{FF2B5EF4-FFF2-40B4-BE49-F238E27FC236}">
                <a16:creationId xmlns:a16="http://schemas.microsoft.com/office/drawing/2014/main" id="{A8256B3E-BC99-DACD-A390-B27646B7B424}"/>
              </a:ext>
            </a:extLst>
          </p:cNvPr>
          <p:cNvCxnSpPr>
            <a:cxnSpLocks/>
          </p:cNvCxnSpPr>
          <p:nvPr/>
        </p:nvCxnSpPr>
        <p:spPr>
          <a:xfrm>
            <a:off x="6028441" y="1919591"/>
            <a:ext cx="0" cy="3910520"/>
          </a:xfrm>
          <a:prstGeom prst="line">
            <a:avLst/>
          </a:prstGeom>
          <a:ln w="25400" cap="rnd">
            <a:solidFill>
              <a:schemeClr val="bg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77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uolivapaa piirto 10">
            <a:extLst>
              <a:ext uri="{FF2B5EF4-FFF2-40B4-BE49-F238E27FC236}">
                <a16:creationId xmlns:a16="http://schemas.microsoft.com/office/drawing/2014/main" id="{CB4782E4-59C7-FE48-5252-097D43D8C58B}"/>
              </a:ext>
            </a:extLst>
          </p:cNvPr>
          <p:cNvSpPr/>
          <p:nvPr/>
        </p:nvSpPr>
        <p:spPr>
          <a:xfrm>
            <a:off x="689113" y="523461"/>
            <a:ext cx="2107096" cy="947530"/>
          </a:xfrm>
          <a:custGeom>
            <a:avLst/>
            <a:gdLst>
              <a:gd name="connsiteX0" fmla="*/ 0 w 2107096"/>
              <a:gd name="connsiteY0" fmla="*/ 99391 h 947530"/>
              <a:gd name="connsiteX1" fmla="*/ 33130 w 2107096"/>
              <a:gd name="connsiteY1" fmla="*/ 947530 h 947530"/>
              <a:gd name="connsiteX2" fmla="*/ 2047461 w 2107096"/>
              <a:gd name="connsiteY2" fmla="*/ 868017 h 947530"/>
              <a:gd name="connsiteX3" fmla="*/ 2107096 w 2107096"/>
              <a:gd name="connsiteY3" fmla="*/ 0 h 947530"/>
              <a:gd name="connsiteX4" fmla="*/ 0 w 2107096"/>
              <a:gd name="connsiteY4" fmla="*/ 99391 h 94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096" h="947530">
                <a:moveTo>
                  <a:pt x="0" y="99391"/>
                </a:moveTo>
                <a:lnTo>
                  <a:pt x="33130" y="947530"/>
                </a:lnTo>
                <a:lnTo>
                  <a:pt x="2047461" y="868017"/>
                </a:lnTo>
                <a:lnTo>
                  <a:pt x="2107096" y="0"/>
                </a:lnTo>
                <a:lnTo>
                  <a:pt x="0" y="99391"/>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8BB84B9D-51A4-FEC9-7EB3-840C039E6B9B}"/>
              </a:ext>
            </a:extLst>
          </p:cNvPr>
          <p:cNvSpPr>
            <a:spLocks noGrp="1"/>
          </p:cNvSpPr>
          <p:nvPr>
            <p:ph type="title"/>
          </p:nvPr>
        </p:nvSpPr>
        <p:spPr/>
        <p:txBody>
          <a:bodyPr/>
          <a:lstStyle/>
          <a:p>
            <a:r>
              <a:rPr lang="fi-FI" dirty="0"/>
              <a:t>Uutta vuoden 2024 ennusteessa</a:t>
            </a:r>
          </a:p>
        </p:txBody>
      </p:sp>
      <p:sp>
        <p:nvSpPr>
          <p:cNvPr id="3" name="Tekstin paikkamerkki 2">
            <a:extLst>
              <a:ext uri="{FF2B5EF4-FFF2-40B4-BE49-F238E27FC236}">
                <a16:creationId xmlns:a16="http://schemas.microsoft.com/office/drawing/2014/main" id="{3313226D-9C8A-1D4B-8F50-2B148D52C287}"/>
              </a:ext>
            </a:extLst>
          </p:cNvPr>
          <p:cNvSpPr>
            <a:spLocks noGrp="1"/>
          </p:cNvSpPr>
          <p:nvPr>
            <p:ph type="body" idx="1"/>
          </p:nvPr>
        </p:nvSpPr>
        <p:spPr>
          <a:xfrm>
            <a:off x="839788" y="1690455"/>
            <a:ext cx="5139202" cy="665938"/>
          </a:xfrm>
        </p:spPr>
        <p:txBody>
          <a:bodyPr/>
          <a:lstStyle/>
          <a:p>
            <a:r>
              <a:rPr lang="fi-FI" dirty="0"/>
              <a:t>Vuoden 2023 ennuste</a:t>
            </a:r>
          </a:p>
        </p:txBody>
      </p:sp>
      <p:sp>
        <p:nvSpPr>
          <p:cNvPr id="4" name="Tekstin paikkamerkki 3">
            <a:extLst>
              <a:ext uri="{FF2B5EF4-FFF2-40B4-BE49-F238E27FC236}">
                <a16:creationId xmlns:a16="http://schemas.microsoft.com/office/drawing/2014/main" id="{1AD9F945-7A13-E595-E521-E7A3487940F4}"/>
              </a:ext>
            </a:extLst>
          </p:cNvPr>
          <p:cNvSpPr>
            <a:spLocks noGrp="1"/>
          </p:cNvSpPr>
          <p:nvPr>
            <p:ph type="body" idx="2"/>
          </p:nvPr>
        </p:nvSpPr>
        <p:spPr>
          <a:xfrm>
            <a:off x="839789" y="2505075"/>
            <a:ext cx="4898399" cy="3684588"/>
          </a:xfrm>
        </p:spPr>
        <p:txBody>
          <a:bodyPr>
            <a:normAutofit/>
          </a:bodyPr>
          <a:lstStyle/>
          <a:p>
            <a:pPr>
              <a:lnSpc>
                <a:spcPct val="100000"/>
              </a:lnSpc>
              <a:spcBef>
                <a:spcPts val="600"/>
              </a:spcBef>
            </a:pPr>
            <a:r>
              <a:rPr lang="fi-FI" sz="1800" dirty="0"/>
              <a:t>Uusimmat pohjatiedot vuodelta  2022/2023</a:t>
            </a:r>
          </a:p>
          <a:p>
            <a:pPr>
              <a:lnSpc>
                <a:spcPct val="100000"/>
              </a:lnSpc>
              <a:spcBef>
                <a:spcPts val="600"/>
              </a:spcBef>
            </a:pPr>
            <a:r>
              <a:rPr lang="fi-FI" sz="1800" dirty="0"/>
              <a:t>Maahanmuuton olettamia kasvatettu (vuosien 2018—2022 taso).</a:t>
            </a:r>
          </a:p>
          <a:p>
            <a:pPr>
              <a:lnSpc>
                <a:spcPct val="100000"/>
              </a:lnSpc>
              <a:spcBef>
                <a:spcPts val="600"/>
              </a:spcBef>
            </a:pPr>
            <a:r>
              <a:rPr lang="fi-FI" sz="1800" dirty="0"/>
              <a:t>Skenaarioita etenkin maan sisäisen muuttoliikkeen erojen vaikutuksista.</a:t>
            </a:r>
          </a:p>
          <a:p>
            <a:pPr>
              <a:lnSpc>
                <a:spcPct val="100000"/>
              </a:lnSpc>
              <a:spcBef>
                <a:spcPts val="600"/>
              </a:spcBef>
            </a:pPr>
            <a:r>
              <a:rPr lang="fi-FI" sz="1800" dirty="0"/>
              <a:t>Keskittyy etenkin syntyvyyden laskun vaikutusten tarkasteluun ja vaihtoehtoisten kehityssuuntien mallinnukseen. </a:t>
            </a:r>
          </a:p>
        </p:txBody>
      </p:sp>
      <p:sp>
        <p:nvSpPr>
          <p:cNvPr id="5" name="Tekstin paikkamerkki 4">
            <a:extLst>
              <a:ext uri="{FF2B5EF4-FFF2-40B4-BE49-F238E27FC236}">
                <a16:creationId xmlns:a16="http://schemas.microsoft.com/office/drawing/2014/main" id="{2E785324-D405-2F06-089E-740EE2FD3822}"/>
              </a:ext>
            </a:extLst>
          </p:cNvPr>
          <p:cNvSpPr>
            <a:spLocks noGrp="1"/>
          </p:cNvSpPr>
          <p:nvPr>
            <p:ph type="body" idx="3"/>
          </p:nvPr>
        </p:nvSpPr>
        <p:spPr>
          <a:xfrm>
            <a:off x="6172200" y="1690455"/>
            <a:ext cx="5183188" cy="665938"/>
          </a:xfrm>
        </p:spPr>
        <p:txBody>
          <a:bodyPr/>
          <a:lstStyle/>
          <a:p>
            <a:r>
              <a:rPr lang="fi-FI" dirty="0"/>
              <a:t>Vuoden 2024 ennuste</a:t>
            </a:r>
          </a:p>
        </p:txBody>
      </p:sp>
      <p:sp>
        <p:nvSpPr>
          <p:cNvPr id="6" name="Tekstin paikkamerkki 5">
            <a:extLst>
              <a:ext uri="{FF2B5EF4-FFF2-40B4-BE49-F238E27FC236}">
                <a16:creationId xmlns:a16="http://schemas.microsoft.com/office/drawing/2014/main" id="{495422AF-85C9-53B6-3C85-E13BF1B5DEA9}"/>
              </a:ext>
            </a:extLst>
          </p:cNvPr>
          <p:cNvSpPr>
            <a:spLocks noGrp="1"/>
          </p:cNvSpPr>
          <p:nvPr>
            <p:ph type="body" idx="4"/>
          </p:nvPr>
        </p:nvSpPr>
        <p:spPr>
          <a:xfrm>
            <a:off x="6394132" y="2505075"/>
            <a:ext cx="5183186" cy="3684588"/>
          </a:xfrm>
        </p:spPr>
        <p:txBody>
          <a:bodyPr>
            <a:normAutofit lnSpcReduction="10000"/>
          </a:bodyPr>
          <a:lstStyle/>
          <a:p>
            <a:pPr>
              <a:lnSpc>
                <a:spcPct val="100000"/>
              </a:lnSpc>
              <a:spcBef>
                <a:spcPts val="600"/>
              </a:spcBef>
            </a:pPr>
            <a:r>
              <a:rPr lang="fi-FI" sz="1800" dirty="0"/>
              <a:t>Uusimmat pohjatiedot vuodelta 2023/2024.</a:t>
            </a:r>
          </a:p>
          <a:p>
            <a:pPr>
              <a:lnSpc>
                <a:spcPct val="100000"/>
              </a:lnSpc>
              <a:spcBef>
                <a:spcPts val="600"/>
              </a:spcBef>
            </a:pPr>
            <a:r>
              <a:rPr lang="fi-FI" sz="1800" dirty="0"/>
              <a:t>Maahanmuuton olettamia monipuolistettu ja mallia tarkennettu</a:t>
            </a:r>
          </a:p>
          <a:p>
            <a:pPr>
              <a:lnSpc>
                <a:spcPct val="100000"/>
              </a:lnSpc>
              <a:spcBef>
                <a:spcPts val="600"/>
              </a:spcBef>
            </a:pPr>
            <a:r>
              <a:rPr lang="fi-FI" sz="1800" dirty="0"/>
              <a:t>Skenaarioita maahanmuuton eroavasta tasosta.</a:t>
            </a:r>
          </a:p>
          <a:p>
            <a:pPr>
              <a:lnSpc>
                <a:spcPct val="100000"/>
              </a:lnSpc>
              <a:spcBef>
                <a:spcPts val="600"/>
              </a:spcBef>
            </a:pPr>
            <a:r>
              <a:rPr lang="fi-FI" sz="1800" dirty="0"/>
              <a:t>Keskittyy etenkin maahanmuuton suoriin ja välillisiin demografisiin vaikutuksiin ja maahanmuuton merkitykseen osana väestönkehitystä.</a:t>
            </a:r>
          </a:p>
          <a:p>
            <a:pPr>
              <a:lnSpc>
                <a:spcPct val="100000"/>
              </a:lnSpc>
              <a:spcBef>
                <a:spcPts val="600"/>
              </a:spcBef>
            </a:pPr>
            <a:r>
              <a:rPr lang="fi-FI" sz="1800" dirty="0"/>
              <a:t>Tarkennettu maastamuuton mallinnusta.</a:t>
            </a:r>
          </a:p>
        </p:txBody>
      </p:sp>
      <p:sp>
        <p:nvSpPr>
          <p:cNvPr id="7" name="Tekstin paikkamerkki 6">
            <a:extLst>
              <a:ext uri="{FF2B5EF4-FFF2-40B4-BE49-F238E27FC236}">
                <a16:creationId xmlns:a16="http://schemas.microsoft.com/office/drawing/2014/main" id="{AFFA13F8-3995-8548-E6F2-9CDC97FF6D78}"/>
              </a:ext>
            </a:extLst>
          </p:cNvPr>
          <p:cNvSpPr>
            <a:spLocks noGrp="1"/>
          </p:cNvSpPr>
          <p:nvPr>
            <p:ph type="body" sz="quarter" idx="13"/>
          </p:nvPr>
        </p:nvSpPr>
        <p:spPr/>
        <p:txBody>
          <a:bodyPr/>
          <a:lstStyle/>
          <a:p>
            <a:endParaRPr lang="fi-FI" dirty="0"/>
          </a:p>
        </p:txBody>
      </p:sp>
      <p:cxnSp>
        <p:nvCxnSpPr>
          <p:cNvPr id="20" name="Suora yhdysviiva 19">
            <a:extLst>
              <a:ext uri="{FF2B5EF4-FFF2-40B4-BE49-F238E27FC236}">
                <a16:creationId xmlns:a16="http://schemas.microsoft.com/office/drawing/2014/main" id="{94C71C93-7AF6-B7CA-921C-B35379C831A8}"/>
              </a:ext>
            </a:extLst>
          </p:cNvPr>
          <p:cNvCxnSpPr>
            <a:cxnSpLocks/>
          </p:cNvCxnSpPr>
          <p:nvPr/>
        </p:nvCxnSpPr>
        <p:spPr>
          <a:xfrm>
            <a:off x="6028441" y="1919591"/>
            <a:ext cx="0" cy="3910520"/>
          </a:xfrm>
          <a:prstGeom prst="line">
            <a:avLst/>
          </a:prstGeom>
          <a:ln w="25400" cap="rnd">
            <a:solidFill>
              <a:schemeClr val="bg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99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415600" y="955742"/>
            <a:ext cx="11360700" cy="3274022"/>
          </a:xfrm>
          <a:noFill/>
          <a:ln>
            <a:noFill/>
          </a:ln>
        </p:spPr>
        <p:txBody>
          <a:bodyPr spcFirstLastPara="1" wrap="square" lIns="91425" tIns="45700" rIns="91425" bIns="45700" anchor="b" anchorCtr="0">
            <a:noAutofit/>
          </a:bodyPr>
          <a:lstStyle/>
          <a:p>
            <a:pPr lvl="0"/>
            <a:r>
              <a:rPr lang="fi-FI" sz="4800" dirty="0"/>
              <a:t>1. Tilannekuva vuoden 2024 väestönkehityksestä</a:t>
            </a:r>
          </a:p>
        </p:txBody>
      </p:sp>
      <p:sp>
        <p:nvSpPr>
          <p:cNvPr id="248" name="Google Shape;248;p40"/>
          <p:cNvSpPr txBox="1">
            <a:spLocks noGrp="1"/>
          </p:cNvSpPr>
          <p:nvPr>
            <p:ph type="body" sz="quarter" idx="13"/>
          </p:nvPr>
        </p:nvSpPr>
        <p:spPr>
          <a:xfrm>
            <a:off x="415925" y="4484687"/>
            <a:ext cx="11360150" cy="1871663"/>
          </a:xfrm>
          <a:noFill/>
          <a:ln>
            <a:noFill/>
          </a:ln>
        </p:spPr>
        <p:txBody>
          <a:bodyPr spcFirstLastPara="1" wrap="square" lIns="91425" tIns="45700" rIns="91425" bIns="45700" anchor="t" anchorCtr="0">
            <a:normAutofit/>
          </a:bodyPr>
          <a:lstStyle/>
          <a:p>
            <a:r>
              <a:rPr lang="fi-FI" dirty="0"/>
              <a:t>Keskeistä kansallisessa väestönkehityksessä</a:t>
            </a:r>
          </a:p>
        </p:txBody>
      </p:sp>
      <p:sp>
        <p:nvSpPr>
          <p:cNvPr id="3" name="Tekstin paikkamerkki 2">
            <a:extLst>
              <a:ext uri="{FF2B5EF4-FFF2-40B4-BE49-F238E27FC236}">
                <a16:creationId xmlns:a16="http://schemas.microsoft.com/office/drawing/2014/main" id="{72D3228D-203C-5420-B4AF-8FD8FB619AAE}"/>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3376700689"/>
      </p:ext>
    </p:extLst>
  </p:cSld>
  <p:clrMapOvr>
    <a:masterClrMapping/>
  </p:clrMapOvr>
</p:sld>
</file>

<file path=ppt/theme/theme1.xml><?xml version="1.0" encoding="utf-8"?>
<a:theme xmlns:a="http://schemas.openxmlformats.org/drawingml/2006/main" name="Office-teema">
  <a:themeElements>
    <a:clrScheme name="MDI PPT-esityspohjan värit 210612">
      <a:dk1>
        <a:srgbClr val="000000"/>
      </a:dk1>
      <a:lt1>
        <a:srgbClr val="FFFFFF"/>
      </a:lt1>
      <a:dk2>
        <a:srgbClr val="EA564F"/>
      </a:dk2>
      <a:lt2>
        <a:srgbClr val="E7E6E6"/>
      </a:lt2>
      <a:accent1>
        <a:srgbClr val="502F46"/>
      </a:accent1>
      <a:accent2>
        <a:srgbClr val="853B55"/>
      </a:accent2>
      <a:accent3>
        <a:srgbClr val="E4C289"/>
      </a:accent3>
      <a:accent4>
        <a:srgbClr val="FFC000"/>
      </a:accent4>
      <a:accent5>
        <a:srgbClr val="C66848"/>
      </a:accent5>
      <a:accent6>
        <a:srgbClr val="899AA6"/>
      </a:accent6>
      <a:hlink>
        <a:srgbClr val="EA564F"/>
      </a:hlink>
      <a:folHlink>
        <a:srgbClr val="B33353"/>
      </a:folHlink>
    </a:clrScheme>
    <a:fontScheme name="MDI Montserrat ExtraBol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pt-pohja-mdi-v2.05 hahmot kaikki poistettu" id="{B0EF8407-2BE2-FB41-BE61-F4D9B43A26DA}" vid="{DEEDA978-76FA-F044-9C62-E9C7C6282D8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550260-4a02-4fe9-802b-aba553bc785e" xsi:nil="true"/>
    <lcf76f155ced4ddcb4097134ff3c332f xmlns="e0b64b38-100d-4889-9a51-e189df0006c2">
      <Terms xmlns="http://schemas.microsoft.com/office/infopath/2007/PartnerControls"/>
    </lcf76f155ced4ddcb4097134ff3c332f>
    <Kuvial_x00e4_hetettymerkitt_x00e4_v_x00e4_ksi xmlns="e0b64b38-100d-4889-9a51-e189df0006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6CE3A7412197C3469A16E1271B24A40F" ma:contentTypeVersion="18" ma:contentTypeDescription="Luo uusi asiakirja." ma:contentTypeScope="" ma:versionID="a6f71dc49bd9b5eb33dfbc06516d3686">
  <xsd:schema xmlns:xsd="http://www.w3.org/2001/XMLSchema" xmlns:xs="http://www.w3.org/2001/XMLSchema" xmlns:p="http://schemas.microsoft.com/office/2006/metadata/properties" xmlns:ns2="e0b64b38-100d-4889-9a51-e189df0006c2" xmlns:ns3="85550260-4a02-4fe9-802b-aba553bc785e" targetNamespace="http://schemas.microsoft.com/office/2006/metadata/properties" ma:root="true" ma:fieldsID="84a799d99c1f6d8ebe5d8cc8c374ad90" ns2:_="" ns3:_="">
    <xsd:import namespace="e0b64b38-100d-4889-9a51-e189df0006c2"/>
    <xsd:import namespace="85550260-4a02-4fe9-802b-aba553bc78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3:TaxCatchAll" minOccurs="0"/>
                <xsd:element ref="ns2:MediaServiceOCR" minOccurs="0"/>
                <xsd:element ref="ns2:lcf76f155ced4ddcb4097134ff3c332f" minOccurs="0"/>
                <xsd:element ref="ns3:SharedWithUsers" minOccurs="0"/>
                <xsd:element ref="ns3:SharedWithDetails" minOccurs="0"/>
                <xsd:element ref="ns2:MediaServiceObjectDetectorVersions" minOccurs="0"/>
                <xsd:element ref="ns2:MediaServiceSearchProperties" minOccurs="0"/>
                <xsd:element ref="ns2:Kuvial_x00e4_hetettymerkitt_x00e4_v_x00e4_ks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64b38-100d-4889-9a51-e189df000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9a6a9047-7622-4e6d-83e1-5b7b4f4e65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Kuvial_x00e4_hetettymerkitt_x00e4_v_x00e4_ksi" ma:index="23" nillable="true" ma:displayName="Kuvia lähetetty merkittäväksi" ma:description="Valitse 1 jos olet lisännyt kuvia ja tarvitset apua vesileiman kuvaajatiedon ja kuvan metatiedon merkitsemisen kanssa. Valitse 2 jos olet lisännyt kuvia olet lisännyt kuvaaja ja metatiedot" ma:format="Dropdown" ma:internalName="Kuvial_x00e4_hetettymerkitt_x00e4_v_x00e4_ksi">
      <xsd:simpleType>
        <xsd:restriction base="dms:Choice">
          <xsd:enumeration value="1 Apua metatietoihin"/>
          <xsd:enumeration value="2 Metatiedot ok"/>
        </xsd:restriction>
      </xsd:simpleType>
    </xsd:element>
  </xsd:schema>
  <xsd:schema xmlns:xsd="http://www.w3.org/2001/XMLSchema" xmlns:xs="http://www.w3.org/2001/XMLSchema" xmlns:dms="http://schemas.microsoft.com/office/2006/documentManagement/types" xmlns:pc="http://schemas.microsoft.com/office/infopath/2007/PartnerControls" targetNamespace="85550260-4a02-4fe9-802b-aba553bc78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fd1ec38-a69d-4e6e-bb92-efe628aa2de8}" ma:internalName="TaxCatchAll" ma:showField="CatchAllData" ma:web="85550260-4a02-4fe9-802b-aba553bc785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971CF6-293E-4D57-A485-F1A286571ED2}">
  <ds:schemaRefs>
    <ds:schemaRef ds:uri="e0b64b38-100d-4889-9a51-e189df0006c2"/>
    <ds:schemaRef ds:uri="http://schemas.microsoft.com/office/2006/documentManagement/types"/>
    <ds:schemaRef ds:uri="http://purl.org/dc/dcmitype/"/>
    <ds:schemaRef ds:uri="http://purl.org/dc/terms/"/>
    <ds:schemaRef ds:uri="http://www.w3.org/XML/1998/namespace"/>
    <ds:schemaRef ds:uri="http://purl.org/dc/elements/1.1/"/>
    <ds:schemaRef ds:uri="http://schemas.microsoft.com/office/infopath/2007/PartnerControls"/>
    <ds:schemaRef ds:uri="85550260-4a02-4fe9-802b-aba553bc785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E1817E9-CC6D-4B6E-9257-7D9FB364D2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b64b38-100d-4889-9a51-e189df0006c2"/>
    <ds:schemaRef ds:uri="85550260-4a02-4fe9-802b-aba553bc78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9C3994-7BF2-4918-BFB9-0FDD2D685C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Office-teema</Template>
  <TotalTime>1264</TotalTime>
  <Words>6130</Words>
  <Application>Microsoft Office PowerPoint</Application>
  <PresentationFormat>Widescreen</PresentationFormat>
  <Paragraphs>580</Paragraphs>
  <Slides>52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Montserrat SemiBold</vt:lpstr>
      <vt:lpstr>Arial</vt:lpstr>
      <vt:lpstr>Calibri</vt:lpstr>
      <vt:lpstr>Montserrat</vt:lpstr>
      <vt:lpstr>Normaali järjestelmäfontti</vt:lpstr>
      <vt:lpstr>Montserrat ExtraBold</vt:lpstr>
      <vt:lpstr>Montserrat Medium</vt:lpstr>
      <vt:lpstr>Wingdings</vt:lpstr>
      <vt:lpstr>Office-teema</vt:lpstr>
      <vt:lpstr>PowerPoint Presentation</vt:lpstr>
      <vt:lpstr>Mitä vuoden 2024 väestöennuste sisältää? 1/2</vt:lpstr>
      <vt:lpstr>Mitä vuoden 2024 väestöennuste sisältää? 2/2</vt:lpstr>
      <vt:lpstr>Neljä keskeisintä nostoa 1/2</vt:lpstr>
      <vt:lpstr>Neljä keskeisintä nostoa 2/2</vt:lpstr>
      <vt:lpstr>Lukuohje</vt:lpstr>
      <vt:lpstr>Mitä MDI:n väestöennuste on?</vt:lpstr>
      <vt:lpstr>Uutta vuoden 2024 ennusteessa</vt:lpstr>
      <vt:lpstr>1. Tilannekuva vuoden 2024 väestönkehityksestä</vt:lpstr>
      <vt:lpstr>Kuntien väestönkehitys on jo pitkään eriytynyttä</vt:lpstr>
      <vt:lpstr>PowerPoint Presentation</vt:lpstr>
      <vt:lpstr>Syntyvyyden romahdus kiihdyttää murrosta</vt:lpstr>
      <vt:lpstr>Muutokset kansainvälisessä muuttoliikkeessä </vt:lpstr>
      <vt:lpstr>Maahanmuuton rakenne lähtöalueen mukaan muissa Pohjoismaissa</vt:lpstr>
      <vt:lpstr>Nettomaahanmuutto 2010- ja 2020-luvulla* Pohjoismaissa</vt:lpstr>
      <vt:lpstr>Vieraskielisten muuttoliike maan sisällä jakaa uudelleen maahanmuuttajataustaisia maan sisällä</vt:lpstr>
      <vt:lpstr>2. Suomen ja Suomen alueiden kehitys eri maahanmuuton skenaarioissa</vt:lpstr>
      <vt:lpstr>Miten ennuste on  toteutettu?</vt:lpstr>
      <vt:lpstr>Tulevaa kehitystä mallinnetaan neljällä maahanmuuton olettamalla</vt:lpstr>
      <vt:lpstr>Suomen väkiluvun kehitys eri maahanmuuton olettamilla</vt:lpstr>
      <vt:lpstr>Pitkä aikaperspektiivi ennakoituun kehitykseen</vt:lpstr>
      <vt:lpstr>Aluetason väestönkehitys säilyy voimakkaan eriytyneenä</vt:lpstr>
      <vt:lpstr>Väestönmuutos eri skenaarioissa 2023—2040</vt:lpstr>
      <vt:lpstr>Aluetason väestönmuutos tiivistetysti eri typpisillä alueilla</vt:lpstr>
      <vt:lpstr>Maahanmuutto EI pelasta koululaisikäluokkia romahdukselta</vt:lpstr>
      <vt:lpstr>Maahanmuutto paikkaa syntyvyyden supistumista lähinnä pääkaupunkiseudulla</vt:lpstr>
      <vt:lpstr>Peruskouluikäisten kehitys tiivistetysti eri tyyppisillä alueilla</vt:lpstr>
      <vt:lpstr>Iäkäs väestö kasvaa kaikissa tulevaisuuden kuvissa voimakkaasti!</vt:lpstr>
      <vt:lpstr>Yli 64-vuotiaiden kehitys perusura-skenaariossa 2023—2040</vt:lpstr>
      <vt:lpstr>Yli 74-vuotiaiden kehitys tiivistetysti eri tyyppisillä alueilla, perusura-skenaario</vt:lpstr>
      <vt:lpstr>Työikäisten kehitys on suoraan sidottu maahanmuuton tasoon</vt:lpstr>
      <vt:lpstr>Työikäinen väestö keskittyy voimakkaasti ennustejakson aikana</vt:lpstr>
      <vt:lpstr>Työikäisen väestön muutos maahanmuuton skenaarioissa 2023—2040</vt:lpstr>
      <vt:lpstr>Työikäisten kehitys eri skenaarioissa tiivistetysti eri tyyppisillä alueilla</vt:lpstr>
      <vt:lpstr>3. Työikäinen väestö, työvoima ja maahanmuutto</vt:lpstr>
      <vt:lpstr>Mitä nykyisen työllisen työvoiman säilyminen vaatisi?</vt:lpstr>
      <vt:lpstr>Mitä nykyisen työllisen työvoiman säilyminen vaatisi?</vt:lpstr>
      <vt:lpstr>Miten (maan sisäisen) pitovoiman kasvu vieraskielisten ryhmässä vaikuttaa? 1/2</vt:lpstr>
      <vt:lpstr>Miten (maan sisäisen) pitovoiman kasvu vieraskielisten ryhmässä vaikuttaa? 2/2</vt:lpstr>
      <vt:lpstr>4. Yhteenvetoa, johtopäätöksiä ja pohdintaa</vt:lpstr>
      <vt:lpstr>Yhdeksäntoista huomiota 1/10</vt:lpstr>
      <vt:lpstr>Yhdeksäntoista huomiota 2/10</vt:lpstr>
      <vt:lpstr>Yhdeksäntoista huomiota 3/10</vt:lpstr>
      <vt:lpstr>Yhdeksäntoista huomiota 4/10</vt:lpstr>
      <vt:lpstr>Yhdeksäntoista huomiota 5/10</vt:lpstr>
      <vt:lpstr>Yhdeksäntoista huomiota 6/10</vt:lpstr>
      <vt:lpstr>Yhdeksäntoista huomiota 7/10</vt:lpstr>
      <vt:lpstr>Yhdeksäntoista huomiota 8/10</vt:lpstr>
      <vt:lpstr>Yhdeksäntoista huomiota 9/10</vt:lpstr>
      <vt:lpstr>Yhdeksäntoista huomiota 10/10</vt:lpstr>
      <vt:lpstr>Lisätiedot</vt:lpstr>
      <vt:lpstr>Oli ilo!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 työystävät.</dc:title>
  <dc:subject/>
  <dc:creator>Väliniemi, Laura</dc:creator>
  <cp:keywords/>
  <dc:description/>
  <cp:lastModifiedBy>Mäkkylä, Katja</cp:lastModifiedBy>
  <cp:revision>87</cp:revision>
  <dcterms:created xsi:type="dcterms:W3CDTF">2023-05-29T06:33:05Z</dcterms:created>
  <dcterms:modified xsi:type="dcterms:W3CDTF">2024-09-10T18:14:23Z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0x0101006CE3A7412197C3469A16E1271B24A40F</vt:lpwstr>
  </property>
  <property fmtid="{D5CDD505-2E9C-101B-9397-08002B2CF9AE}" pid="3" name="MediaServiceImageTags">
    <vt:lpwstr/>
  </property>
</Properties>
</file>