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4" r:id="rId4"/>
    <p:sldMasterId id="2147483725" r:id="rId5"/>
  </p:sldMasterIdLst>
  <p:notesMasterIdLst>
    <p:notesMasterId r:id="rId25"/>
  </p:notesMasterIdLst>
  <p:sldIdLst>
    <p:sldId id="3727" r:id="rId6"/>
    <p:sldId id="3731" r:id="rId7"/>
    <p:sldId id="3825" r:id="rId8"/>
    <p:sldId id="3732" r:id="rId9"/>
    <p:sldId id="3821" r:id="rId10"/>
    <p:sldId id="3823" r:id="rId11"/>
    <p:sldId id="3822" r:id="rId12"/>
    <p:sldId id="3824" r:id="rId13"/>
    <p:sldId id="3788" r:id="rId14"/>
    <p:sldId id="3805" r:id="rId15"/>
    <p:sldId id="3826" r:id="rId16"/>
    <p:sldId id="3754" r:id="rId17"/>
    <p:sldId id="3814" r:id="rId18"/>
    <p:sldId id="3815" r:id="rId19"/>
    <p:sldId id="3816" r:id="rId20"/>
    <p:sldId id="3817" r:id="rId21"/>
    <p:sldId id="3739" r:id="rId22"/>
    <p:sldId id="3831" r:id="rId23"/>
    <p:sldId id="3752" r:id="rId24"/>
  </p:sldIdLst>
  <p:sldSz cx="12192000" cy="6858000"/>
  <p:notesSz cx="7104063" cy="10234613"/>
  <p:embeddedFontLst>
    <p:embeddedFont>
      <p:font typeface="Montserrat" pitchFamily="2" charset="77"/>
      <p:regular r:id="rId26"/>
      <p:bold r:id="rId27"/>
      <p:italic r:id="rId28"/>
      <p:boldItalic r:id="rId29"/>
    </p:embeddedFont>
    <p:embeddedFont>
      <p:font typeface="Montserrat ExtraBold" panose="020F0502020204030204" pitchFamily="34" charset="0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ssi Kumpula" initials="AK" lastIdx="1" clrIdx="0">
    <p:extLst>
      <p:ext uri="{19B8F6BF-5375-455C-9EA6-DF929625EA0E}">
        <p15:presenceInfo xmlns:p15="http://schemas.microsoft.com/office/powerpoint/2012/main" userId="S::l84366@student.uwasa.fi::24661498-d30e-4fe8-8cea-fe32e7a686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3D7B03-D46D-3C4C-B980-BB5DFEA7FE3B}" v="636" dt="2024-04-24T05:50:27.701"/>
    <p1510:client id="{9389755B-07F8-4FC2-9D50-0708AC48D312}" v="261" dt="2024-04-24T05:19:30.571"/>
    <p1510:client id="{BE44478A-5A0A-445E-A91A-812E7BE74A95}" v="1146" dt="2024-04-23T18:29:28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Vaalea tyyli 1 - Korostu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99" autoAdjust="0"/>
    <p:restoredTop sz="95775" autoAdjust="0"/>
  </p:normalViewPr>
  <p:slideViewPr>
    <p:cSldViewPr snapToGrid="0" snapToObjects="1">
      <p:cViewPr varScale="1">
        <p:scale>
          <a:sx n="105" d="100"/>
          <a:sy n="105" d="100"/>
        </p:scale>
        <p:origin x="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CF2B0-D2E6-4B8D-8FA4-997C060F4C89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EE547CFE-5DED-48C7-A2E0-DA4CA76D8BB5}">
      <dgm:prSet phldrT="[Text]"/>
      <dgm:spPr/>
      <dgm:t>
        <a:bodyPr/>
        <a:lstStyle/>
        <a:p>
          <a:r>
            <a:rPr lang="fi-FI" dirty="0"/>
            <a:t>Mahdollisuuden tunnistaminen</a:t>
          </a:r>
        </a:p>
      </dgm:t>
    </dgm:pt>
    <dgm:pt modelId="{E3E08F5A-B07A-4A5E-85DD-5D66CED76BC1}" type="parTrans" cxnId="{CB804E21-CB5D-42F6-8358-7A594BA13133}">
      <dgm:prSet/>
      <dgm:spPr/>
      <dgm:t>
        <a:bodyPr/>
        <a:lstStyle/>
        <a:p>
          <a:endParaRPr lang="fi-FI"/>
        </a:p>
      </dgm:t>
    </dgm:pt>
    <dgm:pt modelId="{93A55CC3-A7C1-47E4-8BAD-D31016729E11}" type="sibTrans" cxnId="{CB804E21-CB5D-42F6-8358-7A594BA13133}">
      <dgm:prSet/>
      <dgm:spPr/>
      <dgm:t>
        <a:bodyPr/>
        <a:lstStyle/>
        <a:p>
          <a:endParaRPr lang="fi-FI"/>
        </a:p>
      </dgm:t>
    </dgm:pt>
    <dgm:pt modelId="{5E391FD7-1E00-45BE-AF96-AC3EA2ACBB10}">
      <dgm:prSet phldrT="[Text]"/>
      <dgm:spPr/>
      <dgm:t>
        <a:bodyPr/>
        <a:lstStyle/>
        <a:p>
          <a:r>
            <a:rPr lang="fi-FI" dirty="0"/>
            <a:t>Kiinnostus ja oma kyvyn arviointi</a:t>
          </a:r>
        </a:p>
      </dgm:t>
    </dgm:pt>
    <dgm:pt modelId="{AF2ADCA9-C638-4281-8AFD-34CE7656152D}" type="parTrans" cxnId="{A9B485E3-4E8A-46BD-B2A9-D5615B76785E}">
      <dgm:prSet/>
      <dgm:spPr/>
      <dgm:t>
        <a:bodyPr/>
        <a:lstStyle/>
        <a:p>
          <a:endParaRPr lang="fi-FI"/>
        </a:p>
      </dgm:t>
    </dgm:pt>
    <dgm:pt modelId="{9569D443-16A1-4A76-98B7-C1477C1160AC}" type="sibTrans" cxnId="{A9B485E3-4E8A-46BD-B2A9-D5615B76785E}">
      <dgm:prSet/>
      <dgm:spPr/>
      <dgm:t>
        <a:bodyPr/>
        <a:lstStyle/>
        <a:p>
          <a:endParaRPr lang="fi-FI"/>
        </a:p>
      </dgm:t>
    </dgm:pt>
    <dgm:pt modelId="{3DEEB638-E8C3-4EA4-B0AF-44CE431B4A52}">
      <dgm:prSet phldrT="[Text]"/>
      <dgm:spPr/>
      <dgm:t>
        <a:bodyPr/>
        <a:lstStyle/>
        <a:p>
          <a:r>
            <a:rPr lang="fi-FI" dirty="0"/>
            <a:t>Rekrytointi-prosessi</a:t>
          </a:r>
        </a:p>
      </dgm:t>
    </dgm:pt>
    <dgm:pt modelId="{D9CB42E0-A8D9-45CE-AA6A-D2B8475484CE}" type="parTrans" cxnId="{BED51C74-C77E-4E20-889F-B2E6197F5237}">
      <dgm:prSet/>
      <dgm:spPr/>
      <dgm:t>
        <a:bodyPr/>
        <a:lstStyle/>
        <a:p>
          <a:endParaRPr lang="fi-FI"/>
        </a:p>
      </dgm:t>
    </dgm:pt>
    <dgm:pt modelId="{34108D62-F5E6-49F4-976D-ACCB1FE8F82D}" type="sibTrans" cxnId="{BED51C74-C77E-4E20-889F-B2E6197F5237}">
      <dgm:prSet/>
      <dgm:spPr/>
      <dgm:t>
        <a:bodyPr/>
        <a:lstStyle/>
        <a:p>
          <a:endParaRPr lang="fi-FI"/>
        </a:p>
      </dgm:t>
    </dgm:pt>
    <dgm:pt modelId="{B32D8A42-4DF9-4B4D-B52C-FEDCE0572DAD}">
      <dgm:prSet phldrT="[Text]"/>
      <dgm:spPr/>
      <dgm:t>
        <a:bodyPr/>
        <a:lstStyle/>
        <a:p>
          <a:r>
            <a:rPr lang="fi-FI" dirty="0"/>
            <a:t>Perehdytys</a:t>
          </a:r>
        </a:p>
      </dgm:t>
    </dgm:pt>
    <dgm:pt modelId="{1365CB21-478C-4C22-AF4D-4AA95BAC9E5B}" type="parTrans" cxnId="{291BC112-6DB5-42D5-BA52-8F65EDF1D4DA}">
      <dgm:prSet/>
      <dgm:spPr/>
      <dgm:t>
        <a:bodyPr/>
        <a:lstStyle/>
        <a:p>
          <a:endParaRPr lang="fi-FI"/>
        </a:p>
      </dgm:t>
    </dgm:pt>
    <dgm:pt modelId="{C37C37D0-D939-486E-BDF1-67B427FC4BE3}" type="sibTrans" cxnId="{291BC112-6DB5-42D5-BA52-8F65EDF1D4DA}">
      <dgm:prSet/>
      <dgm:spPr/>
      <dgm:t>
        <a:bodyPr/>
        <a:lstStyle/>
        <a:p>
          <a:endParaRPr lang="fi-FI"/>
        </a:p>
      </dgm:t>
    </dgm:pt>
    <dgm:pt modelId="{CDDD617C-0845-40E9-AA89-EB747982DBA3}">
      <dgm:prSet phldrT="[Text]"/>
      <dgm:spPr/>
      <dgm:t>
        <a:bodyPr/>
        <a:lstStyle/>
        <a:p>
          <a:r>
            <a:rPr lang="fi-FI" dirty="0"/>
            <a:t>Uran jatko</a:t>
          </a:r>
        </a:p>
      </dgm:t>
    </dgm:pt>
    <dgm:pt modelId="{6FEC3887-25F9-4BC6-94F3-DAD485F5DCA8}" type="parTrans" cxnId="{028C7D91-280A-4F56-A9DD-26989F15B1D8}">
      <dgm:prSet/>
      <dgm:spPr/>
      <dgm:t>
        <a:bodyPr/>
        <a:lstStyle/>
        <a:p>
          <a:endParaRPr lang="fi-FI"/>
        </a:p>
      </dgm:t>
    </dgm:pt>
    <dgm:pt modelId="{527D631B-99C0-4D17-A6D2-EE7FB032B2BD}" type="sibTrans" cxnId="{028C7D91-280A-4F56-A9DD-26989F15B1D8}">
      <dgm:prSet/>
      <dgm:spPr/>
      <dgm:t>
        <a:bodyPr/>
        <a:lstStyle/>
        <a:p>
          <a:endParaRPr lang="fi-FI"/>
        </a:p>
      </dgm:t>
    </dgm:pt>
    <dgm:pt modelId="{2883DE4A-7ECD-4D01-916B-ECCAC497A056}" type="pres">
      <dgm:prSet presAssocID="{78ACF2B0-D2E6-4B8D-8FA4-997C060F4C89}" presName="Name0" presStyleCnt="0">
        <dgm:presLayoutVars>
          <dgm:dir/>
          <dgm:animLvl val="lvl"/>
          <dgm:resizeHandles val="exact"/>
        </dgm:presLayoutVars>
      </dgm:prSet>
      <dgm:spPr/>
    </dgm:pt>
    <dgm:pt modelId="{E1E83D17-A94B-47AB-9841-0DB72219CC82}" type="pres">
      <dgm:prSet presAssocID="{EE547CFE-5DED-48C7-A2E0-DA4CA76D8BB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E497099-D3DC-485A-9841-6C189709B480}" type="pres">
      <dgm:prSet presAssocID="{93A55CC3-A7C1-47E4-8BAD-D31016729E11}" presName="parTxOnlySpace" presStyleCnt="0"/>
      <dgm:spPr/>
    </dgm:pt>
    <dgm:pt modelId="{C84DECEA-BB92-4410-8D6D-B82C8EDA4E40}" type="pres">
      <dgm:prSet presAssocID="{5E391FD7-1E00-45BE-AF96-AC3EA2ACBB1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C904F2C-164B-4E76-B32A-E57AC9FAF5EB}" type="pres">
      <dgm:prSet presAssocID="{9569D443-16A1-4A76-98B7-C1477C1160AC}" presName="parTxOnlySpace" presStyleCnt="0"/>
      <dgm:spPr/>
    </dgm:pt>
    <dgm:pt modelId="{13FBAA99-C33F-4835-8DC4-697AC7CB5635}" type="pres">
      <dgm:prSet presAssocID="{3DEEB638-E8C3-4EA4-B0AF-44CE431B4A5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234FB7C-A113-4935-946D-7AB37B67E73E}" type="pres">
      <dgm:prSet presAssocID="{34108D62-F5E6-49F4-976D-ACCB1FE8F82D}" presName="parTxOnlySpace" presStyleCnt="0"/>
      <dgm:spPr/>
    </dgm:pt>
    <dgm:pt modelId="{944790F9-7BED-4818-92D5-1B5B3FAACE19}" type="pres">
      <dgm:prSet presAssocID="{B32D8A42-4DF9-4B4D-B52C-FEDCE0572DA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71C2AAB-5CFC-42FE-872C-CDAE2E6E6E4E}" type="pres">
      <dgm:prSet presAssocID="{C37C37D0-D939-486E-BDF1-67B427FC4BE3}" presName="parTxOnlySpace" presStyleCnt="0"/>
      <dgm:spPr/>
    </dgm:pt>
    <dgm:pt modelId="{E2A323B3-EC83-46E4-8639-75166B759409}" type="pres">
      <dgm:prSet presAssocID="{CDDD617C-0845-40E9-AA89-EB747982DBA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91BC112-6DB5-42D5-BA52-8F65EDF1D4DA}" srcId="{78ACF2B0-D2E6-4B8D-8FA4-997C060F4C89}" destId="{B32D8A42-4DF9-4B4D-B52C-FEDCE0572DAD}" srcOrd="3" destOrd="0" parTransId="{1365CB21-478C-4C22-AF4D-4AA95BAC9E5B}" sibTransId="{C37C37D0-D939-486E-BDF1-67B427FC4BE3}"/>
    <dgm:cxn modelId="{411F1B13-1BB0-4405-B993-5A1EF2F6B7A9}" type="presOf" srcId="{3DEEB638-E8C3-4EA4-B0AF-44CE431B4A52}" destId="{13FBAA99-C33F-4835-8DC4-697AC7CB5635}" srcOrd="0" destOrd="0" presId="urn:microsoft.com/office/officeart/2005/8/layout/chevron1"/>
    <dgm:cxn modelId="{CB804E21-CB5D-42F6-8358-7A594BA13133}" srcId="{78ACF2B0-D2E6-4B8D-8FA4-997C060F4C89}" destId="{EE547CFE-5DED-48C7-A2E0-DA4CA76D8BB5}" srcOrd="0" destOrd="0" parTransId="{E3E08F5A-B07A-4A5E-85DD-5D66CED76BC1}" sibTransId="{93A55CC3-A7C1-47E4-8BAD-D31016729E11}"/>
    <dgm:cxn modelId="{81D0CD34-88B9-47DB-8292-8BBA4E7D3BD5}" type="presOf" srcId="{78ACF2B0-D2E6-4B8D-8FA4-997C060F4C89}" destId="{2883DE4A-7ECD-4D01-916B-ECCAC497A056}" srcOrd="0" destOrd="0" presId="urn:microsoft.com/office/officeart/2005/8/layout/chevron1"/>
    <dgm:cxn modelId="{76120D5B-A2CB-4357-858C-79CF8C0C566A}" type="presOf" srcId="{EE547CFE-5DED-48C7-A2E0-DA4CA76D8BB5}" destId="{E1E83D17-A94B-47AB-9841-0DB72219CC82}" srcOrd="0" destOrd="0" presId="urn:microsoft.com/office/officeart/2005/8/layout/chevron1"/>
    <dgm:cxn modelId="{BED51C74-C77E-4E20-889F-B2E6197F5237}" srcId="{78ACF2B0-D2E6-4B8D-8FA4-997C060F4C89}" destId="{3DEEB638-E8C3-4EA4-B0AF-44CE431B4A52}" srcOrd="2" destOrd="0" parTransId="{D9CB42E0-A8D9-45CE-AA6A-D2B8475484CE}" sibTransId="{34108D62-F5E6-49F4-976D-ACCB1FE8F82D}"/>
    <dgm:cxn modelId="{BEC4087E-ED3F-4681-A983-B3E952B703A5}" type="presOf" srcId="{B32D8A42-4DF9-4B4D-B52C-FEDCE0572DAD}" destId="{944790F9-7BED-4818-92D5-1B5B3FAACE19}" srcOrd="0" destOrd="0" presId="urn:microsoft.com/office/officeart/2005/8/layout/chevron1"/>
    <dgm:cxn modelId="{028C7D91-280A-4F56-A9DD-26989F15B1D8}" srcId="{78ACF2B0-D2E6-4B8D-8FA4-997C060F4C89}" destId="{CDDD617C-0845-40E9-AA89-EB747982DBA3}" srcOrd="4" destOrd="0" parTransId="{6FEC3887-25F9-4BC6-94F3-DAD485F5DCA8}" sibTransId="{527D631B-99C0-4D17-A6D2-EE7FB032B2BD}"/>
    <dgm:cxn modelId="{DB1303C5-8C9D-4EED-B186-02544618BC7F}" type="presOf" srcId="{CDDD617C-0845-40E9-AA89-EB747982DBA3}" destId="{E2A323B3-EC83-46E4-8639-75166B759409}" srcOrd="0" destOrd="0" presId="urn:microsoft.com/office/officeart/2005/8/layout/chevron1"/>
    <dgm:cxn modelId="{A9B485E3-4E8A-46BD-B2A9-D5615B76785E}" srcId="{78ACF2B0-D2E6-4B8D-8FA4-997C060F4C89}" destId="{5E391FD7-1E00-45BE-AF96-AC3EA2ACBB10}" srcOrd="1" destOrd="0" parTransId="{AF2ADCA9-C638-4281-8AFD-34CE7656152D}" sibTransId="{9569D443-16A1-4A76-98B7-C1477C1160AC}"/>
    <dgm:cxn modelId="{C5EF58E4-6504-40C6-819B-04F4CC28D88E}" type="presOf" srcId="{5E391FD7-1E00-45BE-AF96-AC3EA2ACBB10}" destId="{C84DECEA-BB92-4410-8D6D-B82C8EDA4E40}" srcOrd="0" destOrd="0" presId="urn:microsoft.com/office/officeart/2005/8/layout/chevron1"/>
    <dgm:cxn modelId="{FD6606CC-D50E-4C25-AE34-B518E25D50C9}" type="presParOf" srcId="{2883DE4A-7ECD-4D01-916B-ECCAC497A056}" destId="{E1E83D17-A94B-47AB-9841-0DB72219CC82}" srcOrd="0" destOrd="0" presId="urn:microsoft.com/office/officeart/2005/8/layout/chevron1"/>
    <dgm:cxn modelId="{CD6BD27E-0215-4EED-B53D-B907BED55EC6}" type="presParOf" srcId="{2883DE4A-7ECD-4D01-916B-ECCAC497A056}" destId="{4E497099-D3DC-485A-9841-6C189709B480}" srcOrd="1" destOrd="0" presId="urn:microsoft.com/office/officeart/2005/8/layout/chevron1"/>
    <dgm:cxn modelId="{C3162E9F-B5A6-4654-8880-01B5C5E20640}" type="presParOf" srcId="{2883DE4A-7ECD-4D01-916B-ECCAC497A056}" destId="{C84DECEA-BB92-4410-8D6D-B82C8EDA4E40}" srcOrd="2" destOrd="0" presId="urn:microsoft.com/office/officeart/2005/8/layout/chevron1"/>
    <dgm:cxn modelId="{1CB59C27-AC90-4C05-8910-7CDF1F59C94F}" type="presParOf" srcId="{2883DE4A-7ECD-4D01-916B-ECCAC497A056}" destId="{9C904F2C-164B-4E76-B32A-E57AC9FAF5EB}" srcOrd="3" destOrd="0" presId="urn:microsoft.com/office/officeart/2005/8/layout/chevron1"/>
    <dgm:cxn modelId="{74ABDA0F-0292-424A-AF52-AF0203F2A0C0}" type="presParOf" srcId="{2883DE4A-7ECD-4D01-916B-ECCAC497A056}" destId="{13FBAA99-C33F-4835-8DC4-697AC7CB5635}" srcOrd="4" destOrd="0" presId="urn:microsoft.com/office/officeart/2005/8/layout/chevron1"/>
    <dgm:cxn modelId="{CF3345EA-0E6B-4CD3-A7D4-DE5A97DD37E5}" type="presParOf" srcId="{2883DE4A-7ECD-4D01-916B-ECCAC497A056}" destId="{7234FB7C-A113-4935-946D-7AB37B67E73E}" srcOrd="5" destOrd="0" presId="urn:microsoft.com/office/officeart/2005/8/layout/chevron1"/>
    <dgm:cxn modelId="{DD3934CA-B5FB-41A1-B005-5E134038CA6A}" type="presParOf" srcId="{2883DE4A-7ECD-4D01-916B-ECCAC497A056}" destId="{944790F9-7BED-4818-92D5-1B5B3FAACE19}" srcOrd="6" destOrd="0" presId="urn:microsoft.com/office/officeart/2005/8/layout/chevron1"/>
    <dgm:cxn modelId="{F0F7C044-6582-4D32-A57D-793520C473AF}" type="presParOf" srcId="{2883DE4A-7ECD-4D01-916B-ECCAC497A056}" destId="{471C2AAB-5CFC-42FE-872C-CDAE2E6E6E4E}" srcOrd="7" destOrd="0" presId="urn:microsoft.com/office/officeart/2005/8/layout/chevron1"/>
    <dgm:cxn modelId="{EE927B20-0386-4CE1-B7E7-AA63B2BBA3C7}" type="presParOf" srcId="{2883DE4A-7ECD-4D01-916B-ECCAC497A056}" destId="{E2A323B3-EC83-46E4-8639-75166B7594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83D17-A94B-47AB-9841-0DB72219CC82}">
      <dsp:nvSpPr>
        <dsp:cNvPr id="0" name=""/>
        <dsp:cNvSpPr/>
      </dsp:nvSpPr>
      <dsp:spPr>
        <a:xfrm>
          <a:off x="2716" y="2312025"/>
          <a:ext cx="2417463" cy="9669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Mahdollisuuden tunnistaminen</a:t>
          </a:r>
        </a:p>
      </dsp:txBody>
      <dsp:txXfrm>
        <a:off x="486209" y="2312025"/>
        <a:ext cx="1450478" cy="966985"/>
      </dsp:txXfrm>
    </dsp:sp>
    <dsp:sp modelId="{C84DECEA-BB92-4410-8D6D-B82C8EDA4E40}">
      <dsp:nvSpPr>
        <dsp:cNvPr id="0" name=""/>
        <dsp:cNvSpPr/>
      </dsp:nvSpPr>
      <dsp:spPr>
        <a:xfrm>
          <a:off x="2178433" y="2312025"/>
          <a:ext cx="2417463" cy="966985"/>
        </a:xfrm>
        <a:prstGeom prst="chevron">
          <a:avLst/>
        </a:prstGeom>
        <a:solidFill>
          <a:schemeClr val="accent2">
            <a:hueOff val="-4520083"/>
            <a:satOff val="6055"/>
            <a:lumOff val="84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Kiinnostus ja oma kyvyn arviointi</a:t>
          </a:r>
        </a:p>
      </dsp:txBody>
      <dsp:txXfrm>
        <a:off x="2661926" y="2312025"/>
        <a:ext cx="1450478" cy="966985"/>
      </dsp:txXfrm>
    </dsp:sp>
    <dsp:sp modelId="{13FBAA99-C33F-4835-8DC4-697AC7CB5635}">
      <dsp:nvSpPr>
        <dsp:cNvPr id="0" name=""/>
        <dsp:cNvSpPr/>
      </dsp:nvSpPr>
      <dsp:spPr>
        <a:xfrm>
          <a:off x="4354151" y="2312025"/>
          <a:ext cx="2417463" cy="966985"/>
        </a:xfrm>
        <a:prstGeom prst="chevron">
          <a:avLst/>
        </a:prstGeom>
        <a:solidFill>
          <a:schemeClr val="accent2">
            <a:hueOff val="-9040165"/>
            <a:satOff val="12109"/>
            <a:lumOff val="16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Rekrytointi-prosessi</a:t>
          </a:r>
        </a:p>
      </dsp:txBody>
      <dsp:txXfrm>
        <a:off x="4837644" y="2312025"/>
        <a:ext cx="1450478" cy="966985"/>
      </dsp:txXfrm>
    </dsp:sp>
    <dsp:sp modelId="{944790F9-7BED-4818-92D5-1B5B3FAACE19}">
      <dsp:nvSpPr>
        <dsp:cNvPr id="0" name=""/>
        <dsp:cNvSpPr/>
      </dsp:nvSpPr>
      <dsp:spPr>
        <a:xfrm>
          <a:off x="6529868" y="2312025"/>
          <a:ext cx="2417463" cy="966985"/>
        </a:xfrm>
        <a:prstGeom prst="chevron">
          <a:avLst/>
        </a:prstGeom>
        <a:solidFill>
          <a:schemeClr val="accent2">
            <a:hueOff val="-13560247"/>
            <a:satOff val="18164"/>
            <a:lumOff val="25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Perehdytys</a:t>
          </a:r>
        </a:p>
      </dsp:txBody>
      <dsp:txXfrm>
        <a:off x="7013361" y="2312025"/>
        <a:ext cx="1450478" cy="966985"/>
      </dsp:txXfrm>
    </dsp:sp>
    <dsp:sp modelId="{E2A323B3-EC83-46E4-8639-75166B759409}">
      <dsp:nvSpPr>
        <dsp:cNvPr id="0" name=""/>
        <dsp:cNvSpPr/>
      </dsp:nvSpPr>
      <dsp:spPr>
        <a:xfrm>
          <a:off x="8705585" y="2312025"/>
          <a:ext cx="2417463" cy="966985"/>
        </a:xfrm>
        <a:prstGeom prst="chevron">
          <a:avLst/>
        </a:prstGeom>
        <a:solidFill>
          <a:schemeClr val="accent2">
            <a:hueOff val="-18080330"/>
            <a:satOff val="24219"/>
            <a:lumOff val="3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Uran jatko</a:t>
          </a:r>
        </a:p>
      </dsp:txBody>
      <dsp:txXfrm>
        <a:off x="9189078" y="2312025"/>
        <a:ext cx="1450478" cy="966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>
  <p:cSld name="1_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Text,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076132"/>
            <a:ext cx="9150383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043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Google Shape;41;p6">
            <a:extLst>
              <a:ext uri="{FF2B5EF4-FFF2-40B4-BE49-F238E27FC236}">
                <a16:creationId xmlns:a16="http://schemas.microsoft.com/office/drawing/2014/main" id="{78637F01-2B97-49D0-9243-2A348D7502A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8200" y="1825625"/>
            <a:ext cx="70430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»"/>
              <a:defRPr sz="32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DA43-E122-438F-AEBF-A78FC18400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24327" y="2002971"/>
            <a:ext cx="3329473" cy="4173992"/>
          </a:xfrm>
        </p:spPr>
        <p:txBody>
          <a:bodyPr>
            <a:normAutofit/>
          </a:bodyPr>
          <a:lstStyle>
            <a:lvl1pPr marL="50800" indent="0">
              <a:buNone/>
              <a:defRPr sz="1800"/>
            </a:lvl1pPr>
            <a:lvl2pPr marL="533400" indent="0">
              <a:buNone/>
              <a:defRPr sz="1600"/>
            </a:lvl2pPr>
            <a:lvl3pPr marL="1016000" indent="0">
              <a:buNone/>
              <a:defRPr sz="1400"/>
            </a:lvl3pPr>
            <a:lvl4pPr marL="1485900" indent="0">
              <a:buNone/>
              <a:defRPr sz="1200"/>
            </a:lvl4pPr>
            <a:lvl5pPr marL="19431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8653B0-F371-2A4F-9728-15B2BC26C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452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 userDrawn="1">
  <p:cSld name="1_Main 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360488" y="600074"/>
            <a:ext cx="8197882" cy="561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511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800"/>
              <a:buFont typeface="+mj-lt"/>
              <a:buAutoNum type="arabicPeriod"/>
              <a:defRPr sz="48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4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7EC755-73FB-1A4E-972D-5AFC674C8B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880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 userDrawn="1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1361159" y="600200"/>
            <a:ext cx="8490300" cy="407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1361542" y="4759325"/>
            <a:ext cx="848995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00F418-0BC2-0646-BB5B-B1A32A17C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 userDrawn="1">
  <p:cSld name="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DC04CC-95CF-3E40-AE2E-24E25ED61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solidFill>
                  <a:schemeClr val="bg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C2B1802-A3C3-D740-949B-09978BB43B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605F3E-6405-DF45-BC18-4D1725A2B1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EAB51A-4CB9-C04C-BE53-AC8A73E2A4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Content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ExtraBold"/>
              <a:buNone/>
              <a:defRPr sz="3200"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14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039A3C-BB58-5046-BB31-18CB0C21C5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userDrawn="1">
  <p:cSld name="Title and Vertical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A475F9-C184-134E-99E7-FA337F8E9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1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000" lvl="0" indent="-288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9" name="Google Shape;41;p6">
            <a:extLst>
              <a:ext uri="{FF2B5EF4-FFF2-40B4-BE49-F238E27FC236}">
                <a16:creationId xmlns:a16="http://schemas.microsoft.com/office/drawing/2014/main" id="{46EE80C9-80CB-B345-8895-1A6D98EDD8BD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242400" y="1825625"/>
            <a:ext cx="511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000" lvl="0" indent="-288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645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userDrawn="1">
  <p:cSld name="Vertical Title and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92B4AB-250A-B445-8256-3428855D4F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>
  <p:cSld name="1_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135188" y="1264204"/>
            <a:ext cx="7777162" cy="455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40D092-490D-A146-9CB9-4A3014357F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6" name="Google Shape;26;p4">
            <a:extLst>
              <a:ext uri="{FF2B5EF4-FFF2-40B4-BE49-F238E27FC236}">
                <a16:creationId xmlns:a16="http://schemas.microsoft.com/office/drawing/2014/main" id="{1C0D8470-B965-CE4A-B66A-E31EE0571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3758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295354"/>
            <a:ext cx="9144000" cy="263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824757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3EAAFD-DCFA-238D-A81D-0CC9922A23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9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235394"/>
            <a:ext cx="9144000" cy="263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764797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3" name="Google Shape;23;p3">
            <a:extLst>
              <a:ext uri="{FF2B5EF4-FFF2-40B4-BE49-F238E27FC236}">
                <a16:creationId xmlns:a16="http://schemas.microsoft.com/office/drawing/2014/main" id="{22C8AFCF-E086-AC4D-ABD4-95185F528C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6120F477-F896-4446-96B2-24FB07F07E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5185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0" name="Kuvan paikkamerkki 9">
            <a:extLst>
              <a:ext uri="{FF2B5EF4-FFF2-40B4-BE49-F238E27FC236}">
                <a16:creationId xmlns:a16="http://schemas.microsoft.com/office/drawing/2014/main" id="{0356CEA5-46EA-FF48-8E09-1CD3BB44F6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42277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2" name="Kuvan paikkamerkki 9">
            <a:extLst>
              <a:ext uri="{FF2B5EF4-FFF2-40B4-BE49-F238E27FC236}">
                <a16:creationId xmlns:a16="http://schemas.microsoft.com/office/drawing/2014/main" id="{B7DC0C8D-30D6-4344-B910-12F9879E5B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09369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4" name="Kuvan paikkamerkki 9">
            <a:extLst>
              <a:ext uri="{FF2B5EF4-FFF2-40B4-BE49-F238E27FC236}">
                <a16:creationId xmlns:a16="http://schemas.microsoft.com/office/drawing/2014/main" id="{6D788690-82EC-CF46-8553-A6E08EC5CB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76461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5" name="Kuvan paikkamerkki 9">
            <a:extLst>
              <a:ext uri="{FF2B5EF4-FFF2-40B4-BE49-F238E27FC236}">
                <a16:creationId xmlns:a16="http://schemas.microsoft.com/office/drawing/2014/main" id="{E4BE09D1-D148-5F4A-8E63-758AC41B37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43553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6" name="Kuvan paikkamerkki 9">
            <a:extLst>
              <a:ext uri="{FF2B5EF4-FFF2-40B4-BE49-F238E27FC236}">
                <a16:creationId xmlns:a16="http://schemas.microsoft.com/office/drawing/2014/main" id="{1ED201F0-77EA-CF4F-B7A5-EE62EAD9DCD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10646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B1E4BE2-92E1-2893-BD6F-74FD3AD5B2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68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040747" y="1507852"/>
            <a:ext cx="8110508" cy="263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040746" y="4037251"/>
            <a:ext cx="81105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0FA2EE3-4839-3C79-EC49-E5535AE512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solidFill>
          <a:srgbClr val="F9F2E6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ctrTitle"/>
          </p:nvPr>
        </p:nvSpPr>
        <p:spPr>
          <a:xfrm>
            <a:off x="838199" y="690342"/>
            <a:ext cx="10679607" cy="31186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8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1"/>
          </p:nvPr>
        </p:nvSpPr>
        <p:spPr>
          <a:xfrm>
            <a:off x="838199" y="3857436"/>
            <a:ext cx="106796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17FD93-28D8-4247-817A-FFAE36513C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 3">
    <p:bg>
      <p:bgPr>
        <a:solidFill>
          <a:srgbClr val="F9F2E6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ctrTitle"/>
          </p:nvPr>
        </p:nvSpPr>
        <p:spPr>
          <a:xfrm>
            <a:off x="838199" y="690342"/>
            <a:ext cx="10679607" cy="31186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8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838199" y="3857436"/>
            <a:ext cx="106796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CD46BF-FD85-9E4E-963F-6BA92EC136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5459356-BE95-D701-1340-9DAF331C3F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CC695E-D216-4F77-BD37-201EE26DA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6" name="Google Shape;197;p31">
            <a:extLst>
              <a:ext uri="{FF2B5EF4-FFF2-40B4-BE49-F238E27FC236}">
                <a16:creationId xmlns:a16="http://schemas.microsoft.com/office/drawing/2014/main" id="{D7A7DF12-25C7-4A1C-896B-E5B30E5AB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00818"/>
            <a:ext cx="11360700" cy="551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8023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415600" y="700819"/>
            <a:ext cx="11360700" cy="327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975100"/>
            <a:ext cx="11360150" cy="1871663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77F90A-8D8D-FC4C-91F8-2C95B54171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142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bg>
      <p:bgPr>
        <a:solidFill>
          <a:schemeClr val="bg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560"/>
              <a:buFont typeface="Arial"/>
              <a:buChar char="»"/>
              <a:defRPr sz="3200"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4088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 hasCustomPrompt="1"/>
          </p:nvPr>
        </p:nvSpPr>
        <p:spPr>
          <a:xfrm>
            <a:off x="415600" y="700819"/>
            <a:ext cx="11360700" cy="327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i-FI" dirty="0"/>
              <a:t>Oli ilo!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975100"/>
            <a:ext cx="11360150" cy="1871663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8B33235-BB7A-8748-8C5B-D120A38BAF88}"/>
              </a:ext>
            </a:extLst>
          </p:cNvPr>
          <p:cNvGrpSpPr/>
          <p:nvPr userDrawn="1"/>
        </p:nvGrpSpPr>
        <p:grpSpPr>
          <a:xfrm>
            <a:off x="595062" y="5727258"/>
            <a:ext cx="10234805" cy="700819"/>
            <a:chOff x="215768" y="6015530"/>
            <a:chExt cx="10234805" cy="700819"/>
          </a:xfrm>
        </p:grpSpPr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AAC5465-7C1D-A540-A3BC-579AE7451B86}"/>
                </a:ext>
              </a:extLst>
            </p:cNvPr>
            <p:cNvGrpSpPr/>
            <p:nvPr userDrawn="1"/>
          </p:nvGrpSpPr>
          <p:grpSpPr>
            <a:xfrm>
              <a:off x="215768" y="6015530"/>
              <a:ext cx="1220312" cy="700819"/>
              <a:chOff x="215768" y="6015530"/>
              <a:chExt cx="1220312" cy="700819"/>
            </a:xfrm>
          </p:grpSpPr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336F933C-897E-3848-A6D3-B49AB84FB7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5768" y="6015530"/>
                <a:ext cx="399664" cy="700819"/>
              </a:xfrm>
              <a:prstGeom prst="rect">
                <a:avLst/>
              </a:prstGeom>
            </p:spPr>
          </p:pic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FBD071-4A85-7949-B318-3A7C4DA6DB76}"/>
                  </a:ext>
                </a:extLst>
              </p:cNvPr>
              <p:cNvSpPr txBox="1"/>
              <p:nvPr userDrawn="1"/>
            </p:nvSpPr>
            <p:spPr>
              <a:xfrm>
                <a:off x="615432" y="6356349"/>
                <a:ext cx="820648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mdi.fi</a:t>
                </a:r>
              </a:p>
            </p:txBody>
          </p:sp>
        </p:grpSp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3ABCB75F-C2C9-D84E-B4CD-CE254E93E83B}"/>
                </a:ext>
              </a:extLst>
            </p:cNvPr>
            <p:cNvGrpSpPr/>
            <p:nvPr userDrawn="1"/>
          </p:nvGrpSpPr>
          <p:grpSpPr>
            <a:xfrm>
              <a:off x="1685601" y="6356349"/>
              <a:ext cx="2800229" cy="360000"/>
              <a:chOff x="1611140" y="6356349"/>
              <a:chExt cx="2800229" cy="360000"/>
            </a:xfrm>
          </p:grpSpPr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0264F27-EF98-BF4E-88B2-752B7854CE7A}"/>
                  </a:ext>
                </a:extLst>
              </p:cNvPr>
              <p:cNvSpPr txBox="1"/>
              <p:nvPr userDrawn="1"/>
            </p:nvSpPr>
            <p:spPr>
              <a:xfrm>
                <a:off x="2847127" y="6356349"/>
                <a:ext cx="1564242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@MDIfriends</a:t>
                </a:r>
              </a:p>
            </p:txBody>
          </p: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2372EECE-CE5B-034B-BF85-BA8DEC6BCC1E}"/>
                  </a:ext>
                </a:extLst>
              </p:cNvPr>
              <p:cNvGrpSpPr/>
              <p:nvPr userDrawn="1"/>
            </p:nvGrpSpPr>
            <p:grpSpPr>
              <a:xfrm>
                <a:off x="1611140" y="6398877"/>
                <a:ext cx="1174184" cy="288968"/>
                <a:chOff x="1473979" y="6398877"/>
                <a:chExt cx="1174184" cy="288968"/>
              </a:xfrm>
            </p:grpSpPr>
            <p:pic>
              <p:nvPicPr>
                <p:cNvPr id="12" name="Kuva 11">
                  <a:extLst>
                    <a:ext uri="{FF2B5EF4-FFF2-40B4-BE49-F238E27FC236}">
                      <a16:creationId xmlns:a16="http://schemas.microsoft.com/office/drawing/2014/main" id="{102ADCF1-74C5-644A-82BF-E4DE016F14D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3979" y="6398877"/>
                  <a:ext cx="355499" cy="288968"/>
                </a:xfrm>
                <a:prstGeom prst="rect">
                  <a:avLst/>
                </a:prstGeom>
              </p:spPr>
            </p:pic>
            <p:pic>
              <p:nvPicPr>
                <p:cNvPr id="14" name="Kuva 13">
                  <a:extLst>
                    <a:ext uri="{FF2B5EF4-FFF2-40B4-BE49-F238E27FC236}">
                      <a16:creationId xmlns:a16="http://schemas.microsoft.com/office/drawing/2014/main" id="{89803638-03AD-BD4F-8BE9-8AF32F649C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rcRect/>
                <a:stretch/>
              </p:blipFill>
              <p:spPr>
                <a:xfrm>
                  <a:off x="2359195" y="6398877"/>
                  <a:ext cx="288968" cy="288968"/>
                </a:xfrm>
                <a:prstGeom prst="rect">
                  <a:avLst/>
                </a:prstGeom>
              </p:spPr>
            </p:pic>
            <p:pic>
              <p:nvPicPr>
                <p:cNvPr id="15" name="Kuva 14">
                  <a:extLst>
                    <a:ext uri="{FF2B5EF4-FFF2-40B4-BE49-F238E27FC236}">
                      <a16:creationId xmlns:a16="http://schemas.microsoft.com/office/drawing/2014/main" id="{023C2B09-3ECA-4C47-8645-B2B4325A70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rcRect/>
                <a:stretch/>
              </p:blipFill>
              <p:spPr>
                <a:xfrm>
                  <a:off x="1937368" y="6398877"/>
                  <a:ext cx="288968" cy="2889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931E2A29-EDF6-FF48-9FAB-8D346D1A6159}"/>
                </a:ext>
              </a:extLst>
            </p:cNvPr>
            <p:cNvGrpSpPr/>
            <p:nvPr userDrawn="1"/>
          </p:nvGrpSpPr>
          <p:grpSpPr>
            <a:xfrm>
              <a:off x="4673334" y="6356349"/>
              <a:ext cx="5777239" cy="360000"/>
              <a:chOff x="4466000" y="6356349"/>
              <a:chExt cx="5777239" cy="360000"/>
            </a:xfrm>
          </p:grpSpPr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8A712381-1A5D-2B48-B407-B0630F8D2C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4466000" y="6398877"/>
                <a:ext cx="288968" cy="288968"/>
              </a:xfrm>
              <a:prstGeom prst="rect">
                <a:avLst/>
              </a:prstGeom>
            </p:spPr>
          </p:pic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9E7E0EC3-5910-894E-A776-ECAB2B9D97D0}"/>
                  </a:ext>
                </a:extLst>
              </p:cNvPr>
              <p:cNvSpPr txBox="1"/>
              <p:nvPr userDrawn="1"/>
            </p:nvSpPr>
            <p:spPr>
              <a:xfrm>
                <a:off x="4754968" y="6356349"/>
                <a:ext cx="5488271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Aluekehittämisen konsulttitoimisto MDI</a:t>
                </a:r>
              </a:p>
            </p:txBody>
          </p:sp>
        </p:grp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CDAD942A-8FBB-DB9D-1BE9-7BDE249274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9304" y="4927039"/>
            <a:ext cx="1036380" cy="1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14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 hasCustomPrompt="1"/>
          </p:nvPr>
        </p:nvSpPr>
        <p:spPr>
          <a:xfrm>
            <a:off x="415600" y="692150"/>
            <a:ext cx="11360700" cy="244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i-FI" dirty="0"/>
              <a:t>Oli ilo!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133280"/>
            <a:ext cx="11360150" cy="2509351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8B33235-BB7A-8748-8C5B-D120A38BAF88}"/>
              </a:ext>
            </a:extLst>
          </p:cNvPr>
          <p:cNvGrpSpPr/>
          <p:nvPr userDrawn="1"/>
        </p:nvGrpSpPr>
        <p:grpSpPr>
          <a:xfrm>
            <a:off x="595062" y="5727258"/>
            <a:ext cx="10234805" cy="700819"/>
            <a:chOff x="215768" y="6015530"/>
            <a:chExt cx="10234805" cy="700819"/>
          </a:xfrm>
        </p:grpSpPr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AAC5465-7C1D-A540-A3BC-579AE7451B86}"/>
                </a:ext>
              </a:extLst>
            </p:cNvPr>
            <p:cNvGrpSpPr/>
            <p:nvPr userDrawn="1"/>
          </p:nvGrpSpPr>
          <p:grpSpPr>
            <a:xfrm>
              <a:off x="215768" y="6015530"/>
              <a:ext cx="1220312" cy="700819"/>
              <a:chOff x="215768" y="6015530"/>
              <a:chExt cx="1220312" cy="700819"/>
            </a:xfrm>
          </p:grpSpPr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336F933C-897E-3848-A6D3-B49AB84FB7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5768" y="6015530"/>
                <a:ext cx="399664" cy="700819"/>
              </a:xfrm>
              <a:prstGeom prst="rect">
                <a:avLst/>
              </a:prstGeom>
            </p:spPr>
          </p:pic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FBD071-4A85-7949-B318-3A7C4DA6DB76}"/>
                  </a:ext>
                </a:extLst>
              </p:cNvPr>
              <p:cNvSpPr txBox="1"/>
              <p:nvPr userDrawn="1"/>
            </p:nvSpPr>
            <p:spPr>
              <a:xfrm>
                <a:off x="615432" y="6356349"/>
                <a:ext cx="820648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mdi.fi</a:t>
                </a:r>
              </a:p>
            </p:txBody>
          </p:sp>
        </p:grpSp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3ABCB75F-C2C9-D84E-B4CD-CE254E93E83B}"/>
                </a:ext>
              </a:extLst>
            </p:cNvPr>
            <p:cNvGrpSpPr/>
            <p:nvPr userDrawn="1"/>
          </p:nvGrpSpPr>
          <p:grpSpPr>
            <a:xfrm>
              <a:off x="1685601" y="6356349"/>
              <a:ext cx="2800229" cy="360000"/>
              <a:chOff x="1611140" y="6356349"/>
              <a:chExt cx="2800229" cy="360000"/>
            </a:xfrm>
          </p:grpSpPr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0264F27-EF98-BF4E-88B2-752B7854CE7A}"/>
                  </a:ext>
                </a:extLst>
              </p:cNvPr>
              <p:cNvSpPr txBox="1"/>
              <p:nvPr userDrawn="1"/>
            </p:nvSpPr>
            <p:spPr>
              <a:xfrm>
                <a:off x="2847127" y="6356349"/>
                <a:ext cx="1564242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@MDIfriends</a:t>
                </a:r>
              </a:p>
            </p:txBody>
          </p: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2372EECE-CE5B-034B-BF85-BA8DEC6BCC1E}"/>
                  </a:ext>
                </a:extLst>
              </p:cNvPr>
              <p:cNvGrpSpPr/>
              <p:nvPr userDrawn="1"/>
            </p:nvGrpSpPr>
            <p:grpSpPr>
              <a:xfrm>
                <a:off x="1611140" y="6398877"/>
                <a:ext cx="1174184" cy="288968"/>
                <a:chOff x="1473979" y="6398877"/>
                <a:chExt cx="1174184" cy="288968"/>
              </a:xfrm>
            </p:grpSpPr>
            <p:pic>
              <p:nvPicPr>
                <p:cNvPr id="12" name="Kuva 11">
                  <a:extLst>
                    <a:ext uri="{FF2B5EF4-FFF2-40B4-BE49-F238E27FC236}">
                      <a16:creationId xmlns:a16="http://schemas.microsoft.com/office/drawing/2014/main" id="{102ADCF1-74C5-644A-82BF-E4DE016F14D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3979" y="6398877"/>
                  <a:ext cx="355499" cy="288968"/>
                </a:xfrm>
                <a:prstGeom prst="rect">
                  <a:avLst/>
                </a:prstGeom>
              </p:spPr>
            </p:pic>
            <p:pic>
              <p:nvPicPr>
                <p:cNvPr id="14" name="Kuva 13">
                  <a:extLst>
                    <a:ext uri="{FF2B5EF4-FFF2-40B4-BE49-F238E27FC236}">
                      <a16:creationId xmlns:a16="http://schemas.microsoft.com/office/drawing/2014/main" id="{89803638-03AD-BD4F-8BE9-8AF32F649C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rcRect/>
                <a:stretch/>
              </p:blipFill>
              <p:spPr>
                <a:xfrm>
                  <a:off x="2359195" y="6398877"/>
                  <a:ext cx="288968" cy="288968"/>
                </a:xfrm>
                <a:prstGeom prst="rect">
                  <a:avLst/>
                </a:prstGeom>
              </p:spPr>
            </p:pic>
            <p:pic>
              <p:nvPicPr>
                <p:cNvPr id="15" name="Kuva 14">
                  <a:extLst>
                    <a:ext uri="{FF2B5EF4-FFF2-40B4-BE49-F238E27FC236}">
                      <a16:creationId xmlns:a16="http://schemas.microsoft.com/office/drawing/2014/main" id="{023C2B09-3ECA-4C47-8645-B2B4325A70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rcRect/>
                <a:stretch/>
              </p:blipFill>
              <p:spPr>
                <a:xfrm>
                  <a:off x="1937368" y="6398877"/>
                  <a:ext cx="288968" cy="2889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931E2A29-EDF6-FF48-9FAB-8D346D1A6159}"/>
                </a:ext>
              </a:extLst>
            </p:cNvPr>
            <p:cNvGrpSpPr/>
            <p:nvPr userDrawn="1"/>
          </p:nvGrpSpPr>
          <p:grpSpPr>
            <a:xfrm>
              <a:off x="4673334" y="6356349"/>
              <a:ext cx="5777239" cy="360000"/>
              <a:chOff x="4466000" y="6356349"/>
              <a:chExt cx="5777239" cy="360000"/>
            </a:xfrm>
          </p:grpSpPr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8A712381-1A5D-2B48-B407-B0630F8D2C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4466000" y="6398877"/>
                <a:ext cx="288968" cy="288968"/>
              </a:xfrm>
              <a:prstGeom prst="rect">
                <a:avLst/>
              </a:prstGeom>
            </p:spPr>
          </p:pic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9E7E0EC3-5910-894E-A776-ECAB2B9D97D0}"/>
                  </a:ext>
                </a:extLst>
              </p:cNvPr>
              <p:cNvSpPr txBox="1"/>
              <p:nvPr userDrawn="1"/>
            </p:nvSpPr>
            <p:spPr>
              <a:xfrm>
                <a:off x="4754968" y="6356349"/>
                <a:ext cx="5488271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Aluekehittämisen konsulttitoimisto MDI</a:t>
                </a:r>
              </a:p>
            </p:txBody>
          </p:sp>
        </p:grp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DF8BC38E-D910-F53E-77EF-70B3DDC767B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9304" y="4927039"/>
            <a:ext cx="1036380" cy="1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9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5ACBF0"/>
          </p15:clr>
        </p15:guide>
        <p15:guide id="2" orient="horz" pos="436" userDrawn="1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userDrawn="1">
  <p:cSld name="1_SECTION_HEADER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15600" y="700818"/>
            <a:ext cx="11360700" cy="551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543F83-AB33-6244-A9DD-CA584B4A70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userDrawn="1">
  <p:cSld name="1_SECTION_HEADER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415600" y="694143"/>
            <a:ext cx="11360700" cy="552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AEFA4A4-9D9E-934B-93B9-AF050320D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>
  <p:cSld name="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8D7A2AE-1994-744E-9ECF-F77045941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6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692951"/>
            <a:ext cx="18429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32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32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0" y="1945325"/>
            <a:ext cx="10515600" cy="223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839273" y="4045797"/>
            <a:ext cx="105156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latin typeface="+mn-lt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5999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2452487" y="657844"/>
            <a:ext cx="25019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99568C0-4FD9-D639-F978-16CEEDFDD2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19963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2" name="Google Shape;182;p29"/>
          <p:cNvSpPr txBox="1"/>
          <p:nvPr/>
        </p:nvSpPr>
        <p:spPr>
          <a:xfrm>
            <a:off x="7226842" y="810759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7643813" y="1277727"/>
            <a:ext cx="4163314" cy="242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7859210" y="3507476"/>
            <a:ext cx="3803744" cy="190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141" y="703304"/>
            <a:ext cx="600657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0278318" y="595850"/>
            <a:ext cx="152880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2B803FD-5D42-DA40-B36A-553A0E3C8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AAEA643-1BD4-8029-02CC-8D2C65FCB6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4878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11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19963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2" name="Google Shape;182;p29"/>
          <p:cNvSpPr txBox="1"/>
          <p:nvPr/>
        </p:nvSpPr>
        <p:spPr>
          <a:xfrm>
            <a:off x="7226842" y="810759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7643813" y="1559412"/>
            <a:ext cx="4163314" cy="29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7859210" y="4347760"/>
            <a:ext cx="3803744" cy="161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latin typeface="+mn-lt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141" y="703304"/>
            <a:ext cx="600657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0278318" y="595850"/>
            <a:ext cx="152880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32DEE44-A66C-2947-A088-B8F5D5271B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033B584-F9CD-E0B0-E0E3-67257B67B9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4878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02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1" y="1579981"/>
            <a:ext cx="6242938" cy="254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968533" y="3926963"/>
            <a:ext cx="5982274" cy="17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9670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4543" y="0"/>
            <a:ext cx="4777457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8FB52A5-3F30-47A9-21F8-03560C6C01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892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84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1" y="1579981"/>
            <a:ext cx="6242938" cy="254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968533" y="3926963"/>
            <a:ext cx="5982274" cy="17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kuvaus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9670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FDAA3E-83B7-164B-AC3A-F56086577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4543" y="0"/>
            <a:ext cx="4777457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099FBB1-CB47-9F64-0CBD-6B28174DDE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892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8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367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6071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1035281" y="4036438"/>
            <a:ext cx="6087600" cy="180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69081" y="595848"/>
            <a:ext cx="821713" cy="7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FDAA3E-83B7-164B-AC3A-F56086577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8394" y="1277726"/>
            <a:ext cx="3955326" cy="41384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3" name="Google Shape;183;p29">
            <a:extLst>
              <a:ext uri="{FF2B5EF4-FFF2-40B4-BE49-F238E27FC236}">
                <a16:creationId xmlns:a16="http://schemas.microsoft.com/office/drawing/2014/main" id="{FE71CF9B-EAC3-7B4D-A101-2F3239B52EE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38200" y="1698953"/>
            <a:ext cx="6481763" cy="253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F1763B1-D3D6-42A5-B5BB-A92E17B2D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65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87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77787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795648-17FD-4D49-A5C3-32CC3CFC29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4348" y="3433293"/>
            <a:ext cx="2284989" cy="2743670"/>
          </a:xfrm>
        </p:spPr>
        <p:txBody>
          <a:bodyPr>
            <a:noAutofit/>
          </a:bodyPr>
          <a:lstStyle>
            <a:lvl1pPr marL="5080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/>
            </a:lvl1pPr>
            <a:lvl2pPr marL="53340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1016000" indent="0">
              <a:lnSpc>
                <a:spcPct val="100000"/>
              </a:lnSpc>
              <a:spcAft>
                <a:spcPts val="0"/>
              </a:spcAft>
              <a:buNone/>
              <a:defRPr sz="1100"/>
            </a:lvl3pPr>
            <a:lvl4pPr marL="1485900" indent="0">
              <a:lnSpc>
                <a:spcPct val="100000"/>
              </a:lnSpc>
              <a:spcAft>
                <a:spcPts val="0"/>
              </a:spcAft>
              <a:buNone/>
              <a:defRPr sz="1050"/>
            </a:lvl4pPr>
            <a:lvl5pPr marL="1943100" indent="0">
              <a:lnSpc>
                <a:spcPct val="100000"/>
              </a:lnSpc>
              <a:spcAft>
                <a:spcPts val="0"/>
              </a:spcAft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E6843E5-BD22-1948-9295-A28FE76FAC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24348" y="1825624"/>
            <a:ext cx="1460500" cy="1460499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521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3792682" y="1690688"/>
            <a:ext cx="756111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4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64761B8-F8A5-7D47-95F2-3DC80945F8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7070" y="1800000"/>
            <a:ext cx="2341130" cy="234113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07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432174" y="1076132"/>
            <a:ext cx="7921625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None/>
              <a:defRPr sz="240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58811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23240" lvl="0" indent="-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Normaali järjestelmäfontti"/>
              <a:buChar char="»"/>
              <a:defRPr sz="32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1" y="6356350"/>
            <a:ext cx="10070998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7003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>
  <p:cSld name="1_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Text,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276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1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000" lvl="0" indent="-288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9" name="Google Shape;41;p6">
            <a:extLst>
              <a:ext uri="{FF2B5EF4-FFF2-40B4-BE49-F238E27FC236}">
                <a16:creationId xmlns:a16="http://schemas.microsoft.com/office/drawing/2014/main" id="{46EE80C9-80CB-B345-8895-1A6D98EDD8BD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242400" y="1825625"/>
            <a:ext cx="511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000" lvl="0" indent="-288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807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bg>
      <p:bgPr>
        <a:solidFill>
          <a:schemeClr val="bg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560"/>
              <a:buFont typeface="Arial"/>
              <a:buChar char="»"/>
              <a:defRPr sz="3200"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5809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367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93506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6354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03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6354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7202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6130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1CA4B-E6DE-1D4E-8DAE-334CF78F1F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96313" y="1825625"/>
            <a:ext cx="275748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175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622800" y="1825625"/>
            <a:ext cx="6731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2799" y="6356350"/>
            <a:ext cx="669818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1CA4B-E6DE-1D4E-8DAE-334CF78F1F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825624"/>
            <a:ext cx="4475480" cy="5032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0292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076132"/>
            <a:ext cx="10515600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 b="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1051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076132"/>
            <a:ext cx="9150383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9192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Google Shape;41;p6">
            <a:extLst>
              <a:ext uri="{FF2B5EF4-FFF2-40B4-BE49-F238E27FC236}">
                <a16:creationId xmlns:a16="http://schemas.microsoft.com/office/drawing/2014/main" id="{78637F01-2B97-49D0-9243-2A348D7502A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8200" y="1825625"/>
            <a:ext cx="70430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»"/>
              <a:defRPr sz="32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DA43-E122-438F-AEBF-A78FC18400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24327" y="2002971"/>
            <a:ext cx="3329473" cy="4173992"/>
          </a:xfrm>
        </p:spPr>
        <p:txBody>
          <a:bodyPr>
            <a:normAutofit/>
          </a:bodyPr>
          <a:lstStyle>
            <a:lvl1pPr marL="50800" indent="0">
              <a:buNone/>
              <a:defRPr sz="1800"/>
            </a:lvl1pPr>
            <a:lvl2pPr marL="533400" indent="0">
              <a:buNone/>
              <a:defRPr sz="1600"/>
            </a:lvl2pPr>
            <a:lvl3pPr marL="1016000" indent="0">
              <a:buNone/>
              <a:defRPr sz="1400"/>
            </a:lvl3pPr>
            <a:lvl4pPr marL="1485900" indent="0">
              <a:buNone/>
              <a:defRPr sz="1200"/>
            </a:lvl4pPr>
            <a:lvl5pPr marL="19431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8653B0-F371-2A4F-9728-15B2BC26C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9433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 userDrawn="1">
  <p:cSld name="1_Main 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360488" y="600074"/>
            <a:ext cx="8197882" cy="561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511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800"/>
              <a:buFont typeface="+mj-lt"/>
              <a:buAutoNum type="arabicPeriod"/>
              <a:defRPr sz="48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4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7EC755-73FB-1A4E-972D-5AFC674C8B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9654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 userDrawn="1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1361159" y="600200"/>
            <a:ext cx="8490300" cy="407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1361542" y="4759325"/>
            <a:ext cx="848995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00F418-0BC2-0646-BB5B-B1A32A17C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06261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 userDrawn="1">
  <p:cSld name="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DC04CC-95CF-3E40-AE2E-24E25ED61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7314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solidFill>
                  <a:schemeClr val="bg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C2B1802-A3C3-D740-949B-09978BB43B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56598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EAB51A-4CB9-C04C-BE53-AC8A73E2A4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26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6130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1CA4B-E6DE-1D4E-8DAE-334CF78F1F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96313" y="1825625"/>
            <a:ext cx="275748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6594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Content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ExtraBold"/>
              <a:buNone/>
              <a:defRPr sz="3200"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14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039A3C-BB58-5046-BB31-18CB0C21C5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8822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userDrawn="1">
  <p:cSld name="Picture with Ca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ExtraBold"/>
              <a:buNone/>
              <a:defRPr sz="3200"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9" name="Google Shape;129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14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CDCE8B-D219-7244-AAAB-F0198B60F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15842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userDrawn="1">
  <p:cSld name="Title and Vertical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A475F9-C184-134E-99E7-FA337F8E9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13822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userDrawn="1">
  <p:cSld name="Vertical Title and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92B4AB-250A-B445-8256-3428855D4F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752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>
  <p:cSld name="1_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137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135188" y="1264204"/>
            <a:ext cx="7777162" cy="455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40D092-490D-A146-9CB9-4A3014357F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6" name="Google Shape;26;p4">
            <a:extLst>
              <a:ext uri="{FF2B5EF4-FFF2-40B4-BE49-F238E27FC236}">
                <a16:creationId xmlns:a16="http://schemas.microsoft.com/office/drawing/2014/main" id="{1C0D8470-B965-CE4A-B66A-E31EE0571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5750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60234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883835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ED13BEE-94E7-C40D-3B89-C7DDDE8075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513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295354"/>
            <a:ext cx="9144000" cy="263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824757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3EAAFD-DCFA-238D-A81D-0CC9922A23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33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235394"/>
            <a:ext cx="9144000" cy="263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764797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3" name="Google Shape;23;p3">
            <a:extLst>
              <a:ext uri="{FF2B5EF4-FFF2-40B4-BE49-F238E27FC236}">
                <a16:creationId xmlns:a16="http://schemas.microsoft.com/office/drawing/2014/main" id="{22C8AFCF-E086-AC4D-ABD4-95185F528C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6120F477-F896-4446-96B2-24FB07F07E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5185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0" name="Kuvan paikkamerkki 9">
            <a:extLst>
              <a:ext uri="{FF2B5EF4-FFF2-40B4-BE49-F238E27FC236}">
                <a16:creationId xmlns:a16="http://schemas.microsoft.com/office/drawing/2014/main" id="{0356CEA5-46EA-FF48-8E09-1CD3BB44F6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42277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2" name="Kuvan paikkamerkki 9">
            <a:extLst>
              <a:ext uri="{FF2B5EF4-FFF2-40B4-BE49-F238E27FC236}">
                <a16:creationId xmlns:a16="http://schemas.microsoft.com/office/drawing/2014/main" id="{B7DC0C8D-30D6-4344-B910-12F9879E5B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09369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4" name="Kuvan paikkamerkki 9">
            <a:extLst>
              <a:ext uri="{FF2B5EF4-FFF2-40B4-BE49-F238E27FC236}">
                <a16:creationId xmlns:a16="http://schemas.microsoft.com/office/drawing/2014/main" id="{6D788690-82EC-CF46-8553-A6E08EC5CB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76461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5" name="Kuvan paikkamerkki 9">
            <a:extLst>
              <a:ext uri="{FF2B5EF4-FFF2-40B4-BE49-F238E27FC236}">
                <a16:creationId xmlns:a16="http://schemas.microsoft.com/office/drawing/2014/main" id="{E4BE09D1-D148-5F4A-8E63-758AC41B37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43553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6" name="Kuvan paikkamerkki 9">
            <a:extLst>
              <a:ext uri="{FF2B5EF4-FFF2-40B4-BE49-F238E27FC236}">
                <a16:creationId xmlns:a16="http://schemas.microsoft.com/office/drawing/2014/main" id="{1ED201F0-77EA-CF4F-B7A5-EE62EAD9DCD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10646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B1E4BE2-92E1-2893-BD6F-74FD3AD5B2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6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040747" y="1507852"/>
            <a:ext cx="8110508" cy="263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040746" y="4037251"/>
            <a:ext cx="81105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0FA2EE3-4839-3C79-EC49-E5535AE512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6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622800" y="1825625"/>
            <a:ext cx="6731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2799" y="6356350"/>
            <a:ext cx="669818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1CA4B-E6DE-1D4E-8DAE-334CF78F1F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825624"/>
            <a:ext cx="4475480" cy="5032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62786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solidFill>
          <a:srgbClr val="F9F2E6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ctrTitle"/>
          </p:nvPr>
        </p:nvSpPr>
        <p:spPr>
          <a:xfrm>
            <a:off x="838199" y="690342"/>
            <a:ext cx="10679607" cy="31186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8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1"/>
          </p:nvPr>
        </p:nvSpPr>
        <p:spPr>
          <a:xfrm>
            <a:off x="838199" y="3857436"/>
            <a:ext cx="106796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17FD93-28D8-4247-817A-FFAE36513C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59155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solidFill>
          <a:srgbClr val="F9F2E6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ctrTitle"/>
          </p:nvPr>
        </p:nvSpPr>
        <p:spPr>
          <a:xfrm>
            <a:off x="838199" y="690342"/>
            <a:ext cx="10679607" cy="31186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8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838199" y="3857436"/>
            <a:ext cx="106796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CD46BF-FD85-9E4E-963F-6BA92EC136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5459356-BE95-D701-1340-9DAF331C3F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59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CC695E-D216-4F77-BD37-201EE26DA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6" name="Google Shape;197;p31">
            <a:extLst>
              <a:ext uri="{FF2B5EF4-FFF2-40B4-BE49-F238E27FC236}">
                <a16:creationId xmlns:a16="http://schemas.microsoft.com/office/drawing/2014/main" id="{D7A7DF12-25C7-4A1C-896B-E5B30E5AB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00818"/>
            <a:ext cx="11360700" cy="551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276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415600" y="700819"/>
            <a:ext cx="11360700" cy="327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975100"/>
            <a:ext cx="11360150" cy="1871663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77F90A-8D8D-FC4C-91F8-2C95B54171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49540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 hasCustomPrompt="1"/>
          </p:nvPr>
        </p:nvSpPr>
        <p:spPr>
          <a:xfrm>
            <a:off x="415600" y="700819"/>
            <a:ext cx="11360700" cy="327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i-FI" dirty="0"/>
              <a:t>Oli ilo!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975100"/>
            <a:ext cx="11360150" cy="1871663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8B33235-BB7A-8748-8C5B-D120A38BAF88}"/>
              </a:ext>
            </a:extLst>
          </p:cNvPr>
          <p:cNvGrpSpPr/>
          <p:nvPr userDrawn="1"/>
        </p:nvGrpSpPr>
        <p:grpSpPr>
          <a:xfrm>
            <a:off x="595062" y="5727258"/>
            <a:ext cx="10234805" cy="700819"/>
            <a:chOff x="215768" y="6015530"/>
            <a:chExt cx="10234805" cy="700819"/>
          </a:xfrm>
        </p:grpSpPr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AAC5465-7C1D-A540-A3BC-579AE7451B86}"/>
                </a:ext>
              </a:extLst>
            </p:cNvPr>
            <p:cNvGrpSpPr/>
            <p:nvPr userDrawn="1"/>
          </p:nvGrpSpPr>
          <p:grpSpPr>
            <a:xfrm>
              <a:off x="215768" y="6015530"/>
              <a:ext cx="1220312" cy="700819"/>
              <a:chOff x="215768" y="6015530"/>
              <a:chExt cx="1220312" cy="700819"/>
            </a:xfrm>
          </p:grpSpPr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336F933C-897E-3848-A6D3-B49AB84FB7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5768" y="6015530"/>
                <a:ext cx="399664" cy="700819"/>
              </a:xfrm>
              <a:prstGeom prst="rect">
                <a:avLst/>
              </a:prstGeom>
            </p:spPr>
          </p:pic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FBD071-4A85-7949-B318-3A7C4DA6DB76}"/>
                  </a:ext>
                </a:extLst>
              </p:cNvPr>
              <p:cNvSpPr txBox="1"/>
              <p:nvPr userDrawn="1"/>
            </p:nvSpPr>
            <p:spPr>
              <a:xfrm>
                <a:off x="615432" y="6356349"/>
                <a:ext cx="820648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mdi.fi</a:t>
                </a:r>
              </a:p>
            </p:txBody>
          </p:sp>
        </p:grpSp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3ABCB75F-C2C9-D84E-B4CD-CE254E93E83B}"/>
                </a:ext>
              </a:extLst>
            </p:cNvPr>
            <p:cNvGrpSpPr/>
            <p:nvPr userDrawn="1"/>
          </p:nvGrpSpPr>
          <p:grpSpPr>
            <a:xfrm>
              <a:off x="1685601" y="6356349"/>
              <a:ext cx="2800229" cy="360000"/>
              <a:chOff x="1611140" y="6356349"/>
              <a:chExt cx="2800229" cy="360000"/>
            </a:xfrm>
          </p:grpSpPr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0264F27-EF98-BF4E-88B2-752B7854CE7A}"/>
                  </a:ext>
                </a:extLst>
              </p:cNvPr>
              <p:cNvSpPr txBox="1"/>
              <p:nvPr userDrawn="1"/>
            </p:nvSpPr>
            <p:spPr>
              <a:xfrm>
                <a:off x="2847127" y="6356349"/>
                <a:ext cx="1564242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@MDIfriends</a:t>
                </a:r>
              </a:p>
            </p:txBody>
          </p: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2372EECE-CE5B-034B-BF85-BA8DEC6BCC1E}"/>
                  </a:ext>
                </a:extLst>
              </p:cNvPr>
              <p:cNvGrpSpPr/>
              <p:nvPr userDrawn="1"/>
            </p:nvGrpSpPr>
            <p:grpSpPr>
              <a:xfrm>
                <a:off x="1611140" y="6398877"/>
                <a:ext cx="1174184" cy="288968"/>
                <a:chOff x="1473979" y="6398877"/>
                <a:chExt cx="1174184" cy="288968"/>
              </a:xfrm>
            </p:grpSpPr>
            <p:pic>
              <p:nvPicPr>
                <p:cNvPr id="12" name="Kuva 11">
                  <a:extLst>
                    <a:ext uri="{FF2B5EF4-FFF2-40B4-BE49-F238E27FC236}">
                      <a16:creationId xmlns:a16="http://schemas.microsoft.com/office/drawing/2014/main" id="{102ADCF1-74C5-644A-82BF-E4DE016F14D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3979" y="6398877"/>
                  <a:ext cx="355499" cy="288968"/>
                </a:xfrm>
                <a:prstGeom prst="rect">
                  <a:avLst/>
                </a:prstGeom>
              </p:spPr>
            </p:pic>
            <p:pic>
              <p:nvPicPr>
                <p:cNvPr id="14" name="Kuva 13">
                  <a:extLst>
                    <a:ext uri="{FF2B5EF4-FFF2-40B4-BE49-F238E27FC236}">
                      <a16:creationId xmlns:a16="http://schemas.microsoft.com/office/drawing/2014/main" id="{89803638-03AD-BD4F-8BE9-8AF32F649C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rcRect/>
                <a:stretch/>
              </p:blipFill>
              <p:spPr>
                <a:xfrm>
                  <a:off x="2359195" y="6398877"/>
                  <a:ext cx="288968" cy="288968"/>
                </a:xfrm>
                <a:prstGeom prst="rect">
                  <a:avLst/>
                </a:prstGeom>
              </p:spPr>
            </p:pic>
            <p:pic>
              <p:nvPicPr>
                <p:cNvPr id="15" name="Kuva 14">
                  <a:extLst>
                    <a:ext uri="{FF2B5EF4-FFF2-40B4-BE49-F238E27FC236}">
                      <a16:creationId xmlns:a16="http://schemas.microsoft.com/office/drawing/2014/main" id="{023C2B09-3ECA-4C47-8645-B2B4325A70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rcRect/>
                <a:stretch/>
              </p:blipFill>
              <p:spPr>
                <a:xfrm>
                  <a:off x="1937368" y="6398877"/>
                  <a:ext cx="288968" cy="2889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931E2A29-EDF6-FF48-9FAB-8D346D1A6159}"/>
                </a:ext>
              </a:extLst>
            </p:cNvPr>
            <p:cNvGrpSpPr/>
            <p:nvPr userDrawn="1"/>
          </p:nvGrpSpPr>
          <p:grpSpPr>
            <a:xfrm>
              <a:off x="4673334" y="6356349"/>
              <a:ext cx="5777239" cy="360000"/>
              <a:chOff x="4466000" y="6356349"/>
              <a:chExt cx="5777239" cy="360000"/>
            </a:xfrm>
          </p:grpSpPr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8A712381-1A5D-2B48-B407-B0630F8D2C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4466000" y="6398877"/>
                <a:ext cx="288968" cy="288968"/>
              </a:xfrm>
              <a:prstGeom prst="rect">
                <a:avLst/>
              </a:prstGeom>
            </p:spPr>
          </p:pic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9E7E0EC3-5910-894E-A776-ECAB2B9D97D0}"/>
                  </a:ext>
                </a:extLst>
              </p:cNvPr>
              <p:cNvSpPr txBox="1"/>
              <p:nvPr userDrawn="1"/>
            </p:nvSpPr>
            <p:spPr>
              <a:xfrm>
                <a:off x="4754968" y="6356349"/>
                <a:ext cx="5488271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Aluekehittämisen konsulttitoimisto MDI</a:t>
                </a:r>
              </a:p>
            </p:txBody>
          </p:sp>
        </p:grp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CDAD942A-8FBB-DB9D-1BE9-7BDE249274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9304" y="4927039"/>
            <a:ext cx="1036380" cy="1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10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5ACBF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 hasCustomPrompt="1"/>
          </p:nvPr>
        </p:nvSpPr>
        <p:spPr>
          <a:xfrm>
            <a:off x="415600" y="692150"/>
            <a:ext cx="11360700" cy="244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i-FI" dirty="0"/>
              <a:t>Oli ilo!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133280"/>
            <a:ext cx="11360150" cy="2509351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8B33235-BB7A-8748-8C5B-D120A38BAF88}"/>
              </a:ext>
            </a:extLst>
          </p:cNvPr>
          <p:cNvGrpSpPr/>
          <p:nvPr userDrawn="1"/>
        </p:nvGrpSpPr>
        <p:grpSpPr>
          <a:xfrm>
            <a:off x="595062" y="5727258"/>
            <a:ext cx="10234805" cy="700819"/>
            <a:chOff x="215768" y="6015530"/>
            <a:chExt cx="10234805" cy="700819"/>
          </a:xfrm>
        </p:grpSpPr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AAC5465-7C1D-A540-A3BC-579AE7451B86}"/>
                </a:ext>
              </a:extLst>
            </p:cNvPr>
            <p:cNvGrpSpPr/>
            <p:nvPr userDrawn="1"/>
          </p:nvGrpSpPr>
          <p:grpSpPr>
            <a:xfrm>
              <a:off x="215768" y="6015530"/>
              <a:ext cx="1220312" cy="700819"/>
              <a:chOff x="215768" y="6015530"/>
              <a:chExt cx="1220312" cy="700819"/>
            </a:xfrm>
          </p:grpSpPr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336F933C-897E-3848-A6D3-B49AB84FB7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5768" y="6015530"/>
                <a:ext cx="399664" cy="700819"/>
              </a:xfrm>
              <a:prstGeom prst="rect">
                <a:avLst/>
              </a:prstGeom>
            </p:spPr>
          </p:pic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FBD071-4A85-7949-B318-3A7C4DA6DB76}"/>
                  </a:ext>
                </a:extLst>
              </p:cNvPr>
              <p:cNvSpPr txBox="1"/>
              <p:nvPr userDrawn="1"/>
            </p:nvSpPr>
            <p:spPr>
              <a:xfrm>
                <a:off x="615432" y="6356349"/>
                <a:ext cx="820648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mdi.fi</a:t>
                </a:r>
              </a:p>
            </p:txBody>
          </p:sp>
        </p:grpSp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3ABCB75F-C2C9-D84E-B4CD-CE254E93E83B}"/>
                </a:ext>
              </a:extLst>
            </p:cNvPr>
            <p:cNvGrpSpPr/>
            <p:nvPr userDrawn="1"/>
          </p:nvGrpSpPr>
          <p:grpSpPr>
            <a:xfrm>
              <a:off x="1685601" y="6356349"/>
              <a:ext cx="2800229" cy="360000"/>
              <a:chOff x="1611140" y="6356349"/>
              <a:chExt cx="2800229" cy="360000"/>
            </a:xfrm>
          </p:grpSpPr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0264F27-EF98-BF4E-88B2-752B7854CE7A}"/>
                  </a:ext>
                </a:extLst>
              </p:cNvPr>
              <p:cNvSpPr txBox="1"/>
              <p:nvPr userDrawn="1"/>
            </p:nvSpPr>
            <p:spPr>
              <a:xfrm>
                <a:off x="2847127" y="6356349"/>
                <a:ext cx="1564242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@MDIfriends</a:t>
                </a:r>
              </a:p>
            </p:txBody>
          </p: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2372EECE-CE5B-034B-BF85-BA8DEC6BCC1E}"/>
                  </a:ext>
                </a:extLst>
              </p:cNvPr>
              <p:cNvGrpSpPr/>
              <p:nvPr userDrawn="1"/>
            </p:nvGrpSpPr>
            <p:grpSpPr>
              <a:xfrm>
                <a:off x="1611140" y="6398877"/>
                <a:ext cx="1174184" cy="288968"/>
                <a:chOff x="1473979" y="6398877"/>
                <a:chExt cx="1174184" cy="288968"/>
              </a:xfrm>
            </p:grpSpPr>
            <p:pic>
              <p:nvPicPr>
                <p:cNvPr id="12" name="Kuva 11">
                  <a:extLst>
                    <a:ext uri="{FF2B5EF4-FFF2-40B4-BE49-F238E27FC236}">
                      <a16:creationId xmlns:a16="http://schemas.microsoft.com/office/drawing/2014/main" id="{102ADCF1-74C5-644A-82BF-E4DE016F14D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3979" y="6398877"/>
                  <a:ext cx="355499" cy="288968"/>
                </a:xfrm>
                <a:prstGeom prst="rect">
                  <a:avLst/>
                </a:prstGeom>
              </p:spPr>
            </p:pic>
            <p:pic>
              <p:nvPicPr>
                <p:cNvPr id="14" name="Kuva 13">
                  <a:extLst>
                    <a:ext uri="{FF2B5EF4-FFF2-40B4-BE49-F238E27FC236}">
                      <a16:creationId xmlns:a16="http://schemas.microsoft.com/office/drawing/2014/main" id="{89803638-03AD-BD4F-8BE9-8AF32F649C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rcRect/>
                <a:stretch/>
              </p:blipFill>
              <p:spPr>
                <a:xfrm>
                  <a:off x="2359195" y="6398877"/>
                  <a:ext cx="288968" cy="288968"/>
                </a:xfrm>
                <a:prstGeom prst="rect">
                  <a:avLst/>
                </a:prstGeom>
              </p:spPr>
            </p:pic>
            <p:pic>
              <p:nvPicPr>
                <p:cNvPr id="15" name="Kuva 14">
                  <a:extLst>
                    <a:ext uri="{FF2B5EF4-FFF2-40B4-BE49-F238E27FC236}">
                      <a16:creationId xmlns:a16="http://schemas.microsoft.com/office/drawing/2014/main" id="{023C2B09-3ECA-4C47-8645-B2B4325A70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rcRect/>
                <a:stretch/>
              </p:blipFill>
              <p:spPr>
                <a:xfrm>
                  <a:off x="1937368" y="6398877"/>
                  <a:ext cx="288968" cy="2889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931E2A29-EDF6-FF48-9FAB-8D346D1A6159}"/>
                </a:ext>
              </a:extLst>
            </p:cNvPr>
            <p:cNvGrpSpPr/>
            <p:nvPr userDrawn="1"/>
          </p:nvGrpSpPr>
          <p:grpSpPr>
            <a:xfrm>
              <a:off x="4673334" y="6356349"/>
              <a:ext cx="5777239" cy="360000"/>
              <a:chOff x="4466000" y="6356349"/>
              <a:chExt cx="5777239" cy="360000"/>
            </a:xfrm>
          </p:grpSpPr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8A712381-1A5D-2B48-B407-B0630F8D2C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4466000" y="6398877"/>
                <a:ext cx="288968" cy="288968"/>
              </a:xfrm>
              <a:prstGeom prst="rect">
                <a:avLst/>
              </a:prstGeom>
            </p:spPr>
          </p:pic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9E7E0EC3-5910-894E-A776-ECAB2B9D97D0}"/>
                  </a:ext>
                </a:extLst>
              </p:cNvPr>
              <p:cNvSpPr txBox="1"/>
              <p:nvPr userDrawn="1"/>
            </p:nvSpPr>
            <p:spPr>
              <a:xfrm>
                <a:off x="4754968" y="6356349"/>
                <a:ext cx="5488271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Aluekehittämisen konsulttitoimisto MDI</a:t>
                </a:r>
              </a:p>
            </p:txBody>
          </p:sp>
        </p:grp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DF8BC38E-D910-F53E-77EF-70B3DDC767B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9304" y="4927039"/>
            <a:ext cx="1036380" cy="1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2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5ACBF0"/>
          </p15:clr>
        </p15:guide>
        <p15:guide id="2" orient="horz" pos="436">
          <p15:clr>
            <a:srgbClr val="5ACBF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userDrawn="1">
  <p:cSld name="1_SECTION_HEADER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15600" y="700818"/>
            <a:ext cx="11360700" cy="551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543F83-AB33-6244-A9DD-CA584B4A70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48853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userDrawn="1">
  <p:cSld name="1_SECTION_HEADER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415600" y="694143"/>
            <a:ext cx="11360700" cy="552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AEFA4A4-9D9E-934B-93B9-AF050320D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30078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>
  <p:cSld name="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8D7A2AE-1994-744E-9ECF-F77045941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124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692951"/>
            <a:ext cx="18429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32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32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0" y="1945325"/>
            <a:ext cx="10515600" cy="223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839273" y="4045797"/>
            <a:ext cx="105156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latin typeface="+mn-lt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5999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2452487" y="657844"/>
            <a:ext cx="25019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99568C0-4FD9-D639-F978-16CEEDFDD2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6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412A39F-BAD3-4E9B-9FA9-96B18F99B1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19963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2" name="Google Shape;182;p29"/>
          <p:cNvSpPr txBox="1"/>
          <p:nvPr/>
        </p:nvSpPr>
        <p:spPr>
          <a:xfrm>
            <a:off x="7226842" y="810759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7643813" y="1277727"/>
            <a:ext cx="4163314" cy="242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7859210" y="3507476"/>
            <a:ext cx="3803744" cy="190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141" y="703304"/>
            <a:ext cx="600657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0278318" y="595850"/>
            <a:ext cx="152880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2B803FD-5D42-DA40-B36A-553A0E3C8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AAEA643-1BD4-8029-02CC-8D2C65FCB6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4878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237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19963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2" name="Google Shape;182;p29"/>
          <p:cNvSpPr txBox="1"/>
          <p:nvPr/>
        </p:nvSpPr>
        <p:spPr>
          <a:xfrm>
            <a:off x="7226842" y="810759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7643813" y="1559412"/>
            <a:ext cx="4163314" cy="29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7859210" y="4347760"/>
            <a:ext cx="3803744" cy="161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latin typeface="+mn-lt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141" y="703304"/>
            <a:ext cx="600657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0278318" y="595850"/>
            <a:ext cx="152880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32DEE44-A66C-2947-A088-B8F5D5271B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033B584-F9CD-E0B0-E0E3-67257B67B9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4878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796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1" y="1579981"/>
            <a:ext cx="6242938" cy="254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968533" y="3926963"/>
            <a:ext cx="5982274" cy="17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9670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4543" y="0"/>
            <a:ext cx="4777457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8FB52A5-3F30-47A9-21F8-03560C6C01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892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517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1" y="1579981"/>
            <a:ext cx="6242938" cy="254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968533" y="3926963"/>
            <a:ext cx="5982274" cy="17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kuvaus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9670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FDAA3E-83B7-164B-AC3A-F56086577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4543" y="0"/>
            <a:ext cx="4777457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099FBB1-CB47-9F64-0CBD-6B28174DDE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892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43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1035281" y="4036438"/>
            <a:ext cx="6087600" cy="180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69081" y="595848"/>
            <a:ext cx="821713" cy="7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FDAA3E-83B7-164B-AC3A-F56086577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8394" y="1277726"/>
            <a:ext cx="3955326" cy="41384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3" name="Google Shape;183;p29">
            <a:extLst>
              <a:ext uri="{FF2B5EF4-FFF2-40B4-BE49-F238E27FC236}">
                <a16:creationId xmlns:a16="http://schemas.microsoft.com/office/drawing/2014/main" id="{FE71CF9B-EAC3-7B4D-A101-2F3239B52EE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38200" y="1698953"/>
            <a:ext cx="6481763" cy="253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F1763B1-D3D6-42A5-B5BB-A92E17B2D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153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87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77787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795648-17FD-4D49-A5C3-32CC3CFC29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4348" y="3433293"/>
            <a:ext cx="2284989" cy="2743670"/>
          </a:xfrm>
        </p:spPr>
        <p:txBody>
          <a:bodyPr>
            <a:noAutofit/>
          </a:bodyPr>
          <a:lstStyle>
            <a:lvl1pPr marL="5080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/>
            </a:lvl1pPr>
            <a:lvl2pPr marL="53340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1016000" indent="0">
              <a:lnSpc>
                <a:spcPct val="100000"/>
              </a:lnSpc>
              <a:spcAft>
                <a:spcPts val="0"/>
              </a:spcAft>
              <a:buNone/>
              <a:defRPr sz="1100"/>
            </a:lvl3pPr>
            <a:lvl4pPr marL="1485900" indent="0">
              <a:lnSpc>
                <a:spcPct val="100000"/>
              </a:lnSpc>
              <a:spcAft>
                <a:spcPts val="0"/>
              </a:spcAft>
              <a:buNone/>
              <a:defRPr sz="1050"/>
            </a:lvl4pPr>
            <a:lvl5pPr marL="1943100" indent="0">
              <a:lnSpc>
                <a:spcPct val="100000"/>
              </a:lnSpc>
              <a:spcAft>
                <a:spcPts val="0"/>
              </a:spcAft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E6843E5-BD22-1948-9295-A28FE76FAC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24348" y="1825624"/>
            <a:ext cx="1460500" cy="1460499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4032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3792682" y="1690688"/>
            <a:ext cx="756111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4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64761B8-F8A5-7D47-95F2-3DC80945F8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7070" y="1800000"/>
            <a:ext cx="2341130" cy="234113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0853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432174" y="1076132"/>
            <a:ext cx="7921625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None/>
              <a:defRPr sz="240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81606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23240" lvl="0" indent="-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Normaali järjestelmäfontti"/>
              <a:buChar char="»"/>
              <a:defRPr sz="32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1" y="6356350"/>
            <a:ext cx="10070998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529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076132"/>
            <a:ext cx="10515600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 b="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384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47" Type="http://schemas.openxmlformats.org/officeDocument/2006/relationships/image" Target="../media/image2.svg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slideLayout" Target="../slideLayouts/slideLayout88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slideLayout" Target="../slideLayouts/slideLayout87.xml"/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64.xml"/><Relationship Id="rId41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ExtraBold"/>
              <a:buNone/>
              <a:defRPr sz="4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EC1442-A83A-A2F0-F048-FE944971877B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596915" y="6035789"/>
            <a:ext cx="390723" cy="65665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722" r:id="rId2"/>
    <p:sldLayoutId id="2147483718" r:id="rId3"/>
    <p:sldLayoutId id="2147483688" r:id="rId4"/>
    <p:sldLayoutId id="2147483693" r:id="rId5"/>
    <p:sldLayoutId id="2147483698" r:id="rId6"/>
    <p:sldLayoutId id="2147483697" r:id="rId7"/>
    <p:sldLayoutId id="2147483650" r:id="rId8"/>
    <p:sldLayoutId id="2147483690" r:id="rId9"/>
    <p:sldLayoutId id="2147483700" r:id="rId10"/>
    <p:sldLayoutId id="2147483691" r:id="rId11"/>
    <p:sldLayoutId id="2147483694" r:id="rId12"/>
    <p:sldLayoutId id="2147483658" r:id="rId13"/>
    <p:sldLayoutId id="2147483659" r:id="rId14"/>
    <p:sldLayoutId id="2147483660" r:id="rId15"/>
    <p:sldLayoutId id="2147483662" r:id="rId16"/>
    <p:sldLayoutId id="2147483663" r:id="rId17"/>
    <p:sldLayoutId id="2147483666" r:id="rId18"/>
    <p:sldLayoutId id="2147483669" r:id="rId19"/>
    <p:sldLayoutId id="2147483670" r:id="rId20"/>
    <p:sldLayoutId id="2147483671" r:id="rId21"/>
    <p:sldLayoutId id="2147483711" r:id="rId22"/>
    <p:sldLayoutId id="2147483696" r:id="rId23"/>
    <p:sldLayoutId id="2147483699" r:id="rId24"/>
    <p:sldLayoutId id="2147483695" r:id="rId25"/>
    <p:sldLayoutId id="2147483672" r:id="rId26"/>
    <p:sldLayoutId id="2147483673" r:id="rId27"/>
    <p:sldLayoutId id="2147483692" r:id="rId28"/>
    <p:sldLayoutId id="2147483689" r:id="rId29"/>
    <p:sldLayoutId id="2147483701" r:id="rId30"/>
    <p:sldLayoutId id="2147483702" r:id="rId31"/>
    <p:sldLayoutId id="2147483678" r:id="rId32"/>
    <p:sldLayoutId id="2147483679" r:id="rId33"/>
    <p:sldLayoutId id="2147483687" r:id="rId34"/>
    <p:sldLayoutId id="2147483714" r:id="rId35"/>
    <p:sldLayoutId id="2147483710" r:id="rId36"/>
    <p:sldLayoutId id="2147483713" r:id="rId37"/>
    <p:sldLayoutId id="2147483707" r:id="rId38"/>
    <p:sldLayoutId id="2147483712" r:id="rId39"/>
    <p:sldLayoutId id="2147483709" r:id="rId40"/>
    <p:sldLayoutId id="2147483715" r:id="rId41"/>
    <p:sldLayoutId id="2147483720" r:id="rId42"/>
    <p:sldLayoutId id="2147483719" r:id="rId43"/>
    <p:sldLayoutId id="2147483721" r:id="rId4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4064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80000"/>
        <a:buFont typeface="Normaali järjestelmäfontti"/>
        <a:buChar char="»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2" pos="529" userDrawn="1">
          <p15:clr>
            <a:srgbClr val="A4A3A4"/>
          </p15:clr>
        </p15:guide>
        <p15:guide id="5" pos="2162" userDrawn="1">
          <p15:clr>
            <a:srgbClr val="A4A3A4"/>
          </p15:clr>
        </p15:guide>
        <p15:guide id="6" pos="2978" userDrawn="1">
          <p15:clr>
            <a:srgbClr val="A4A3A4"/>
          </p15:clr>
        </p15:guide>
        <p15:guide id="7" pos="3795" userDrawn="1">
          <p15:clr>
            <a:srgbClr val="A4A3A4"/>
          </p15:clr>
        </p15:guide>
        <p15:guide id="8" pos="4611" userDrawn="1">
          <p15:clr>
            <a:srgbClr val="A4A3A4"/>
          </p15:clr>
        </p15:guide>
        <p15:guide id="9" pos="5428" userDrawn="1">
          <p15:clr>
            <a:srgbClr val="A4A3A4"/>
          </p15:clr>
        </p15:guide>
        <p15:guide id="10" pos="6244" userDrawn="1">
          <p15:clr>
            <a:srgbClr val="A4A3A4"/>
          </p15:clr>
        </p15:guide>
        <p15:guide id="13" pos="2865" userDrawn="1">
          <p15:clr>
            <a:srgbClr val="FDE53C"/>
          </p15:clr>
        </p15:guide>
        <p15:guide id="15" pos="4815" userDrawn="1">
          <p15:clr>
            <a:srgbClr val="FDE53C"/>
          </p15:clr>
        </p15:guide>
        <p15:guide id="16" pos="1345" userDrawn="1">
          <p15:clr>
            <a:srgbClr val="A4A3A4"/>
          </p15:clr>
        </p15:guide>
        <p15:guide id="19" orient="horz" pos="1638" userDrawn="1">
          <p15:clr>
            <a:srgbClr val="FDE53C"/>
          </p15:clr>
        </p15:guide>
        <p15:guide id="21" orient="horz" pos="2682" userDrawn="1">
          <p15:clr>
            <a:srgbClr val="FDE53C"/>
          </p15:clr>
        </p15:guide>
        <p15:guide id="22" pos="7061" userDrawn="1">
          <p15:clr>
            <a:srgbClr val="A4A3A4"/>
          </p15:clr>
        </p15:guide>
        <p15:guide id="23" pos="7151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ExtraBold"/>
              <a:buNone/>
              <a:defRPr sz="4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EC1442-A83A-A2F0-F048-FE944971877B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596915" y="6035789"/>
            <a:ext cx="390723" cy="6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209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60" r:id="rId33"/>
    <p:sldLayoutId id="2147483761" r:id="rId34"/>
    <p:sldLayoutId id="2147483762" r:id="rId35"/>
    <p:sldLayoutId id="2147483763" r:id="rId36"/>
    <p:sldLayoutId id="2147483764" r:id="rId37"/>
    <p:sldLayoutId id="2147483765" r:id="rId38"/>
    <p:sldLayoutId id="2147483766" r:id="rId39"/>
    <p:sldLayoutId id="2147483767" r:id="rId40"/>
    <p:sldLayoutId id="2147483768" r:id="rId41"/>
    <p:sldLayoutId id="2147483769" r:id="rId42"/>
    <p:sldLayoutId id="2147483770" r:id="rId43"/>
    <p:sldLayoutId id="2147483771" r:id="rId4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4064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80000"/>
        <a:buFont typeface="Normaali järjestelmäfontti"/>
        <a:buChar char="»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2" pos="529">
          <p15:clr>
            <a:srgbClr val="A4A3A4"/>
          </p15:clr>
        </p15:guide>
        <p15:guide id="5" pos="2162">
          <p15:clr>
            <a:srgbClr val="A4A3A4"/>
          </p15:clr>
        </p15:guide>
        <p15:guide id="6" pos="2978">
          <p15:clr>
            <a:srgbClr val="A4A3A4"/>
          </p15:clr>
        </p15:guide>
        <p15:guide id="7" pos="3795">
          <p15:clr>
            <a:srgbClr val="A4A3A4"/>
          </p15:clr>
        </p15:guide>
        <p15:guide id="8" pos="4611">
          <p15:clr>
            <a:srgbClr val="A4A3A4"/>
          </p15:clr>
        </p15:guide>
        <p15:guide id="9" pos="5428">
          <p15:clr>
            <a:srgbClr val="A4A3A4"/>
          </p15:clr>
        </p15:guide>
        <p15:guide id="10" pos="6244">
          <p15:clr>
            <a:srgbClr val="A4A3A4"/>
          </p15:clr>
        </p15:guide>
        <p15:guide id="13" pos="2865">
          <p15:clr>
            <a:srgbClr val="FDE53C"/>
          </p15:clr>
        </p15:guide>
        <p15:guide id="15" pos="4815">
          <p15:clr>
            <a:srgbClr val="FDE53C"/>
          </p15:clr>
        </p15:guide>
        <p15:guide id="16" pos="1345">
          <p15:clr>
            <a:srgbClr val="A4A3A4"/>
          </p15:clr>
        </p15:guide>
        <p15:guide id="19" orient="horz" pos="1638">
          <p15:clr>
            <a:srgbClr val="FDE53C"/>
          </p15:clr>
        </p15:guide>
        <p15:guide id="21" orient="horz" pos="2682">
          <p15:clr>
            <a:srgbClr val="FDE53C"/>
          </p15:clr>
        </p15:guide>
        <p15:guide id="22" pos="7061">
          <p15:clr>
            <a:srgbClr val="A4A3A4"/>
          </p15:clr>
        </p15:guide>
        <p15:guide id="23" pos="715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B8EE2-3EB9-FBE8-F615-0F68FD440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383" y="1507852"/>
            <a:ext cx="9144000" cy="2635508"/>
          </a:xfrm>
        </p:spPr>
        <p:txBody>
          <a:bodyPr>
            <a:normAutofit/>
          </a:bodyPr>
          <a:lstStyle/>
          <a:p>
            <a:r>
              <a:rPr lang="fi-FI" sz="4800" dirty="0"/>
              <a:t>Nopeiden osaamistarpeiden </a:t>
            </a:r>
            <a:br>
              <a:rPr lang="fi-FI" sz="4800" dirty="0"/>
            </a:br>
            <a:r>
              <a:rPr lang="fi-FI" sz="4800" dirty="0"/>
              <a:t>verkosto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34047B-5EE8-D7C4-DFAA-5622370316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Tuulivoima-alan verkoston 3. työpaja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926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C9F553-517B-FE59-7DA5-E8C9E378738D}"/>
              </a:ext>
            </a:extLst>
          </p:cNvPr>
          <p:cNvCxnSpPr>
            <a:cxnSpLocks/>
          </p:cNvCxnSpPr>
          <p:nvPr/>
        </p:nvCxnSpPr>
        <p:spPr>
          <a:xfrm>
            <a:off x="956593" y="4751537"/>
            <a:ext cx="10258586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864BCC6-AF59-BEEB-4C51-57756BE74FF2}"/>
              </a:ext>
            </a:extLst>
          </p:cNvPr>
          <p:cNvGrpSpPr/>
          <p:nvPr/>
        </p:nvGrpSpPr>
        <p:grpSpPr>
          <a:xfrm>
            <a:off x="956593" y="3219666"/>
            <a:ext cx="244736" cy="1628963"/>
            <a:chOff x="1078618" y="1944699"/>
            <a:chExt cx="244736" cy="1628963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8" name="Suora yhdysviiva 112">
              <a:extLst>
                <a:ext uri="{FF2B5EF4-FFF2-40B4-BE49-F238E27FC236}">
                  <a16:creationId xmlns:a16="http://schemas.microsoft.com/office/drawing/2014/main" id="{2A43A200-3B6F-E0B0-3AF3-E6F5DA099965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i 114">
              <a:extLst>
                <a:ext uri="{FF2B5EF4-FFF2-40B4-BE49-F238E27FC236}">
                  <a16:creationId xmlns:a16="http://schemas.microsoft.com/office/drawing/2014/main" id="{CDFC4637-B4B8-8794-2A5B-E1E6F52247C1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64F1CE8-DA78-DDA2-A01D-7F66545A62CF}"/>
              </a:ext>
            </a:extLst>
          </p:cNvPr>
          <p:cNvSpPr txBox="1"/>
          <p:nvPr/>
        </p:nvSpPr>
        <p:spPr>
          <a:xfrm>
            <a:off x="-53289" y="2445871"/>
            <a:ext cx="216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Nuoresta alkanut harrastuneisuus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8F9C3C-716F-D7A3-9D52-BB4C2B76ABDA}"/>
              </a:ext>
            </a:extLst>
          </p:cNvPr>
          <p:cNvGrpSpPr/>
          <p:nvPr/>
        </p:nvGrpSpPr>
        <p:grpSpPr>
          <a:xfrm>
            <a:off x="1793684" y="3612706"/>
            <a:ext cx="244736" cy="1238743"/>
            <a:chOff x="1078618" y="2334919"/>
            <a:chExt cx="244736" cy="1238743"/>
          </a:xfrm>
        </p:grpSpPr>
        <p:cxnSp>
          <p:nvCxnSpPr>
            <p:cNvPr id="12" name="Suora yhdysviiva 112">
              <a:extLst>
                <a:ext uri="{FF2B5EF4-FFF2-40B4-BE49-F238E27FC236}">
                  <a16:creationId xmlns:a16="http://schemas.microsoft.com/office/drawing/2014/main" id="{2528140B-8A6A-B4D4-E7F1-0C17C3B80CC9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334919"/>
              <a:ext cx="0" cy="10373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i 114">
              <a:extLst>
                <a:ext uri="{FF2B5EF4-FFF2-40B4-BE49-F238E27FC236}">
                  <a16:creationId xmlns:a16="http://schemas.microsoft.com/office/drawing/2014/main" id="{3F2D3019-4FED-B056-32FD-1CD2746E046A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B88D30-1D5E-3724-FE86-627910241074}"/>
              </a:ext>
            </a:extLst>
          </p:cNvPr>
          <p:cNvSpPr txBox="1"/>
          <p:nvPr/>
        </p:nvSpPr>
        <p:spPr>
          <a:xfrm>
            <a:off x="1138184" y="3382579"/>
            <a:ext cx="174516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dirty="0">
                <a:latin typeface="Montserrat" pitchFamily="2" charset="77"/>
              </a:rPr>
              <a:t>Hakeutuminen alan</a:t>
            </a:r>
            <a:br>
              <a:rPr lang="fi-FI" dirty="0">
                <a:latin typeface="Montserrat" pitchFamily="2" charset="77"/>
              </a:rPr>
            </a:br>
            <a:r>
              <a:rPr lang="fi-FI" dirty="0">
                <a:latin typeface="Montserrat" pitchFamily="2" charset="77"/>
              </a:rPr>
              <a:t> koulutukseen </a:t>
            </a:r>
            <a:br>
              <a:rPr lang="fi-FI" dirty="0">
                <a:latin typeface="Montserrat" pitchFamily="2" charset="77"/>
              </a:rPr>
            </a:br>
            <a:endParaRPr kumimoji="0" lang="fi-FI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153C4DDD-806F-0621-1772-0A190638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468" cy="1325563"/>
          </a:xfrm>
        </p:spPr>
        <p:txBody>
          <a:bodyPr/>
          <a:lstStyle/>
          <a:p>
            <a:r>
              <a:rPr lang="fi-FI" dirty="0"/>
              <a:t>Case - Luontokartoittajat</a:t>
            </a:r>
            <a:br>
              <a:rPr lang="fi-FI" dirty="0"/>
            </a:br>
            <a:endParaRPr lang="fi-FI" sz="2800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E50FE19-8B3E-B723-AD79-D9C0B9029E84}"/>
              </a:ext>
            </a:extLst>
          </p:cNvPr>
          <p:cNvGrpSpPr/>
          <p:nvPr/>
        </p:nvGrpSpPr>
        <p:grpSpPr>
          <a:xfrm>
            <a:off x="4026381" y="3612706"/>
            <a:ext cx="244736" cy="1235923"/>
            <a:chOff x="1078618" y="2337739"/>
            <a:chExt cx="244736" cy="1235923"/>
          </a:xfrm>
        </p:grpSpPr>
        <p:cxnSp>
          <p:nvCxnSpPr>
            <p:cNvPr id="44" name="Suora yhdysviiva 112">
              <a:extLst>
                <a:ext uri="{FF2B5EF4-FFF2-40B4-BE49-F238E27FC236}">
                  <a16:creationId xmlns:a16="http://schemas.microsoft.com/office/drawing/2014/main" id="{C8F32B6F-F288-8C1F-D711-D9EF581669EE}"/>
                </a:ext>
              </a:extLst>
            </p:cNvPr>
            <p:cNvCxnSpPr>
              <a:cxnSpLocks/>
            </p:cNvCxnSpPr>
            <p:nvPr/>
          </p:nvCxnSpPr>
          <p:spPr>
            <a:xfrm>
              <a:off x="1179151" y="2337739"/>
              <a:ext cx="26375" cy="10345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i 114">
              <a:extLst>
                <a:ext uri="{FF2B5EF4-FFF2-40B4-BE49-F238E27FC236}">
                  <a16:creationId xmlns:a16="http://schemas.microsoft.com/office/drawing/2014/main" id="{F79D9257-65D7-F8BB-B9F7-2B610185400A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AA77A22-EAE6-F9AA-811A-F534BA327936}"/>
              </a:ext>
            </a:extLst>
          </p:cNvPr>
          <p:cNvSpPr txBox="1"/>
          <p:nvPr/>
        </p:nvSpPr>
        <p:spPr>
          <a:xfrm>
            <a:off x="3280369" y="3416690"/>
            <a:ext cx="16930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dirty="0">
                <a:latin typeface="Montserrat" pitchFamily="2" charset="77"/>
              </a:rPr>
              <a:t>Yritys-oppilaitos-</a:t>
            </a:r>
            <a:br>
              <a:rPr lang="fi-FI" dirty="0">
                <a:latin typeface="Montserrat" pitchFamily="2" charset="77"/>
              </a:rPr>
            </a:br>
            <a:r>
              <a:rPr lang="fi-FI" dirty="0">
                <a:latin typeface="Montserrat" pitchFamily="2" charset="77"/>
              </a:rPr>
              <a:t>yhteistyö</a:t>
            </a:r>
            <a:endParaRPr kumimoji="0" lang="fi-FI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01800F-ED04-45AF-693B-BAB987BCAB2E}"/>
              </a:ext>
            </a:extLst>
          </p:cNvPr>
          <p:cNvGrpSpPr/>
          <p:nvPr/>
        </p:nvGrpSpPr>
        <p:grpSpPr>
          <a:xfrm>
            <a:off x="5569895" y="3236100"/>
            <a:ext cx="244736" cy="1628963"/>
            <a:chOff x="1078618" y="1944699"/>
            <a:chExt cx="244736" cy="1628963"/>
          </a:xfrm>
        </p:grpSpPr>
        <p:cxnSp>
          <p:nvCxnSpPr>
            <p:cNvPr id="51" name="Suora yhdysviiva 112">
              <a:extLst>
                <a:ext uri="{FF2B5EF4-FFF2-40B4-BE49-F238E27FC236}">
                  <a16:creationId xmlns:a16="http://schemas.microsoft.com/office/drawing/2014/main" id="{7678DEFF-7906-EBFF-29FB-32C80B78447F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i 114">
              <a:extLst>
                <a:ext uri="{FF2B5EF4-FFF2-40B4-BE49-F238E27FC236}">
                  <a16:creationId xmlns:a16="http://schemas.microsoft.com/office/drawing/2014/main" id="{FA89D253-7540-35E8-9DF2-6C99C9257175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4397DAA-102A-0D0D-CF35-8E802E9F8DBA}"/>
              </a:ext>
            </a:extLst>
          </p:cNvPr>
          <p:cNvSpPr txBox="1"/>
          <p:nvPr/>
        </p:nvSpPr>
        <p:spPr>
          <a:xfrm>
            <a:off x="5109142" y="3099416"/>
            <a:ext cx="11753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Rekrytointi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152AB7-1C1E-FF47-151F-B8261FF4331F}"/>
              </a:ext>
            </a:extLst>
          </p:cNvPr>
          <p:cNvGrpSpPr/>
          <p:nvPr/>
        </p:nvGrpSpPr>
        <p:grpSpPr>
          <a:xfrm>
            <a:off x="7725041" y="3219666"/>
            <a:ext cx="244736" cy="1628963"/>
            <a:chOff x="1078618" y="1944699"/>
            <a:chExt cx="244736" cy="1628963"/>
          </a:xfrm>
        </p:grpSpPr>
        <p:cxnSp>
          <p:nvCxnSpPr>
            <p:cNvPr id="3" name="Suora yhdysviiva 112">
              <a:extLst>
                <a:ext uri="{FF2B5EF4-FFF2-40B4-BE49-F238E27FC236}">
                  <a16:creationId xmlns:a16="http://schemas.microsoft.com/office/drawing/2014/main" id="{5B4B95C7-8B7F-FE36-B3E3-61E211FE3070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llipsi 114">
              <a:extLst>
                <a:ext uri="{FF2B5EF4-FFF2-40B4-BE49-F238E27FC236}">
                  <a16:creationId xmlns:a16="http://schemas.microsoft.com/office/drawing/2014/main" id="{FD2B0069-2240-3B79-C951-A12EF01ACAEB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0812279-A0CC-1184-E0E8-ABA10AF7029D}"/>
              </a:ext>
            </a:extLst>
          </p:cNvPr>
          <p:cNvSpPr txBox="1"/>
          <p:nvPr/>
        </p:nvSpPr>
        <p:spPr>
          <a:xfrm>
            <a:off x="6451258" y="2677834"/>
            <a:ext cx="2763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dirty="0">
                <a:latin typeface="+mn-lt"/>
              </a:rPr>
              <a:t>Ympäristönäytteenottajien sertifiointijärjestelmä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FFCD53-6A1C-A7FE-2A8D-6697EC55C71B}"/>
              </a:ext>
            </a:extLst>
          </p:cNvPr>
          <p:cNvGrpSpPr/>
          <p:nvPr/>
        </p:nvGrpSpPr>
        <p:grpSpPr>
          <a:xfrm rot="10800000">
            <a:off x="6443369" y="4634351"/>
            <a:ext cx="244736" cy="923017"/>
            <a:chOff x="1078618" y="2650645"/>
            <a:chExt cx="244736" cy="923017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22" name="Suora yhdysviiva 112">
              <a:extLst>
                <a:ext uri="{FF2B5EF4-FFF2-40B4-BE49-F238E27FC236}">
                  <a16:creationId xmlns:a16="http://schemas.microsoft.com/office/drawing/2014/main" id="{87355C8C-C93E-824A-25CF-B6E7D8C9C16A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650645"/>
              <a:ext cx="0" cy="72163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i 114">
              <a:extLst>
                <a:ext uri="{FF2B5EF4-FFF2-40B4-BE49-F238E27FC236}">
                  <a16:creationId xmlns:a16="http://schemas.microsoft.com/office/drawing/2014/main" id="{DCF1ADA2-8FCF-75B7-0E84-43C28CBB8A6F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3EA0EC1-1EBD-FB38-BC47-36C092A9B514}"/>
              </a:ext>
            </a:extLst>
          </p:cNvPr>
          <p:cNvSpPr txBox="1"/>
          <p:nvPr/>
        </p:nvSpPr>
        <p:spPr>
          <a:xfrm>
            <a:off x="5854112" y="5557369"/>
            <a:ext cx="141417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Perehdytys!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Mestari-kisälli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78D5AF-B4FE-CB25-49B4-4534A41AA5B5}"/>
              </a:ext>
            </a:extLst>
          </p:cNvPr>
          <p:cNvGrpSpPr/>
          <p:nvPr/>
        </p:nvGrpSpPr>
        <p:grpSpPr>
          <a:xfrm>
            <a:off x="2798017" y="2759733"/>
            <a:ext cx="244736" cy="2063169"/>
            <a:chOff x="1078618" y="1510493"/>
            <a:chExt cx="244736" cy="2063169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27" name="Suora yhdysviiva 112">
              <a:extLst>
                <a:ext uri="{FF2B5EF4-FFF2-40B4-BE49-F238E27FC236}">
                  <a16:creationId xmlns:a16="http://schemas.microsoft.com/office/drawing/2014/main" id="{9AEF5572-AD63-DFFC-9BC3-17B10D583597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510493"/>
              <a:ext cx="0" cy="1861783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i 114">
              <a:extLst>
                <a:ext uri="{FF2B5EF4-FFF2-40B4-BE49-F238E27FC236}">
                  <a16:creationId xmlns:a16="http://schemas.microsoft.com/office/drawing/2014/main" id="{DEFE137C-030D-8DCE-37FD-3F8F49EF4C21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C2AE58B-6FC3-5E40-022F-BFF5812A7355}"/>
              </a:ext>
            </a:extLst>
          </p:cNvPr>
          <p:cNvSpPr txBox="1"/>
          <p:nvPr/>
        </p:nvSpPr>
        <p:spPr>
          <a:xfrm>
            <a:off x="2015166" y="2451956"/>
            <a:ext cx="173637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Kenttäkurssit ja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soveltavat kurssit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5BF7886E-BB7E-11BC-F811-D4E2D53A3DA1}"/>
              </a:ext>
            </a:extLst>
          </p:cNvPr>
          <p:cNvCxnSpPr>
            <a:cxnSpLocks/>
            <a:stCxn id="13" idx="4"/>
          </p:cNvCxnSpPr>
          <p:nvPr/>
        </p:nvCxnSpPr>
        <p:spPr>
          <a:xfrm rot="5400000">
            <a:off x="1490261" y="5154872"/>
            <a:ext cx="729215" cy="122368"/>
          </a:xfrm>
          <a:prstGeom prst="curvedConnector3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223535-C44D-9295-33D4-08EEBEBC244B}"/>
              </a:ext>
            </a:extLst>
          </p:cNvPr>
          <p:cNvSpPr txBox="1"/>
          <p:nvPr/>
        </p:nvSpPr>
        <p:spPr>
          <a:xfrm>
            <a:off x="307811" y="5634529"/>
            <a:ext cx="3225563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Biologian ja ekologian FM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erilaiset urapolut, valikoituminen;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l</a:t>
            </a:r>
            <a:r>
              <a:rPr lang="fi-FI" dirty="0" err="1">
                <a:latin typeface="Montserrat" pitchFamily="2" charset="77"/>
              </a:rPr>
              <a:t>uontokartoittajan</a:t>
            </a:r>
            <a:r>
              <a:rPr lang="fi-FI" dirty="0">
                <a:latin typeface="Montserrat" pitchFamily="2" charset="77"/>
              </a:rPr>
              <a:t> </a:t>
            </a:r>
            <a:r>
              <a:rPr lang="fi-FI" dirty="0" err="1">
                <a:latin typeface="Montserrat" pitchFamily="2" charset="77"/>
              </a:rPr>
              <a:t>eat</a:t>
            </a:r>
            <a:r>
              <a:rPr lang="fi-FI" dirty="0">
                <a:latin typeface="Montserrat" pitchFamily="2" charset="77"/>
              </a:rPr>
              <a:t> </a:t>
            </a: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hiipuva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dirty="0">
                <a:latin typeface="Montserrat" pitchFamily="2" charset="77"/>
              </a:rPr>
              <a:t>AMK polku ei ole selvä</a:t>
            </a:r>
            <a:endParaRPr kumimoji="0" lang="fi-FI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</p:txBody>
      </p: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239B9BCE-A0AF-8846-BE0D-DDE3B4DE743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88058" y="2064703"/>
            <a:ext cx="493719" cy="193466"/>
          </a:xfrm>
          <a:prstGeom prst="curvedConnector3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EF5321A-5E7A-B3E5-9E6A-F638B4FCD133}"/>
              </a:ext>
            </a:extLst>
          </p:cNvPr>
          <p:cNvSpPr txBox="1"/>
          <p:nvPr/>
        </p:nvSpPr>
        <p:spPr>
          <a:xfrm>
            <a:off x="550109" y="1139431"/>
            <a:ext cx="1460656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dirty="0">
                <a:latin typeface="Montserrat" pitchFamily="2" charset="77"/>
              </a:rPr>
              <a:t>Pitkäaikainen </a:t>
            </a:r>
            <a:br>
              <a:rPr lang="fi-FI" dirty="0">
                <a:latin typeface="Montserrat" pitchFamily="2" charset="77"/>
              </a:rPr>
            </a:br>
            <a:r>
              <a:rPr lang="fi-FI" dirty="0">
                <a:latin typeface="Montserrat" pitchFamily="2" charset="77"/>
              </a:rPr>
              <a:t>hiipuva</a:t>
            </a:r>
            <a:br>
              <a:rPr lang="fi-FI" dirty="0">
                <a:latin typeface="Montserrat" pitchFamily="2" charset="77"/>
              </a:rPr>
            </a:br>
            <a:r>
              <a:rPr lang="fi-FI" dirty="0">
                <a:latin typeface="Montserrat" pitchFamily="2" charset="77"/>
              </a:rPr>
              <a:t> trendi</a:t>
            </a:r>
            <a:endParaRPr kumimoji="0" lang="fi-FI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</p:txBody>
      </p: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55B834FF-F5E0-A54B-6271-B2DA70FCB9C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852517" y="2158900"/>
            <a:ext cx="380472" cy="193469"/>
          </a:xfrm>
          <a:prstGeom prst="curvedConnector3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CED1120-1C42-0F4B-B026-11F8B3F36C06}"/>
              </a:ext>
            </a:extLst>
          </p:cNvPr>
          <p:cNvSpPr txBox="1"/>
          <p:nvPr/>
        </p:nvSpPr>
        <p:spPr>
          <a:xfrm>
            <a:off x="2125430" y="1532675"/>
            <a:ext cx="202811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dirty="0">
                <a:latin typeface="Montserrat" pitchFamily="2" charset="77"/>
              </a:rPr>
              <a:t>Vähentyminen </a:t>
            </a:r>
            <a:br>
              <a:rPr lang="fi-FI" dirty="0">
                <a:latin typeface="Montserrat" pitchFamily="2" charset="77"/>
              </a:rPr>
            </a:br>
            <a:r>
              <a:rPr lang="fi-FI" dirty="0">
                <a:latin typeface="Montserrat" pitchFamily="2" charset="77"/>
              </a:rPr>
              <a:t>kustannuspaineessa</a:t>
            </a:r>
            <a:endParaRPr kumimoji="0" lang="fi-FI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</p:txBody>
      </p: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47A743FE-23AC-FB53-02EE-0D9526F32CD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617289" y="2431304"/>
            <a:ext cx="380472" cy="193469"/>
          </a:xfrm>
          <a:prstGeom prst="curvedConnector3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655BB7C-20A9-808B-179A-58406DB4F29D}"/>
              </a:ext>
            </a:extLst>
          </p:cNvPr>
          <p:cNvSpPr txBox="1"/>
          <p:nvPr/>
        </p:nvSpPr>
        <p:spPr>
          <a:xfrm>
            <a:off x="6909779" y="1769110"/>
            <a:ext cx="22573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dirty="0">
                <a:latin typeface="Montserrat" pitchFamily="2" charset="77"/>
              </a:rPr>
              <a:t>Uusi 2020, </a:t>
            </a:r>
            <a:br>
              <a:rPr lang="fi-FI" dirty="0">
                <a:latin typeface="Montserrat" pitchFamily="2" charset="77"/>
              </a:rPr>
            </a:br>
            <a:r>
              <a:rPr lang="fi-FI" dirty="0">
                <a:latin typeface="Montserrat" pitchFamily="2" charset="77"/>
              </a:rPr>
              <a:t>ammatissa jo toimiville</a:t>
            </a:r>
            <a:endParaRPr kumimoji="0" lang="fi-FI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CF2BD30C-7E00-BD88-3162-9D81CAF76EA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72024" y="5081871"/>
            <a:ext cx="563049" cy="43143"/>
          </a:xfrm>
          <a:prstGeom prst="curvedConnector3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CEA9DDC-74AC-4F4A-758E-59DBC4311243}"/>
              </a:ext>
            </a:extLst>
          </p:cNvPr>
          <p:cNvSpPr txBox="1"/>
          <p:nvPr/>
        </p:nvSpPr>
        <p:spPr>
          <a:xfrm>
            <a:off x="3478216" y="5384967"/>
            <a:ext cx="198002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dirty="0">
                <a:latin typeface="Montserrat" pitchFamily="2" charset="77"/>
              </a:rPr>
              <a:t>Tiedon välittyminen</a:t>
            </a:r>
            <a:br>
              <a:rPr lang="fi-FI" dirty="0">
                <a:latin typeface="Montserrat" pitchFamily="2" charset="77"/>
              </a:rPr>
            </a:br>
            <a:r>
              <a:rPr lang="fi-FI" dirty="0">
                <a:latin typeface="Montserrat" pitchFamily="2" charset="77"/>
              </a:rPr>
              <a:t>korkeakouluille</a:t>
            </a:r>
            <a:br>
              <a:rPr lang="fi-FI" dirty="0">
                <a:latin typeface="Montserrat" pitchFamily="2" charset="77"/>
              </a:rPr>
            </a:br>
            <a:r>
              <a:rPr lang="fi-FI" dirty="0">
                <a:latin typeface="Montserrat" pitchFamily="2" charset="77"/>
              </a:rPr>
              <a:t> opiskelijoille</a:t>
            </a:r>
            <a:endParaRPr kumimoji="0" lang="fi-FI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8DBD39E-C80B-7189-F716-F2A9E39DFB7A}"/>
              </a:ext>
            </a:extLst>
          </p:cNvPr>
          <p:cNvGrpSpPr/>
          <p:nvPr/>
        </p:nvGrpSpPr>
        <p:grpSpPr>
          <a:xfrm rot="10800000">
            <a:off x="9215133" y="4656974"/>
            <a:ext cx="244736" cy="923017"/>
            <a:chOff x="1078618" y="2650645"/>
            <a:chExt cx="244736" cy="923017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66" name="Suora yhdysviiva 112">
              <a:extLst>
                <a:ext uri="{FF2B5EF4-FFF2-40B4-BE49-F238E27FC236}">
                  <a16:creationId xmlns:a16="http://schemas.microsoft.com/office/drawing/2014/main" id="{8711319E-B5E5-12B9-92C1-8642B20CB287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650645"/>
              <a:ext cx="0" cy="72163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i 114">
              <a:extLst>
                <a:ext uri="{FF2B5EF4-FFF2-40B4-BE49-F238E27FC236}">
                  <a16:creationId xmlns:a16="http://schemas.microsoft.com/office/drawing/2014/main" id="{27EBA668-4666-B5C3-795C-4C251C5C567C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685A2A3-4FC0-741A-3678-AC2A69778055}"/>
              </a:ext>
            </a:extLst>
          </p:cNvPr>
          <p:cNvSpPr txBox="1"/>
          <p:nvPr/>
        </p:nvSpPr>
        <p:spPr>
          <a:xfrm>
            <a:off x="8721255" y="5579992"/>
            <a:ext cx="12234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dirty="0">
                <a:latin typeface="Montserrat" pitchFamily="2" charset="77"/>
              </a:rPr>
              <a:t>Uran jatko?</a:t>
            </a:r>
            <a:endParaRPr kumimoji="0" lang="fi-FI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11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C9F553-517B-FE59-7DA5-E8C9E378738D}"/>
              </a:ext>
            </a:extLst>
          </p:cNvPr>
          <p:cNvCxnSpPr>
            <a:cxnSpLocks/>
          </p:cNvCxnSpPr>
          <p:nvPr/>
        </p:nvCxnSpPr>
        <p:spPr>
          <a:xfrm>
            <a:off x="956593" y="4751537"/>
            <a:ext cx="10258586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864BCC6-AF59-BEEB-4C51-57756BE74FF2}"/>
              </a:ext>
            </a:extLst>
          </p:cNvPr>
          <p:cNvGrpSpPr/>
          <p:nvPr/>
        </p:nvGrpSpPr>
        <p:grpSpPr>
          <a:xfrm>
            <a:off x="956593" y="3219666"/>
            <a:ext cx="244736" cy="1628963"/>
            <a:chOff x="1078618" y="1944699"/>
            <a:chExt cx="244736" cy="1628963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8" name="Suora yhdysviiva 112">
              <a:extLst>
                <a:ext uri="{FF2B5EF4-FFF2-40B4-BE49-F238E27FC236}">
                  <a16:creationId xmlns:a16="http://schemas.microsoft.com/office/drawing/2014/main" id="{2A43A200-3B6F-E0B0-3AF3-E6F5DA099965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i 114">
              <a:extLst>
                <a:ext uri="{FF2B5EF4-FFF2-40B4-BE49-F238E27FC236}">
                  <a16:creationId xmlns:a16="http://schemas.microsoft.com/office/drawing/2014/main" id="{CDFC4637-B4B8-8794-2A5B-E1E6F52247C1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64F1CE8-DA78-DDA2-A01D-7F66545A62CF}"/>
              </a:ext>
            </a:extLst>
          </p:cNvPr>
          <p:cNvSpPr txBox="1"/>
          <p:nvPr/>
        </p:nvSpPr>
        <p:spPr>
          <a:xfrm>
            <a:off x="75482" y="2462161"/>
            <a:ext cx="2142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dirty="0">
                <a:latin typeface="Montserrat" pitchFamily="2" charset="77"/>
              </a:rPr>
              <a:t>Talouden, tekniikan, yhteiskuntatieteiden ym. koulutus</a:t>
            </a:r>
            <a:endParaRPr kumimoji="0" lang="fi-FI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8F9C3C-716F-D7A3-9D52-BB4C2B76ABDA}"/>
              </a:ext>
            </a:extLst>
          </p:cNvPr>
          <p:cNvGrpSpPr/>
          <p:nvPr/>
        </p:nvGrpSpPr>
        <p:grpSpPr>
          <a:xfrm>
            <a:off x="1793684" y="3612706"/>
            <a:ext cx="244736" cy="1238743"/>
            <a:chOff x="1078618" y="2334919"/>
            <a:chExt cx="244736" cy="1238743"/>
          </a:xfrm>
        </p:grpSpPr>
        <p:cxnSp>
          <p:nvCxnSpPr>
            <p:cNvPr id="12" name="Suora yhdysviiva 112">
              <a:extLst>
                <a:ext uri="{FF2B5EF4-FFF2-40B4-BE49-F238E27FC236}">
                  <a16:creationId xmlns:a16="http://schemas.microsoft.com/office/drawing/2014/main" id="{2528140B-8A6A-B4D4-E7F1-0C17C3B80CC9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334919"/>
              <a:ext cx="0" cy="10373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i 114">
              <a:extLst>
                <a:ext uri="{FF2B5EF4-FFF2-40B4-BE49-F238E27FC236}">
                  <a16:creationId xmlns:a16="http://schemas.microsoft.com/office/drawing/2014/main" id="{3F2D3019-4FED-B056-32FD-1CD2746E046A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B88D30-1D5E-3724-FE86-627910241074}"/>
              </a:ext>
            </a:extLst>
          </p:cNvPr>
          <p:cNvSpPr txBox="1"/>
          <p:nvPr/>
        </p:nvSpPr>
        <p:spPr>
          <a:xfrm>
            <a:off x="1175222" y="3630471"/>
            <a:ext cx="17451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dirty="0">
                <a:latin typeface="Montserrat" pitchFamily="2" charset="77"/>
              </a:rPr>
              <a:t>Kiinnostus alaan</a:t>
            </a:r>
            <a:endParaRPr kumimoji="0" lang="fi-FI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153C4DDD-806F-0621-1772-0A190638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468" cy="1325563"/>
          </a:xfrm>
        </p:spPr>
        <p:txBody>
          <a:bodyPr/>
          <a:lstStyle/>
          <a:p>
            <a:r>
              <a:rPr lang="fi-FI" dirty="0"/>
              <a:t>Case - Hankekehittäjät</a:t>
            </a:r>
            <a:br>
              <a:rPr lang="fi-FI" dirty="0"/>
            </a:br>
            <a:endParaRPr lang="fi-FI" sz="2800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E50FE19-8B3E-B723-AD79-D9C0B9029E84}"/>
              </a:ext>
            </a:extLst>
          </p:cNvPr>
          <p:cNvGrpSpPr/>
          <p:nvPr/>
        </p:nvGrpSpPr>
        <p:grpSpPr>
          <a:xfrm>
            <a:off x="4026381" y="3612706"/>
            <a:ext cx="244736" cy="1235923"/>
            <a:chOff x="1078618" y="2337739"/>
            <a:chExt cx="244736" cy="1235923"/>
          </a:xfrm>
        </p:grpSpPr>
        <p:cxnSp>
          <p:nvCxnSpPr>
            <p:cNvPr id="44" name="Suora yhdysviiva 112">
              <a:extLst>
                <a:ext uri="{FF2B5EF4-FFF2-40B4-BE49-F238E27FC236}">
                  <a16:creationId xmlns:a16="http://schemas.microsoft.com/office/drawing/2014/main" id="{C8F32B6F-F288-8C1F-D711-D9EF581669EE}"/>
                </a:ext>
              </a:extLst>
            </p:cNvPr>
            <p:cNvCxnSpPr>
              <a:cxnSpLocks/>
            </p:cNvCxnSpPr>
            <p:nvPr/>
          </p:nvCxnSpPr>
          <p:spPr>
            <a:xfrm>
              <a:off x="1179151" y="2337739"/>
              <a:ext cx="26375" cy="10345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i 114">
              <a:extLst>
                <a:ext uri="{FF2B5EF4-FFF2-40B4-BE49-F238E27FC236}">
                  <a16:creationId xmlns:a16="http://schemas.microsoft.com/office/drawing/2014/main" id="{F79D9257-65D7-F8BB-B9F7-2B610185400A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AA77A22-EAE6-F9AA-811A-F534BA327936}"/>
              </a:ext>
            </a:extLst>
          </p:cNvPr>
          <p:cNvSpPr txBox="1"/>
          <p:nvPr/>
        </p:nvSpPr>
        <p:spPr>
          <a:xfrm>
            <a:off x="3280369" y="3416690"/>
            <a:ext cx="16930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dirty="0">
                <a:latin typeface="Montserrat" pitchFamily="2" charset="77"/>
              </a:rPr>
              <a:t>Yritys-oppilaitos-</a:t>
            </a:r>
            <a:br>
              <a:rPr lang="fi-FI" dirty="0">
                <a:latin typeface="Montserrat" pitchFamily="2" charset="77"/>
              </a:rPr>
            </a:br>
            <a:r>
              <a:rPr lang="fi-FI" dirty="0">
                <a:latin typeface="Montserrat" pitchFamily="2" charset="77"/>
              </a:rPr>
              <a:t>yhteistyö</a:t>
            </a:r>
            <a:endParaRPr kumimoji="0" lang="fi-FI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01800F-ED04-45AF-693B-BAB987BCAB2E}"/>
              </a:ext>
            </a:extLst>
          </p:cNvPr>
          <p:cNvGrpSpPr/>
          <p:nvPr/>
        </p:nvGrpSpPr>
        <p:grpSpPr>
          <a:xfrm>
            <a:off x="5569895" y="3236100"/>
            <a:ext cx="244736" cy="1628963"/>
            <a:chOff x="1078618" y="1944699"/>
            <a:chExt cx="244736" cy="1628963"/>
          </a:xfrm>
        </p:grpSpPr>
        <p:cxnSp>
          <p:nvCxnSpPr>
            <p:cNvPr id="51" name="Suora yhdysviiva 112">
              <a:extLst>
                <a:ext uri="{FF2B5EF4-FFF2-40B4-BE49-F238E27FC236}">
                  <a16:creationId xmlns:a16="http://schemas.microsoft.com/office/drawing/2014/main" id="{7678DEFF-7906-EBFF-29FB-32C80B78447F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i 114">
              <a:extLst>
                <a:ext uri="{FF2B5EF4-FFF2-40B4-BE49-F238E27FC236}">
                  <a16:creationId xmlns:a16="http://schemas.microsoft.com/office/drawing/2014/main" id="{FA89D253-7540-35E8-9DF2-6C99C9257175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4397DAA-102A-0D0D-CF35-8E802E9F8DBA}"/>
              </a:ext>
            </a:extLst>
          </p:cNvPr>
          <p:cNvSpPr txBox="1"/>
          <p:nvPr/>
        </p:nvSpPr>
        <p:spPr>
          <a:xfrm>
            <a:off x="5109142" y="3099416"/>
            <a:ext cx="11753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Rekrytointi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FFCD53-6A1C-A7FE-2A8D-6697EC55C71B}"/>
              </a:ext>
            </a:extLst>
          </p:cNvPr>
          <p:cNvGrpSpPr/>
          <p:nvPr/>
        </p:nvGrpSpPr>
        <p:grpSpPr>
          <a:xfrm rot="10800000">
            <a:off x="6443369" y="4634351"/>
            <a:ext cx="244736" cy="923017"/>
            <a:chOff x="1078618" y="2650645"/>
            <a:chExt cx="244736" cy="923017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22" name="Suora yhdysviiva 112">
              <a:extLst>
                <a:ext uri="{FF2B5EF4-FFF2-40B4-BE49-F238E27FC236}">
                  <a16:creationId xmlns:a16="http://schemas.microsoft.com/office/drawing/2014/main" id="{87355C8C-C93E-824A-25CF-B6E7D8C9C16A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650645"/>
              <a:ext cx="0" cy="72163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i 114">
              <a:extLst>
                <a:ext uri="{FF2B5EF4-FFF2-40B4-BE49-F238E27FC236}">
                  <a16:creationId xmlns:a16="http://schemas.microsoft.com/office/drawing/2014/main" id="{DCF1ADA2-8FCF-75B7-0E84-43C28CBB8A6F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3EA0EC1-1EBD-FB38-BC47-36C092A9B514}"/>
              </a:ext>
            </a:extLst>
          </p:cNvPr>
          <p:cNvSpPr txBox="1"/>
          <p:nvPr/>
        </p:nvSpPr>
        <p:spPr>
          <a:xfrm>
            <a:off x="5802816" y="5557369"/>
            <a:ext cx="15167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Perehdytys?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Mestari-kisälli?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78D5AF-B4FE-CB25-49B4-4534A41AA5B5}"/>
              </a:ext>
            </a:extLst>
          </p:cNvPr>
          <p:cNvGrpSpPr/>
          <p:nvPr/>
        </p:nvGrpSpPr>
        <p:grpSpPr>
          <a:xfrm>
            <a:off x="2798017" y="2759733"/>
            <a:ext cx="244736" cy="2063169"/>
            <a:chOff x="1078618" y="1510493"/>
            <a:chExt cx="244736" cy="2063169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27" name="Suora yhdysviiva 112">
              <a:extLst>
                <a:ext uri="{FF2B5EF4-FFF2-40B4-BE49-F238E27FC236}">
                  <a16:creationId xmlns:a16="http://schemas.microsoft.com/office/drawing/2014/main" id="{9AEF5572-AD63-DFFC-9BC3-17B10D583597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510493"/>
              <a:ext cx="0" cy="1861783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i 114">
              <a:extLst>
                <a:ext uri="{FF2B5EF4-FFF2-40B4-BE49-F238E27FC236}">
                  <a16:creationId xmlns:a16="http://schemas.microsoft.com/office/drawing/2014/main" id="{DEFE137C-030D-8DCE-37FD-3F8F49EF4C21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C2AE58B-6FC3-5E40-022F-BFF5812A7355}"/>
              </a:ext>
            </a:extLst>
          </p:cNvPr>
          <p:cNvSpPr txBox="1"/>
          <p:nvPr/>
        </p:nvSpPr>
        <p:spPr>
          <a:xfrm>
            <a:off x="1990323" y="2451956"/>
            <a:ext cx="17860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dirty="0">
                <a:latin typeface="Montserrat" pitchFamily="2" charset="77"/>
              </a:rPr>
              <a:t>Alan siltakoulutus</a:t>
            </a:r>
            <a:endParaRPr kumimoji="0" lang="fi-FI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5BF7886E-BB7E-11BC-F811-D4E2D53A3DA1}"/>
              </a:ext>
            </a:extLst>
          </p:cNvPr>
          <p:cNvCxnSpPr>
            <a:cxnSpLocks/>
            <a:stCxn id="13" idx="4"/>
          </p:cNvCxnSpPr>
          <p:nvPr/>
        </p:nvCxnSpPr>
        <p:spPr>
          <a:xfrm rot="5400000">
            <a:off x="1490261" y="5154872"/>
            <a:ext cx="729215" cy="122368"/>
          </a:xfrm>
          <a:prstGeom prst="curvedConnector3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223535-C44D-9295-33D4-08EEBEBC244B}"/>
              </a:ext>
            </a:extLst>
          </p:cNvPr>
          <p:cNvSpPr txBox="1"/>
          <p:nvPr/>
        </p:nvSpPr>
        <p:spPr>
          <a:xfrm>
            <a:off x="264540" y="5634529"/>
            <a:ext cx="3312124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Uutiset,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kiinnostavat työpaikkailmoitukset,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verkostot</a:t>
            </a:r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CF2BD30C-7E00-BD88-3162-9D81CAF76EA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72024" y="5081871"/>
            <a:ext cx="563049" cy="43143"/>
          </a:xfrm>
          <a:prstGeom prst="curvedConnector3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CEA9DDC-74AC-4F4A-758E-59DBC4311243}"/>
              </a:ext>
            </a:extLst>
          </p:cNvPr>
          <p:cNvSpPr txBox="1"/>
          <p:nvPr/>
        </p:nvSpPr>
        <p:spPr>
          <a:xfrm>
            <a:off x="3478216" y="5384967"/>
            <a:ext cx="198002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dirty="0">
                <a:latin typeface="Montserrat" pitchFamily="2" charset="77"/>
              </a:rPr>
              <a:t>Tiedon välittyminen</a:t>
            </a:r>
            <a:br>
              <a:rPr lang="fi-FI" dirty="0">
                <a:latin typeface="Montserrat" pitchFamily="2" charset="77"/>
              </a:rPr>
            </a:br>
            <a:r>
              <a:rPr lang="fi-FI" dirty="0">
                <a:latin typeface="Montserrat" pitchFamily="2" charset="77"/>
              </a:rPr>
              <a:t>korkeakouluille ja</a:t>
            </a:r>
            <a:br>
              <a:rPr lang="fi-FI" dirty="0">
                <a:latin typeface="Montserrat" pitchFamily="2" charset="77"/>
              </a:rPr>
            </a:br>
            <a:r>
              <a:rPr lang="fi-FI" dirty="0">
                <a:latin typeface="Montserrat" pitchFamily="2" charset="77"/>
              </a:rPr>
              <a:t> opiskelijoille</a:t>
            </a:r>
            <a:endParaRPr kumimoji="0" lang="fi-FI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8DBD39E-C80B-7189-F716-F2A9E39DFB7A}"/>
              </a:ext>
            </a:extLst>
          </p:cNvPr>
          <p:cNvGrpSpPr/>
          <p:nvPr/>
        </p:nvGrpSpPr>
        <p:grpSpPr>
          <a:xfrm rot="10800000">
            <a:off x="9215133" y="4656974"/>
            <a:ext cx="244736" cy="923017"/>
            <a:chOff x="1078618" y="2650645"/>
            <a:chExt cx="244736" cy="923017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66" name="Suora yhdysviiva 112">
              <a:extLst>
                <a:ext uri="{FF2B5EF4-FFF2-40B4-BE49-F238E27FC236}">
                  <a16:creationId xmlns:a16="http://schemas.microsoft.com/office/drawing/2014/main" id="{8711319E-B5E5-12B9-92C1-8642B20CB287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650645"/>
              <a:ext cx="0" cy="72163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i 114">
              <a:extLst>
                <a:ext uri="{FF2B5EF4-FFF2-40B4-BE49-F238E27FC236}">
                  <a16:creationId xmlns:a16="http://schemas.microsoft.com/office/drawing/2014/main" id="{27EBA668-4666-B5C3-795C-4C251C5C567C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685A2A3-4FC0-741A-3678-AC2A69778055}"/>
              </a:ext>
            </a:extLst>
          </p:cNvPr>
          <p:cNvSpPr txBox="1"/>
          <p:nvPr/>
        </p:nvSpPr>
        <p:spPr>
          <a:xfrm>
            <a:off x="8721255" y="5579992"/>
            <a:ext cx="12234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dirty="0">
                <a:latin typeface="Montserrat" pitchFamily="2" charset="77"/>
              </a:rPr>
              <a:t>Uran jatko?</a:t>
            </a:r>
            <a:endParaRPr kumimoji="0" lang="fi-FI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93C33055-1765-FB2F-450E-F459286F374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75860" y="2659785"/>
            <a:ext cx="652752" cy="333384"/>
          </a:xfrm>
          <a:prstGeom prst="curvedConnector3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64176AF-FDC6-5335-8ACE-51F4E61876FB}"/>
              </a:ext>
            </a:extLst>
          </p:cNvPr>
          <p:cNvSpPr txBox="1"/>
          <p:nvPr/>
        </p:nvSpPr>
        <p:spPr>
          <a:xfrm>
            <a:off x="4958025" y="2123982"/>
            <a:ext cx="297068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Millaisia kokemusvaatimuksia?</a:t>
            </a:r>
          </a:p>
        </p:txBody>
      </p:sp>
    </p:spTree>
    <p:extLst>
      <p:ext uri="{BB962C8B-B14F-4D97-AF65-F5344CB8AC3E}">
        <p14:creationId xmlns:p14="http://schemas.microsoft.com/office/powerpoint/2010/main" val="93667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30DA9B-93C6-726D-BAE0-48D918E48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926453"/>
            <a:ext cx="11360700" cy="2574526"/>
          </a:xfrm>
        </p:spPr>
        <p:txBody>
          <a:bodyPr>
            <a:normAutofit fontScale="90000"/>
          </a:bodyPr>
          <a:lstStyle/>
          <a:p>
            <a:r>
              <a:rPr lang="fi-FI" sz="6600" b="1" dirty="0"/>
              <a:t>Nopeiden koulutushankkeiden edellytykset ja esteet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7149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31534E-B0AF-4C0A-7022-6CEA438E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40" y="567913"/>
            <a:ext cx="11125767" cy="979686"/>
          </a:xfrm>
        </p:spPr>
        <p:txBody>
          <a:bodyPr wrap="square" anchor="b">
            <a:noAutofit/>
          </a:bodyPr>
          <a:lstStyle/>
          <a:p>
            <a:r>
              <a:rPr lang="fi-FI" sz="2800" dirty="0"/>
              <a:t>Enemmistö hankkeista on parhaillaan rekrytointivaiheessa. Koulutukset on käynnistyneet 4 hankkeella.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E33A7AA-2F95-BA8C-7F43-8EE6BDCB2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40" y="1741997"/>
            <a:ext cx="7977575" cy="3811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5B1F5A-EA40-EC12-CAF2-582823DE5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5582" y="1752016"/>
            <a:ext cx="3200678" cy="3811588"/>
          </a:xfrm>
        </p:spPr>
        <p:txBody>
          <a:bodyPr/>
          <a:lstStyle/>
          <a:p>
            <a:r>
              <a:rPr lang="en-US" dirty="0" err="1"/>
              <a:t>Koulutukset</a:t>
            </a:r>
            <a:r>
              <a:rPr lang="en-US" dirty="0"/>
              <a:t> </a:t>
            </a:r>
            <a:r>
              <a:rPr lang="en-US" dirty="0" err="1"/>
              <a:t>käynnistyneet</a:t>
            </a:r>
            <a:r>
              <a:rPr lang="en-US" dirty="0"/>
              <a:t> </a:t>
            </a:r>
            <a:r>
              <a:rPr lang="en-US" dirty="0" err="1"/>
              <a:t>neljällä</a:t>
            </a:r>
            <a:r>
              <a:rPr lang="en-US" dirty="0"/>
              <a:t> </a:t>
            </a:r>
            <a:r>
              <a:rPr lang="en-US" dirty="0" err="1"/>
              <a:t>hankkeella</a:t>
            </a:r>
            <a:endParaRPr lang="en-US" dirty="0"/>
          </a:p>
          <a:p>
            <a:r>
              <a:rPr lang="en-US" dirty="0" err="1"/>
              <a:t>Koulutuksissa</a:t>
            </a:r>
            <a:r>
              <a:rPr lang="en-US" dirty="0"/>
              <a:t> </a:t>
            </a:r>
            <a:r>
              <a:rPr lang="en-US" dirty="0" err="1"/>
              <a:t>olevien</a:t>
            </a:r>
            <a:r>
              <a:rPr lang="en-US" dirty="0"/>
              <a:t> </a:t>
            </a:r>
            <a:r>
              <a:rPr lang="en-US" dirty="0" err="1"/>
              <a:t>opiskelijoiden</a:t>
            </a:r>
            <a:r>
              <a:rPr lang="en-US" dirty="0"/>
              <a:t> </a:t>
            </a:r>
            <a:r>
              <a:rPr lang="en-US" dirty="0" err="1"/>
              <a:t>määrät</a:t>
            </a:r>
            <a:r>
              <a:rPr lang="en-US" dirty="0"/>
              <a:t> </a:t>
            </a:r>
            <a:r>
              <a:rPr lang="en-US" dirty="0" err="1"/>
              <a:t>vaihteli</a:t>
            </a:r>
            <a:r>
              <a:rPr lang="en-US" dirty="0"/>
              <a:t> 7-92 välillä </a:t>
            </a:r>
            <a:r>
              <a:rPr lang="en-US" dirty="0" err="1"/>
              <a:t>käynnistyneissä</a:t>
            </a:r>
            <a:r>
              <a:rPr lang="en-US" dirty="0"/>
              <a:t> </a:t>
            </a:r>
            <a:r>
              <a:rPr lang="en-US" dirty="0" err="1"/>
              <a:t>koulutuksissa</a:t>
            </a:r>
            <a:r>
              <a:rPr lang="en-US" dirty="0"/>
              <a:t>.  </a:t>
            </a:r>
          </a:p>
          <a:p>
            <a:r>
              <a:rPr lang="en-US" dirty="0"/>
              <a:t>Kuinka </a:t>
            </a:r>
            <a:r>
              <a:rPr lang="en-US" dirty="0" err="1"/>
              <a:t>monta</a:t>
            </a:r>
            <a:r>
              <a:rPr lang="en-US" dirty="0"/>
              <a:t> </a:t>
            </a:r>
            <a:r>
              <a:rPr lang="en-US" dirty="0" err="1"/>
              <a:t>opiskelijaa</a:t>
            </a:r>
            <a:r>
              <a:rPr lang="en-US" dirty="0"/>
              <a:t> </a:t>
            </a:r>
            <a:r>
              <a:rPr lang="en-US" dirty="0" err="1"/>
              <a:t>koulutuksessa</a:t>
            </a:r>
            <a:r>
              <a:rPr lang="en-US" dirty="0"/>
              <a:t> on? </a:t>
            </a:r>
            <a:r>
              <a:rPr lang="en-US" dirty="0" err="1"/>
              <a:t>Vastaukset</a:t>
            </a:r>
            <a:r>
              <a:rPr lang="en-US" dirty="0"/>
              <a:t>: 92, 7, 10, 20.</a:t>
            </a:r>
          </a:p>
        </p:txBody>
      </p:sp>
    </p:spTree>
    <p:extLst>
      <p:ext uri="{BB962C8B-B14F-4D97-AF65-F5344CB8AC3E}">
        <p14:creationId xmlns:p14="http://schemas.microsoft.com/office/powerpoint/2010/main" val="355678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10B3E4-DDB3-B735-A45B-423133F4A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Milloin odotatte ensimmäisten opiskelijoiden saavan koulutuksen suoritettua kokonaisuudessaan?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2C07A5-AE12-423C-4B54-6000BFE9A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21429"/>
            <a:ext cx="10720526" cy="4351338"/>
          </a:xfrm>
        </p:spPr>
        <p:txBody>
          <a:bodyPr/>
          <a:lstStyle/>
          <a:p>
            <a:r>
              <a:rPr lang="fi-FI" sz="1400" dirty="0"/>
              <a:t>Muutamissa hankkeissa ensimmäiset kurssit on suoritettu kesällä 2024. </a:t>
            </a:r>
          </a:p>
          <a:p>
            <a:pPr marL="0" indent="0">
              <a:buNone/>
            </a:pPr>
            <a:r>
              <a:rPr lang="fi-FI" sz="1400" i="1" dirty="0"/>
              <a:t>	- Ensimmäiset kielikurssit ja opintojaksot päättyvät kesällä.</a:t>
            </a:r>
          </a:p>
          <a:p>
            <a:pPr marL="571500" lvl="1" indent="0">
              <a:buNone/>
            </a:pPr>
            <a:r>
              <a:rPr lang="fi-FI" sz="1400" i="1" dirty="0"/>
              <a:t>	- Ensimmäinen uusi kurssi (itseopiskeltava) on tarjolla kesällä 2024, seuraavat kurssit elokuusta 2024 	alkaen. Suurimmaksi osaksi kursseille on opettajat, ja kaikki valmiina. 	Markkinointi/opiskelijarekrytointi 	alkaa jo huhtikuussa.</a:t>
            </a:r>
          </a:p>
          <a:p>
            <a:r>
              <a:rPr lang="fi-FI" sz="1400" dirty="0"/>
              <a:t>Noin viidessä hankkeessa kurssit ajoittuvat syksylle 2024, ja opiskelijat olivat suorittaneet kurssit syksyllä (loka-joulukuu) 2024.  </a:t>
            </a:r>
          </a:p>
          <a:p>
            <a:pPr marL="0" indent="0">
              <a:buNone/>
            </a:pPr>
            <a:r>
              <a:rPr lang="fi-FI" sz="1400" i="1" dirty="0"/>
              <a:t>	- Koulutuksemme koostuu yksittäisistä koulutuspäivistä, joten koulutuksien laajuus voi vaihdella 2-35 	päivään, onko kyseessä alalle tulokoulutus vai yksittäinen jo työssä olevan asentajan täydennyskurssi. 	Käytännössä laajemman koulutuskokonaisuuden opiskelijat saavat sen suoritettua loppusyksystä 2024.</a:t>
            </a:r>
          </a:p>
          <a:p>
            <a:r>
              <a:rPr lang="fi-FI" sz="1400" dirty="0"/>
              <a:t>Osassa hankkeista (noin 2-3 kpl) ensimmäiset kurssilaiset valmistuvat keväällä 2025 maalis-huhtikuussa. </a:t>
            </a:r>
          </a:p>
          <a:p>
            <a:r>
              <a:rPr lang="fi-FI" sz="1400" dirty="0"/>
              <a:t>Yksittäisissä hankkeissa kurssilaiset valmistuvat syksyllä tai loppuvuodesta 2025. </a:t>
            </a:r>
          </a:p>
          <a:p>
            <a:pPr marL="0" indent="0">
              <a:buNone/>
            </a:pPr>
            <a:endParaRPr lang="fi-FI" sz="1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1240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8FFB87-9136-3D2C-85BF-4F850A29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5"/>
            <a:ext cx="108458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Mitkä tekijät ovat edistäneet koulutuksen nopeaa käynnistämistä?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75E1FF-40B4-9AD2-8B68-4E02A0FA9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999" y="1690688"/>
            <a:ext cx="11150601" cy="4351338"/>
          </a:xfrm>
        </p:spPr>
        <p:txBody>
          <a:bodyPr/>
          <a:lstStyle/>
          <a:p>
            <a:r>
              <a:rPr lang="fi-FI" sz="1400" dirty="0"/>
              <a:t>Yhteistyö ammattikorkeakoulujen välillä on ollut hyvää.</a:t>
            </a:r>
          </a:p>
          <a:p>
            <a:r>
              <a:rPr lang="fi-FI" sz="1400" dirty="0"/>
              <a:t>Opettajat ja hankehenkilöstö ovat sitoutuneita ja panostavat hankkeeseen, mikä mahdollisti nopean käynnistyksen.</a:t>
            </a:r>
          </a:p>
          <a:p>
            <a:r>
              <a:rPr lang="fi-FI" sz="1400" b="1" dirty="0"/>
              <a:t>Kouluttajien rekrytointi </a:t>
            </a:r>
            <a:r>
              <a:rPr lang="fi-FI" sz="1400" dirty="0"/>
              <a:t>on sujunut hyvin, ja koulutusten järjestäminen on edistynyt nopeasti.</a:t>
            </a:r>
          </a:p>
          <a:p>
            <a:r>
              <a:rPr lang="fi-FI" sz="1400" dirty="0"/>
              <a:t>Alueella on suuri tarve tuulivoima-alan koulutukselle, ja </a:t>
            </a:r>
            <a:r>
              <a:rPr lang="fi-FI" sz="1400" b="1" dirty="0"/>
              <a:t>yhteistyö toimijoiden ja elinkeinopalveluiden kesken </a:t>
            </a:r>
            <a:r>
              <a:rPr lang="fi-FI" sz="1400" dirty="0"/>
              <a:t>on hyvä.</a:t>
            </a:r>
          </a:p>
          <a:p>
            <a:r>
              <a:rPr lang="fi-FI" sz="1400" dirty="0"/>
              <a:t>Taitotalolla on </a:t>
            </a:r>
            <a:r>
              <a:rPr lang="fi-FI" sz="1400" b="1" dirty="0"/>
              <a:t>hyvät valmiudet </a:t>
            </a:r>
            <a:r>
              <a:rPr lang="fi-FI" sz="1400" dirty="0"/>
              <a:t>koulutusten käynnistämiseen ja yhteistyöhön.</a:t>
            </a:r>
          </a:p>
          <a:p>
            <a:r>
              <a:rPr lang="fi-FI" sz="1400" dirty="0"/>
              <a:t>Opiskelijarekrytointi on onnistunut.</a:t>
            </a:r>
          </a:p>
          <a:p>
            <a:r>
              <a:rPr lang="fi-FI" sz="1400" dirty="0"/>
              <a:t>Hanketoimijoilla on aiempaa kokemusta vastaavien hankkeiden toteuttamisesta sekä verkko- ja etäkurssien järjestämisestä.</a:t>
            </a:r>
          </a:p>
          <a:p>
            <a:r>
              <a:rPr lang="fi-FI" sz="1400" dirty="0"/>
              <a:t>Hankesuunnitelma on hyvin suunniteltu. Valmiina on </a:t>
            </a:r>
            <a:r>
              <a:rPr lang="fi-FI" sz="1400" b="1" dirty="0"/>
              <a:t>verkosto, toimintamallit ja osaaminen</a:t>
            </a:r>
            <a:r>
              <a:rPr lang="fi-FI" sz="1400" dirty="0"/>
              <a:t>.</a:t>
            </a:r>
          </a:p>
          <a:p>
            <a:r>
              <a:rPr lang="fi-FI" sz="1400" dirty="0"/>
              <a:t>Hankkeen aikataulu on rajallinen, mutta projektipäällikön rekrytointi sujui nopeasti.</a:t>
            </a:r>
          </a:p>
          <a:p>
            <a:r>
              <a:rPr lang="fi-FI" sz="1400" dirty="0"/>
              <a:t>Tarvittavat </a:t>
            </a:r>
            <a:r>
              <a:rPr lang="fi-FI" sz="1400" b="1" dirty="0"/>
              <a:t>oppimisympäristöt</a:t>
            </a:r>
            <a:r>
              <a:rPr lang="fi-FI" sz="1400" dirty="0"/>
              <a:t> ovat osittain valmiina.</a:t>
            </a:r>
          </a:p>
          <a:p>
            <a:r>
              <a:rPr lang="fi-FI" sz="1400" dirty="0"/>
              <a:t>Osaaminen luontoalalla tuulivoima-alan ympäristökartoitusten ja -selvitysten osalta on olemassa.</a:t>
            </a:r>
          </a:p>
          <a:p>
            <a:r>
              <a:rPr lang="fi-FI" sz="1400" dirty="0"/>
              <a:t>Vaikka varsinaisen koulutussisällön rakentaminen vie aikaa, osapuolet ovat valmiita tekemään tarvittavat valmistelut.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8891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F0E044-8608-15AA-1B9A-00605040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Mitkä tekijät ovat hankaloittaneet koulutuksen nopeaa käynnistämistä?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2F34BE-B920-E96D-3F88-7DDBD955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034" y="1690688"/>
            <a:ext cx="11072099" cy="4351338"/>
          </a:xfrm>
        </p:spPr>
        <p:txBody>
          <a:bodyPr/>
          <a:lstStyle/>
          <a:p>
            <a:r>
              <a:rPr lang="fi-FI" sz="1400" dirty="0"/>
              <a:t>Nopea aikataulu hankepäätöksestä toteutukseen loi haasteita, erityisesti tiedonsiirrossa hanketta valmistelleen ja toteuttavan tiimin välillä.</a:t>
            </a:r>
          </a:p>
          <a:p>
            <a:r>
              <a:rPr lang="fi-FI" sz="1400" dirty="0"/>
              <a:t>Opettajien resurssien varaaminen oli vaikeaa rahoituspäätöksen jälkeen.</a:t>
            </a:r>
          </a:p>
          <a:p>
            <a:r>
              <a:rPr lang="fi-FI" sz="1400" dirty="0"/>
              <a:t>Asiantuntijaopettajien löytäminen teoriaosuuksille oli haasteellista.</a:t>
            </a:r>
          </a:p>
          <a:p>
            <a:r>
              <a:rPr lang="fi-FI" sz="1400" dirty="0"/>
              <a:t>Rahoituksen nopea saaminen, yhteistyöverkostojen muodostaminen ja rekrytointi ovat olleet haasteena.</a:t>
            </a:r>
          </a:p>
          <a:p>
            <a:r>
              <a:rPr lang="fi-FI" sz="1400" dirty="0"/>
              <a:t>Rekrytointi sähköalan ammattilaisista oli vaikeaa nopealla aikataululla.</a:t>
            </a:r>
          </a:p>
          <a:p>
            <a:r>
              <a:rPr lang="fi-FI" sz="1400" dirty="0"/>
              <a:t>Projektipäällikön rekrytointi viivästyi.</a:t>
            </a:r>
          </a:p>
          <a:p>
            <a:r>
              <a:rPr lang="fi-FI" sz="1400" dirty="0"/>
              <a:t>Markkinointi ja koulutusten tunnettavuuden levittäminen alueelle kohtasi resurssien vapauttamisen haasteita.</a:t>
            </a:r>
          </a:p>
          <a:p>
            <a:r>
              <a:rPr lang="fi-FI" sz="1400" dirty="0"/>
              <a:t>Yritykset eivät välttämättä ole innostuneita koulutusten kehittämisestä tai eivät ymmärrä täysin alan tarpeita ja vaatimuksia.</a:t>
            </a:r>
          </a:p>
          <a:p>
            <a:r>
              <a:rPr lang="fi-FI" sz="1400" dirty="0"/>
              <a:t>Opetushenkilöstön resursointi kevätlukukaudelle ja verkostojen luominen olivat tärkeitä haasteita.</a:t>
            </a:r>
          </a:p>
          <a:p>
            <a:r>
              <a:rPr lang="fi-FI" sz="1400" dirty="0"/>
              <a:t>Sisällön rakentaminen ja aikataulujen yhteensovittaminen vaativat joustavuutta.</a:t>
            </a:r>
          </a:p>
        </p:txBody>
      </p:sp>
    </p:spTree>
    <p:extLst>
      <p:ext uri="{BB962C8B-B14F-4D97-AF65-F5344CB8AC3E}">
        <p14:creationId xmlns:p14="http://schemas.microsoft.com/office/powerpoint/2010/main" val="3902853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659086-14BF-7BE2-B50D-1947CC34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031" y="1260112"/>
            <a:ext cx="11360700" cy="3274022"/>
          </a:xfrm>
        </p:spPr>
        <p:txBody>
          <a:bodyPr/>
          <a:lstStyle/>
          <a:p>
            <a:r>
              <a:rPr lang="fi-FI" dirty="0"/>
              <a:t>Kysymyksiä keskusteluun</a:t>
            </a:r>
          </a:p>
        </p:txBody>
      </p:sp>
    </p:spTree>
    <p:extLst>
      <p:ext uri="{BB962C8B-B14F-4D97-AF65-F5344CB8AC3E}">
        <p14:creationId xmlns:p14="http://schemas.microsoft.com/office/powerpoint/2010/main" val="3882714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02A1E-6342-BE30-5C8E-AB734E03E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4ADD98B-DA61-1B45-31B9-4040474BE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35220"/>
              </p:ext>
            </p:extLst>
          </p:nvPr>
        </p:nvGraphicFramePr>
        <p:xfrm>
          <a:off x="689234" y="697438"/>
          <a:ext cx="11125766" cy="559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745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3847E7-1FEC-0B87-84BF-BA02FE99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Oli ilo!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DF352DF-46D9-0296-3E22-639849E64E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Lue lisää hankkeesta: </a:t>
            </a:r>
          </a:p>
          <a:p>
            <a:r>
              <a:rPr lang="fi-FI" sz="2000" u="sng" dirty="0" err="1">
                <a:latin typeface="+mn-lt"/>
              </a:rPr>
              <a:t>mdi.fi</a:t>
            </a:r>
            <a:r>
              <a:rPr lang="fi-FI" sz="2000" u="sng" dirty="0">
                <a:latin typeface="+mn-lt"/>
              </a:rPr>
              <a:t>/</a:t>
            </a:r>
            <a:r>
              <a:rPr lang="fi-FI" sz="2000" u="sng" dirty="0" err="1">
                <a:latin typeface="+mn-lt"/>
              </a:rPr>
              <a:t>posarm</a:t>
            </a:r>
            <a:r>
              <a:rPr lang="fi-FI" sz="2000" u="sng" dirty="0">
                <a:latin typeface="+mn-lt"/>
              </a:rPr>
              <a:t>-tuulivoima/</a:t>
            </a:r>
          </a:p>
        </p:txBody>
      </p:sp>
    </p:spTree>
    <p:extLst>
      <p:ext uri="{BB962C8B-B14F-4D97-AF65-F5344CB8AC3E}">
        <p14:creationId xmlns:p14="http://schemas.microsoft.com/office/powerpoint/2010/main" val="217073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0796A4-42A1-0214-0126-73FF0AD6E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Selvitys- ja kehityshankkeen aikataulu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C9F553-517B-FE59-7DA5-E8C9E378738D}"/>
              </a:ext>
            </a:extLst>
          </p:cNvPr>
          <p:cNvCxnSpPr/>
          <p:nvPr/>
        </p:nvCxnSpPr>
        <p:spPr>
          <a:xfrm>
            <a:off x="838199" y="4735298"/>
            <a:ext cx="10258586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864BCC6-AF59-BEEB-4C51-57756BE74FF2}"/>
              </a:ext>
            </a:extLst>
          </p:cNvPr>
          <p:cNvGrpSpPr/>
          <p:nvPr/>
        </p:nvGrpSpPr>
        <p:grpSpPr>
          <a:xfrm>
            <a:off x="1117259" y="3199976"/>
            <a:ext cx="244736" cy="1628963"/>
            <a:chOff x="1078618" y="1944699"/>
            <a:chExt cx="244736" cy="1628963"/>
          </a:xfrm>
        </p:grpSpPr>
        <p:cxnSp>
          <p:nvCxnSpPr>
            <p:cNvPr id="8" name="Suora yhdysviiva 112">
              <a:extLst>
                <a:ext uri="{FF2B5EF4-FFF2-40B4-BE49-F238E27FC236}">
                  <a16:creationId xmlns:a16="http://schemas.microsoft.com/office/drawing/2014/main" id="{2A43A200-3B6F-E0B0-3AF3-E6F5DA099965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i 114">
              <a:extLst>
                <a:ext uri="{FF2B5EF4-FFF2-40B4-BE49-F238E27FC236}">
                  <a16:creationId xmlns:a16="http://schemas.microsoft.com/office/drawing/2014/main" id="{CDFC4637-B4B8-8794-2A5B-E1E6F52247C1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64F1CE8-DA78-DDA2-A01D-7F66545A62CF}"/>
              </a:ext>
            </a:extLst>
          </p:cNvPr>
          <p:cNvSpPr txBox="1"/>
          <p:nvPr/>
        </p:nvSpPr>
        <p:spPr>
          <a:xfrm>
            <a:off x="195220" y="2697621"/>
            <a:ext cx="216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latin typeface="Montserrat" pitchFamily="2" charset="77"/>
              </a:rPr>
              <a:t>Hankkeen aloitus </a:t>
            </a:r>
            <a:r>
              <a:rPr lang="fi-FI" dirty="0">
                <a:latin typeface="Montserrat" pitchFamily="2" charset="77"/>
              </a:rPr>
              <a:t>elokuu 2023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8F9C3C-716F-D7A3-9D52-BB4C2B76ABDA}"/>
              </a:ext>
            </a:extLst>
          </p:cNvPr>
          <p:cNvGrpSpPr/>
          <p:nvPr/>
        </p:nvGrpSpPr>
        <p:grpSpPr>
          <a:xfrm>
            <a:off x="2799690" y="3590196"/>
            <a:ext cx="244736" cy="1238743"/>
            <a:chOff x="1078618" y="2334919"/>
            <a:chExt cx="244736" cy="1238743"/>
          </a:xfrm>
        </p:grpSpPr>
        <p:cxnSp>
          <p:nvCxnSpPr>
            <p:cNvPr id="12" name="Suora yhdysviiva 112">
              <a:extLst>
                <a:ext uri="{FF2B5EF4-FFF2-40B4-BE49-F238E27FC236}">
                  <a16:creationId xmlns:a16="http://schemas.microsoft.com/office/drawing/2014/main" id="{2528140B-8A6A-B4D4-E7F1-0C17C3B80CC9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334919"/>
              <a:ext cx="0" cy="10373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i 114">
              <a:extLst>
                <a:ext uri="{FF2B5EF4-FFF2-40B4-BE49-F238E27FC236}">
                  <a16:creationId xmlns:a16="http://schemas.microsoft.com/office/drawing/2014/main" id="{3F2D3019-4FED-B056-32FD-1CD2746E046A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B88D30-1D5E-3724-FE86-627910241074}"/>
              </a:ext>
            </a:extLst>
          </p:cNvPr>
          <p:cNvSpPr txBox="1"/>
          <p:nvPr/>
        </p:nvSpPr>
        <p:spPr>
          <a:xfrm>
            <a:off x="1869257" y="3024049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Montserrat" pitchFamily="2" charset="77"/>
              </a:rPr>
              <a:t>Osaamistarvekartoitus</a:t>
            </a:r>
          </a:p>
          <a:p>
            <a:pPr algn="ctr"/>
            <a:r>
              <a:rPr lang="fi-FI" dirty="0">
                <a:latin typeface="Montserrat" pitchFamily="2" charset="77"/>
              </a:rPr>
              <a:t>lokakuu 2023</a:t>
            </a:r>
          </a:p>
          <a:p>
            <a:pPr algn="l"/>
            <a:endParaRPr lang="fi-FI" dirty="0">
              <a:latin typeface="Montserrat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277DF-957C-84CC-2D5B-0EA0E0567010}"/>
              </a:ext>
            </a:extLst>
          </p:cNvPr>
          <p:cNvGrpSpPr/>
          <p:nvPr/>
        </p:nvGrpSpPr>
        <p:grpSpPr>
          <a:xfrm>
            <a:off x="4706239" y="3199976"/>
            <a:ext cx="244736" cy="1628963"/>
            <a:chOff x="1078618" y="1944699"/>
            <a:chExt cx="244736" cy="1628963"/>
          </a:xfrm>
        </p:grpSpPr>
        <p:cxnSp>
          <p:nvCxnSpPr>
            <p:cNvPr id="5" name="Suora yhdysviiva 112">
              <a:extLst>
                <a:ext uri="{FF2B5EF4-FFF2-40B4-BE49-F238E27FC236}">
                  <a16:creationId xmlns:a16="http://schemas.microsoft.com/office/drawing/2014/main" id="{A6CA9F30-C6E9-DFED-DC36-E27055B8EEF9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i 114">
              <a:extLst>
                <a:ext uri="{FF2B5EF4-FFF2-40B4-BE49-F238E27FC236}">
                  <a16:creationId xmlns:a16="http://schemas.microsoft.com/office/drawing/2014/main" id="{D2EDF764-4331-0712-5CAF-8E469F3C8B92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0450B2C-6C24-BBDC-CEE5-6CDC85F62FCE}"/>
              </a:ext>
            </a:extLst>
          </p:cNvPr>
          <p:cNvSpPr txBox="1"/>
          <p:nvPr/>
        </p:nvSpPr>
        <p:spPr>
          <a:xfrm>
            <a:off x="3471739" y="2536689"/>
            <a:ext cx="262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latin typeface="Montserrat" pitchFamily="2" charset="77"/>
              </a:rPr>
              <a:t>Toimintamallin taustatyö</a:t>
            </a:r>
            <a:br>
              <a:rPr lang="fi-FI" sz="1400" b="1" dirty="0">
                <a:latin typeface="Montserrat" pitchFamily="2" charset="77"/>
              </a:rPr>
            </a:br>
            <a:r>
              <a:rPr lang="fi-FI" sz="1400" dirty="0">
                <a:latin typeface="Montserrat" pitchFamily="2" charset="77"/>
              </a:rPr>
              <a:t>tammikuu 2024–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E6AF0F-5081-A1B1-53AE-A1726068D384}"/>
              </a:ext>
            </a:extLst>
          </p:cNvPr>
          <p:cNvGrpSpPr/>
          <p:nvPr/>
        </p:nvGrpSpPr>
        <p:grpSpPr>
          <a:xfrm>
            <a:off x="5792704" y="3927438"/>
            <a:ext cx="244736" cy="923017"/>
            <a:chOff x="1078618" y="2650645"/>
            <a:chExt cx="244736" cy="923017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20" name="Suora yhdysviiva 112">
              <a:extLst>
                <a:ext uri="{FF2B5EF4-FFF2-40B4-BE49-F238E27FC236}">
                  <a16:creationId xmlns:a16="http://schemas.microsoft.com/office/drawing/2014/main" id="{521D140C-C728-31B0-17DA-6C8D7675EFCA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650645"/>
              <a:ext cx="0" cy="72163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i 114">
              <a:extLst>
                <a:ext uri="{FF2B5EF4-FFF2-40B4-BE49-F238E27FC236}">
                  <a16:creationId xmlns:a16="http://schemas.microsoft.com/office/drawing/2014/main" id="{BE7B5762-27B1-2289-ACDC-F8C00ECBCC39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B3058E-270B-6390-42D3-AB3415360AF6}"/>
              </a:ext>
            </a:extLst>
          </p:cNvPr>
          <p:cNvSpPr txBox="1"/>
          <p:nvPr/>
        </p:nvSpPr>
        <p:spPr>
          <a:xfrm>
            <a:off x="4849986" y="3328586"/>
            <a:ext cx="2154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latin typeface="Montserrat" pitchFamily="2" charset="77"/>
              </a:rPr>
              <a:t>Verkoston fasilitointi</a:t>
            </a:r>
            <a:br>
              <a:rPr lang="fi-FI" sz="1400" b="1" dirty="0">
                <a:latin typeface="Montserrat" pitchFamily="2" charset="77"/>
              </a:rPr>
            </a:br>
            <a:r>
              <a:rPr lang="fi-FI" sz="1400" dirty="0">
                <a:latin typeface="Montserrat" pitchFamily="2" charset="77"/>
              </a:rPr>
              <a:t>helmikuu 2024–</a:t>
            </a:r>
          </a:p>
        </p:txBody>
      </p:sp>
      <p:sp>
        <p:nvSpPr>
          <p:cNvPr id="25" name="Ellipsi 114">
            <a:extLst>
              <a:ext uri="{FF2B5EF4-FFF2-40B4-BE49-F238E27FC236}">
                <a16:creationId xmlns:a16="http://schemas.microsoft.com/office/drawing/2014/main" id="{B7F65DB0-7313-F4CF-6B42-84A78797B08D}"/>
              </a:ext>
            </a:extLst>
          </p:cNvPr>
          <p:cNvSpPr/>
          <p:nvPr/>
        </p:nvSpPr>
        <p:spPr>
          <a:xfrm>
            <a:off x="6506768" y="4594472"/>
            <a:ext cx="244736" cy="26125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Ellipsi 114">
            <a:extLst>
              <a:ext uri="{FF2B5EF4-FFF2-40B4-BE49-F238E27FC236}">
                <a16:creationId xmlns:a16="http://schemas.microsoft.com/office/drawing/2014/main" id="{F39EE98D-4913-6799-3A75-7C89F585A0EC}"/>
              </a:ext>
            </a:extLst>
          </p:cNvPr>
          <p:cNvSpPr/>
          <p:nvPr/>
        </p:nvSpPr>
        <p:spPr>
          <a:xfrm>
            <a:off x="7269285" y="4594472"/>
            <a:ext cx="244736" cy="26125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Ellipsi 114">
            <a:extLst>
              <a:ext uri="{FF2B5EF4-FFF2-40B4-BE49-F238E27FC236}">
                <a16:creationId xmlns:a16="http://schemas.microsoft.com/office/drawing/2014/main" id="{467CAF3E-E875-96DC-D44F-3907BC998445}"/>
              </a:ext>
            </a:extLst>
          </p:cNvPr>
          <p:cNvSpPr/>
          <p:nvPr/>
        </p:nvSpPr>
        <p:spPr>
          <a:xfrm>
            <a:off x="8246605" y="4567681"/>
            <a:ext cx="244736" cy="26125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llipsi 114">
            <a:extLst>
              <a:ext uri="{FF2B5EF4-FFF2-40B4-BE49-F238E27FC236}">
                <a16:creationId xmlns:a16="http://schemas.microsoft.com/office/drawing/2014/main" id="{AF848200-EE2C-33F6-EB5C-073AE584BC9E}"/>
              </a:ext>
            </a:extLst>
          </p:cNvPr>
          <p:cNvSpPr/>
          <p:nvPr/>
        </p:nvSpPr>
        <p:spPr>
          <a:xfrm>
            <a:off x="9741706" y="4578701"/>
            <a:ext cx="244736" cy="26125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Ellipsi 114">
            <a:extLst>
              <a:ext uri="{FF2B5EF4-FFF2-40B4-BE49-F238E27FC236}">
                <a16:creationId xmlns:a16="http://schemas.microsoft.com/office/drawing/2014/main" id="{BB4E6AA5-41E0-26CC-674C-CE05D9C50D95}"/>
              </a:ext>
            </a:extLst>
          </p:cNvPr>
          <p:cNvSpPr/>
          <p:nvPr/>
        </p:nvSpPr>
        <p:spPr>
          <a:xfrm>
            <a:off x="10547242" y="4589459"/>
            <a:ext cx="244736" cy="26125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3ECBA1-EB11-B95A-2794-4D16E2C7FAED}"/>
              </a:ext>
            </a:extLst>
          </p:cNvPr>
          <p:cNvSpPr txBox="1"/>
          <p:nvPr/>
        </p:nvSpPr>
        <p:spPr>
          <a:xfrm>
            <a:off x="9705247" y="2584790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latin typeface="Montserrat" pitchFamily="2" charset="77"/>
              </a:rPr>
              <a:t>Loppuraportointi</a:t>
            </a:r>
            <a:br>
              <a:rPr lang="fi-FI" sz="1400" b="1" dirty="0">
                <a:latin typeface="Montserrat" pitchFamily="2" charset="77"/>
              </a:rPr>
            </a:br>
            <a:r>
              <a:rPr lang="fi-FI" sz="1400" dirty="0">
                <a:latin typeface="Montserrat" pitchFamily="2" charset="77"/>
              </a:rPr>
              <a:t>marraskuu 2024</a:t>
            </a:r>
          </a:p>
        </p:txBody>
      </p:sp>
      <p:cxnSp>
        <p:nvCxnSpPr>
          <p:cNvPr id="31" name="Suora yhdysviiva 112">
            <a:extLst>
              <a:ext uri="{FF2B5EF4-FFF2-40B4-BE49-F238E27FC236}">
                <a16:creationId xmlns:a16="http://schemas.microsoft.com/office/drawing/2014/main" id="{21D784D5-36F4-FC91-0536-8DA882F9D3D3}"/>
              </a:ext>
            </a:extLst>
          </p:cNvPr>
          <p:cNvCxnSpPr>
            <a:cxnSpLocks/>
          </p:cNvCxnSpPr>
          <p:nvPr/>
        </p:nvCxnSpPr>
        <p:spPr>
          <a:xfrm>
            <a:off x="10669610" y="3161882"/>
            <a:ext cx="0" cy="14275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112">
            <a:extLst>
              <a:ext uri="{FF2B5EF4-FFF2-40B4-BE49-F238E27FC236}">
                <a16:creationId xmlns:a16="http://schemas.microsoft.com/office/drawing/2014/main" id="{1AFBDC2E-3AB2-B952-3596-96CACA862D7F}"/>
              </a:ext>
            </a:extLst>
          </p:cNvPr>
          <p:cNvCxnSpPr>
            <a:cxnSpLocks/>
          </p:cNvCxnSpPr>
          <p:nvPr/>
        </p:nvCxnSpPr>
        <p:spPr>
          <a:xfrm>
            <a:off x="8368973" y="3590196"/>
            <a:ext cx="4193" cy="972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2109E7B-8E4F-17D2-8176-F38237B354DB}"/>
              </a:ext>
            </a:extLst>
          </p:cNvPr>
          <p:cNvSpPr txBox="1"/>
          <p:nvPr/>
        </p:nvSpPr>
        <p:spPr>
          <a:xfrm>
            <a:off x="7246821" y="2983168"/>
            <a:ext cx="2319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latin typeface="Montserrat" pitchFamily="2" charset="77"/>
              </a:rPr>
              <a:t>Alustava toimintamalli</a:t>
            </a:r>
            <a:br>
              <a:rPr lang="fi-FI" sz="1400" b="1" dirty="0">
                <a:latin typeface="Montserrat" pitchFamily="2" charset="77"/>
              </a:rPr>
            </a:br>
            <a:r>
              <a:rPr lang="fi-FI" sz="1400" dirty="0">
                <a:latin typeface="Montserrat" pitchFamily="2" charset="77"/>
              </a:rPr>
              <a:t>toukokuu 2024</a:t>
            </a:r>
          </a:p>
        </p:txBody>
      </p:sp>
      <p:sp>
        <p:nvSpPr>
          <p:cNvPr id="35" name="Ellipsi 114">
            <a:extLst>
              <a:ext uri="{FF2B5EF4-FFF2-40B4-BE49-F238E27FC236}">
                <a16:creationId xmlns:a16="http://schemas.microsoft.com/office/drawing/2014/main" id="{06B446A9-7933-C0FD-301B-D72E3ADA0FCB}"/>
              </a:ext>
            </a:extLst>
          </p:cNvPr>
          <p:cNvSpPr/>
          <p:nvPr/>
        </p:nvSpPr>
        <p:spPr>
          <a:xfrm>
            <a:off x="8685037" y="4578439"/>
            <a:ext cx="244736" cy="26125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25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2428E9-DB17-455E-0E6E-030AF7EF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81"/>
            <a:ext cx="10515600" cy="1325563"/>
          </a:xfrm>
        </p:spPr>
        <p:txBody>
          <a:bodyPr/>
          <a:lstStyle/>
          <a:p>
            <a:r>
              <a:rPr lang="fi-FI" dirty="0"/>
              <a:t>Yhteistyöverkoston suunnitelma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F9245BE-A839-29A3-3334-FAB583BF9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95509"/>
              </p:ext>
            </p:extLst>
          </p:nvPr>
        </p:nvGraphicFramePr>
        <p:xfrm>
          <a:off x="687455" y="1590054"/>
          <a:ext cx="10817090" cy="48688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42413">
                  <a:extLst>
                    <a:ext uri="{9D8B030D-6E8A-4147-A177-3AD203B41FA5}">
                      <a16:colId xmlns:a16="http://schemas.microsoft.com/office/drawing/2014/main" val="1360110354"/>
                    </a:ext>
                  </a:extLst>
                </a:gridCol>
                <a:gridCol w="4808051">
                  <a:extLst>
                    <a:ext uri="{9D8B030D-6E8A-4147-A177-3AD203B41FA5}">
                      <a16:colId xmlns:a16="http://schemas.microsoft.com/office/drawing/2014/main" val="2773787657"/>
                    </a:ext>
                  </a:extLst>
                </a:gridCol>
                <a:gridCol w="2539188">
                  <a:extLst>
                    <a:ext uri="{9D8B030D-6E8A-4147-A177-3AD203B41FA5}">
                      <a16:colId xmlns:a16="http://schemas.microsoft.com/office/drawing/2014/main" val="1106710010"/>
                    </a:ext>
                  </a:extLst>
                </a:gridCol>
                <a:gridCol w="1927438">
                  <a:extLst>
                    <a:ext uri="{9D8B030D-6E8A-4147-A177-3AD203B41FA5}">
                      <a16:colId xmlns:a16="http://schemas.microsoft.com/office/drawing/2014/main" val="537544447"/>
                    </a:ext>
                  </a:extLst>
                </a:gridCol>
              </a:tblGrid>
              <a:tr h="443335">
                <a:tc>
                  <a:txBody>
                    <a:bodyPr/>
                    <a:lstStyle/>
                    <a:p>
                      <a:r>
                        <a:rPr lang="fi-FI" sz="1200" dirty="0"/>
                        <a:t>Kokous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Teema/ongelma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Painopiste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Tulos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909536"/>
                  </a:ext>
                </a:extLst>
              </a:tr>
              <a:tr h="960876">
                <a:tc>
                  <a:txBody>
                    <a:bodyPr/>
                    <a:lstStyle/>
                    <a:p>
                      <a:r>
                        <a:rPr lang="fi-FI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Kick</a:t>
                      </a:r>
                      <a:r>
                        <a:rPr lang="fi-FI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i-FI" sz="12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off</a:t>
                      </a:r>
                      <a:endParaRPr lang="fi-FI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fi-FI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Selvityksen tulosten esittely</a:t>
                      </a:r>
                    </a:p>
                    <a:p>
                      <a:r>
                        <a:rPr lang="fi-FI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Ratkaistavien koulutustapojen määrittely</a:t>
                      </a:r>
                    </a:p>
                    <a:p>
                      <a:r>
                        <a:rPr lang="fi-FI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Tavoitteen määrittely, </a:t>
                      </a:r>
                      <a:r>
                        <a:rPr lang="fi-FI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mittarointi</a:t>
                      </a:r>
                      <a:r>
                        <a:rPr lang="fi-FI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ja seuranta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Rehellinen tilannekuva ja konkreettiset ongelmat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776033"/>
                  </a:ext>
                </a:extLst>
              </a:tr>
              <a:tr h="932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1" dirty="0"/>
                        <a:t>15.3.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1" dirty="0"/>
                        <a:t>Lyhytkestoiset koulutusmallit, hakeva toiminta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alueellinen </a:t>
                      </a:r>
                      <a:r>
                        <a:rPr lang="fi-FI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kohtaanto</a:t>
                      </a:r>
                      <a:endParaRPr lang="fi-FI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kiinnostusta herättävät tutkintosisällöt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yritysten ja oppilaitosten yhteistyö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dirty="0"/>
                        <a:t>Ammatillinen koulutus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527609"/>
                  </a:ext>
                </a:extLst>
              </a:tr>
              <a:tr h="935242">
                <a:tc>
                  <a:txBody>
                    <a:bodyPr/>
                    <a:lstStyle/>
                    <a:p>
                      <a:r>
                        <a:rPr lang="fi-FI" sz="1200" b="1"/>
                        <a:t>24.4.</a:t>
                      </a:r>
                      <a:endParaRPr lang="fi-FI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/>
                        <a:t>Työn ohessa tehtävät koulutusmuodot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0"/>
                        <a:t>Yritys- ja konsultointitoiminta</a:t>
                      </a:r>
                    </a:p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400" dirty="0"/>
                        <a:t>Korkeakoulutus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585294"/>
                  </a:ext>
                </a:extLst>
              </a:tr>
              <a:tr h="957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1" dirty="0"/>
                        <a:t>14.6.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1"/>
                        <a:t>Rahoitus sekä alueellisen dynamiikan vahvistaminen</a:t>
                      </a:r>
                      <a:endParaRPr lang="fi-FI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027051"/>
                  </a:ext>
                </a:extLst>
              </a:tr>
              <a:tr h="581445">
                <a:tc>
                  <a:txBody>
                    <a:bodyPr/>
                    <a:lstStyle/>
                    <a:p>
                      <a:r>
                        <a:rPr lang="fi-FI" sz="1200" b="1" dirty="0"/>
                        <a:t>6.9.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dirty="0"/>
                        <a:t>Tuulivoima-alan koulutustarpeiden ennakointi ja tulevaisuuden toimintamalli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Ennakointi ja koulutusjärjestelmän toimintakyky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/>
                        <a:t>Rehellinen tilannekuva ja ratkaisut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857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26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E7242A-2378-B5CB-A5B5-BE8DEF18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pitää ratkoa?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09A262-F22D-4741-BB5E-7FF94517A0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Korkeakoulutuksen polut ja esteet</a:t>
            </a:r>
          </a:p>
        </p:txBody>
      </p:sp>
    </p:spTree>
    <p:extLst>
      <p:ext uri="{BB962C8B-B14F-4D97-AF65-F5344CB8AC3E}">
        <p14:creationId xmlns:p14="http://schemas.microsoft.com/office/powerpoint/2010/main" val="99493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9F7D46-4F94-E440-AB4D-8FDA243F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Millaisena työvoiman tarve näyttäytyy yrityksissä?</a:t>
            </a: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85B5A9AE-1FC0-7188-449A-CE601B655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1294076" cy="466725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i-FI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Monet yritykset kohtaavat nykyisessä tilanteessa vaikeuksia löytää riittävästi pätevää henkilöstöä täyttämään kasvavat tarpeensa. Tämä on tärkeää huomioida </a:t>
            </a:r>
            <a:r>
              <a:rPr lang="fi-FI" sz="1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koulutusten suunnittelussa ja rahoituksessa</a:t>
            </a:r>
            <a:r>
              <a:rPr lang="fi-FI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Aft>
                <a:spcPts val="1000"/>
              </a:spcAft>
            </a:pPr>
            <a:r>
              <a:rPr lang="fi-FI" sz="1400" dirty="0">
                <a:latin typeface="+mn-lt"/>
                <a:ea typeface="Calibri"/>
                <a:cs typeface="Times New Roman"/>
              </a:rPr>
              <a:t>Korkeakoulutetut projektijohtajat ja hankekehittäjät ovat olleet viime vuosina erittäin kysyttyjä. </a:t>
            </a:r>
            <a:r>
              <a:rPr lang="fi-FI" sz="1400" dirty="0">
                <a:latin typeface="+mn-lt"/>
                <a:ea typeface="Calibri" panose="020F0502020204030204" pitchFamily="34" charset="0"/>
              </a:rPr>
              <a:t>Tuulivoima-ala vaatii </a:t>
            </a:r>
            <a:r>
              <a:rPr lang="fi-FI" sz="1400" b="1" dirty="0">
                <a:latin typeface="+mn-lt"/>
                <a:ea typeface="Calibri" panose="020F0502020204030204" pitchFamily="34" charset="0"/>
              </a:rPr>
              <a:t>monipuolista osaamista</a:t>
            </a:r>
            <a:r>
              <a:rPr lang="fi-FI" sz="1400" dirty="0">
                <a:latin typeface="+mn-lt"/>
                <a:ea typeface="Calibri" panose="020F0502020204030204" pitchFamily="34" charset="0"/>
              </a:rPr>
              <a:t>, johon kuuluvat tekninen, kaupallinen, juridinen, ympäristöön liittyvä ja johtamisosaaminen. Koulutuksen tulisi valmistaa opiskelijoita tällaisiin monialaisiin tarpeisiin. </a:t>
            </a:r>
          </a:p>
          <a:p>
            <a:pPr>
              <a:spcAft>
                <a:spcPts val="1000"/>
              </a:spcAft>
            </a:pPr>
            <a:r>
              <a:rPr lang="fi-FI" sz="1400" dirty="0">
                <a:latin typeface="+mn-lt"/>
              </a:rPr>
              <a:t>Osaavia ammattilaisia on vaikea </a:t>
            </a:r>
            <a:r>
              <a:rPr lang="fi-FI" sz="1400" b="1" dirty="0">
                <a:latin typeface="+mn-lt"/>
              </a:rPr>
              <a:t>löytää ympäristöselvityksissä ja kaavaprosessien vetämisessä</a:t>
            </a:r>
            <a:r>
              <a:rPr lang="fi-FI" sz="1400" dirty="0">
                <a:latin typeface="+mn-lt"/>
              </a:rPr>
              <a:t>.</a:t>
            </a:r>
            <a:r>
              <a:rPr lang="fi-FI" sz="1400" b="1" dirty="0">
                <a:latin typeface="+mn-lt"/>
              </a:rPr>
              <a:t> </a:t>
            </a:r>
            <a:endParaRPr lang="fi-FI" sz="1400" dirty="0"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fi-FI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Tavoitteena tulisi olla varmistaa, että koulutusohjelmat ja kurssit suunnitellaan huomioimaan näiden </a:t>
            </a:r>
            <a:r>
              <a:rPr lang="fi-FI" sz="1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alojen ja yritysten erityistarpeet. </a:t>
            </a:r>
          </a:p>
          <a:p>
            <a:pPr>
              <a:spcAft>
                <a:spcPts val="1000"/>
              </a:spcAft>
            </a:pPr>
            <a:r>
              <a:rPr lang="fi-FI" sz="1400" dirty="0">
                <a:latin typeface="+mn-lt"/>
                <a:ea typeface="Calibri" panose="020F0502020204030204" pitchFamily="34" charset="0"/>
              </a:rPr>
              <a:t>Selvityksessä nousi esiin tarve kehittää energia-alan sekä teknisten alojen koulutusta vastaamaan kasvavan energiateollisuuden ja vihreän siirtymän kasvaviin vaatimuksiin.  </a:t>
            </a:r>
            <a:r>
              <a:rPr lang="fi-FI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Tarve kehittää korkeakoulutusta </a:t>
            </a:r>
            <a:r>
              <a:rPr lang="fi-FI" sz="1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sisällöllisesti </a:t>
            </a:r>
            <a:r>
              <a:rPr lang="fi-FI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vastaamaan energiateollisuuden, erityisesti tuulivoimateollisuuden, nopeaa kasvua. </a:t>
            </a:r>
          </a:p>
          <a:p>
            <a:pPr>
              <a:spcAft>
                <a:spcPts val="1000"/>
              </a:spcAft>
            </a:pPr>
            <a:endParaRPr lang="fi-FI" sz="1200" dirty="0">
              <a:latin typeface="+mn-lt"/>
            </a:endParaRPr>
          </a:p>
          <a:p>
            <a:endParaRPr lang="fi-FI" sz="1200" dirty="0">
              <a:solidFill>
                <a:schemeClr val="tx1"/>
              </a:solidFill>
            </a:endParaRP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10821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D7319A-57BB-57F2-1A6D-0A6C0094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Millaisia muutoksia työvoiman saatavuudessa on tapahtunut lähivuosina?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9E3B43-0DC3-EEFA-7A04-D7509846E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583" y="2141537"/>
            <a:ext cx="10348784" cy="4351338"/>
          </a:xfrm>
        </p:spPr>
        <p:txBody>
          <a:bodyPr/>
          <a:lstStyle/>
          <a:p>
            <a:r>
              <a:rPr lang="fi-FI" sz="1800" i="0" dirty="0">
                <a:effectLst/>
                <a:latin typeface="+mn-lt"/>
              </a:rPr>
              <a:t>Viime aikoina on nähty hieman rauhoittumista investointien vähentymisen myötä. Edelleen uusia voimaloita on rakenteilla kuitenkin tälle ja ensi vuodell</a:t>
            </a:r>
            <a:r>
              <a:rPr lang="fi-FI" sz="1800" dirty="0">
                <a:latin typeface="+mn-lt"/>
              </a:rPr>
              <a:t>e merkittävä määrä, jonka myötä syntyy uusia työvoimatarpeita.</a:t>
            </a:r>
            <a:endParaRPr lang="en-US" sz="1800" dirty="0">
              <a:latin typeface="+mn-lt"/>
            </a:endParaRPr>
          </a:p>
          <a:p>
            <a:r>
              <a:rPr lang="fi-FI" dirty="0">
                <a:latin typeface="+mn-lt"/>
              </a:rPr>
              <a:t>Kasvun odotetaan kuitenkin jatkuvan pitkällä aikavälillä, ja henkilöstömäärä tuulivoima-alalla tulee kasvamaan.</a:t>
            </a:r>
          </a:p>
          <a:p>
            <a:r>
              <a:rPr lang="fi-FI" dirty="0">
                <a:latin typeface="+mn-lt"/>
              </a:rPr>
              <a:t>Useat yritykset mainitsivat, että konsulttialan työvoimapula näyttäytyy tuulivoimaloille. Monet tehtävistä on ulkoistettavissa, mikäli konsultteja olisi saatavilla.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981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78913-A6FC-73C0-CB94-A970ED07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Millaisena työvoiman tarve näyttäytyy yrityksissä?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71D14D-5080-F230-8E9D-7DAA1DB02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810103" cy="4351338"/>
          </a:xfrm>
        </p:spPr>
        <p:txBody>
          <a:bodyPr/>
          <a:lstStyle/>
          <a:p>
            <a:r>
              <a:rPr lang="fi-FI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Tuulivoimaa koskevien opintojen laajentaminen teknillisissä korkeakouluissa ja yliopistoissa on tarpeellista. </a:t>
            </a:r>
          </a:p>
          <a:p>
            <a:r>
              <a:rPr lang="fi-FI" sz="1400" dirty="0">
                <a:latin typeface="+mn-lt"/>
                <a:ea typeface="Calibri" panose="020F0502020204030204" pitchFamily="34" charset="0"/>
              </a:rPr>
              <a:t>Korkeakouluissa painottuvat </a:t>
            </a:r>
            <a:r>
              <a:rPr lang="fi-FI" sz="1400" b="1" dirty="0">
                <a:latin typeface="+mn-lt"/>
                <a:ea typeface="Calibri" panose="020F0502020204030204" pitchFamily="34" charset="0"/>
              </a:rPr>
              <a:t>lyhytkestoiset poikkitieteelliset opintokokonaisuudet</a:t>
            </a:r>
            <a:r>
              <a:rPr lang="fi-FI" sz="1400" dirty="0">
                <a:latin typeface="+mn-lt"/>
                <a:ea typeface="Calibri" panose="020F0502020204030204" pitchFamily="34" charset="0"/>
              </a:rPr>
              <a:t> ja </a:t>
            </a:r>
            <a:r>
              <a:rPr lang="fi-FI" sz="1400" b="1" dirty="0">
                <a:latin typeface="+mn-lt"/>
                <a:ea typeface="Calibri" panose="020F0502020204030204" pitchFamily="34" charset="0"/>
              </a:rPr>
              <a:t>energia-alan koulutusohjelmat</a:t>
            </a:r>
            <a:r>
              <a:rPr lang="fi-FI" sz="1400" dirty="0">
                <a:latin typeface="+mn-lt"/>
                <a:ea typeface="Calibri" panose="020F0502020204030204" pitchFamily="34" charset="0"/>
              </a:rPr>
              <a:t>. </a:t>
            </a:r>
            <a:r>
              <a:rPr lang="fi-FI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Toisaalta liian erikoistunutta koulutusta kannattaa välttää. </a:t>
            </a:r>
          </a:p>
          <a:p>
            <a:r>
              <a:rPr lang="fi-FI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Yleisesti yritykset kokivat tärkeinä laaja-alaisemmin uusiutuviin energiamuotoihin (mm. aurinko, tuuli ja vety) liittyvät opintokokonaisuudet ja suuntautumisvaihtoehdot. </a:t>
            </a:r>
          </a:p>
          <a:p>
            <a:r>
              <a:rPr lang="fi-FI" sz="1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i-FI" sz="14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äsmäkoulutukset</a:t>
            </a:r>
            <a:r>
              <a:rPr lang="fi-FI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joissa kouluttajia tulee tuulivoima-alalla toimivista yrityksistä, ovat erityisen hyödyllisiä. </a:t>
            </a:r>
          </a:p>
          <a:p>
            <a:r>
              <a:rPr lang="fi-FI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Lisäksi korostetaan energiatekniikan asiantuntijoiden kouluttamisen tärkeyttä </a:t>
            </a:r>
            <a:r>
              <a:rPr lang="fi-FI" sz="14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kaupallisen ajattelun ja johtamistaitojen alueilla</a:t>
            </a:r>
            <a:r>
              <a:rPr lang="fi-FI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koska nämä taidot ovat keskeisiä asiantuntijaorganisaatioissa.</a:t>
            </a:r>
          </a:p>
          <a:p>
            <a:r>
              <a:rPr lang="fi-FI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Yritysten </a:t>
            </a:r>
            <a:r>
              <a:rPr lang="fi-FI" sz="14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aktiivinen markkinointi ja tiedottaminen nuorille </a:t>
            </a:r>
            <a:r>
              <a:rPr lang="fi-FI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tuulivoima-alan mahdollisuuksista sekä yhteistyö yritysten ja korkeakoulujen kanssa on avainasemassa.  Tuulivoima-ala on monialainen ja vaatii monenlaisia taitoja ja osaamista.</a:t>
            </a:r>
          </a:p>
          <a:p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56205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920C7A-B1E4-DDDA-D6B3-345EA34B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Korkeakoulujen koulutustarjonta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29E5C6-1D75-2AB6-8E66-CD0DDF0B7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443" y="1611441"/>
            <a:ext cx="10680357" cy="4351338"/>
          </a:xfrm>
        </p:spPr>
        <p:txBody>
          <a:bodyPr/>
          <a:lstStyle/>
          <a:p>
            <a:r>
              <a:rPr lang="fi-FI" sz="1400" dirty="0"/>
              <a:t>Suomessa energia- ja ympäristötekniikkaan ja insinööritieteisiin liittyvä koulutustarjonta on laaja. </a:t>
            </a:r>
          </a:p>
          <a:p>
            <a:r>
              <a:rPr lang="fi-FI" sz="1400" dirty="0"/>
              <a:t>Esimerkiksi energia- ja ympäristötekniikkaan ja sähkö- ja automaatiotekniikkaan liittyviä alempia korkeakoulututkintoja tarjoaa noin 12–15 ammattikorkeakoulua. </a:t>
            </a:r>
          </a:p>
          <a:p>
            <a:r>
              <a:rPr lang="fi-FI" sz="1400" dirty="0"/>
              <a:t>Yliopistoista ainakin Aalto, Tampereen yliopisto, LUT ja Vaasan yliopisto järjestävät energia- ja sähkötekniikkaan liittyviä kandidaatti- ja maisteriohjelmia. Yliopistojen tutkinto-ohjelmat sisältävät uusiutuvaan energiatekniikkaan ja energiamurrokseen liittyviä opintoja ja niissä on mukana myös tuulivoimaan liittyviä spesifejä opintokokonaisuuksia.</a:t>
            </a:r>
          </a:p>
          <a:p>
            <a:r>
              <a:rPr lang="fi-FI" sz="1400" dirty="0"/>
              <a:t>Verkostoyliopisto </a:t>
            </a:r>
            <a:r>
              <a:rPr lang="fi-FI" sz="1400" dirty="0" err="1"/>
              <a:t>FITech</a:t>
            </a:r>
            <a:r>
              <a:rPr lang="fi-FI" sz="1400" dirty="0"/>
              <a:t> tarjoaa kursseja, jotka liittyvät tuulivoimaan ja uusiutuvaan energiatekniikkaan. Kurssit on tarkoitettu aikuisopiskelijoille sekä tutkinto-opiskelijoille.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199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E7242A-2378-B5CB-A5B5-BE8DEF18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686757"/>
            <a:ext cx="11360700" cy="2858610"/>
          </a:xfrm>
        </p:spPr>
        <p:txBody>
          <a:bodyPr>
            <a:normAutofit/>
          </a:bodyPr>
          <a:lstStyle/>
          <a:p>
            <a:r>
              <a:rPr lang="fi-FI" sz="6600" b="1" dirty="0"/>
              <a:t>Korkeakoulutetut tuulivoima-alalla: tarpeet ja polut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333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I PPT-esityspohjan värit 210612">
      <a:dk1>
        <a:srgbClr val="000000"/>
      </a:dk1>
      <a:lt1>
        <a:srgbClr val="FFFFFF"/>
      </a:lt1>
      <a:dk2>
        <a:srgbClr val="EA564F"/>
      </a:dk2>
      <a:lt2>
        <a:srgbClr val="E7E6E6"/>
      </a:lt2>
      <a:accent1>
        <a:srgbClr val="502F46"/>
      </a:accent1>
      <a:accent2>
        <a:srgbClr val="853B55"/>
      </a:accent2>
      <a:accent3>
        <a:srgbClr val="E4C289"/>
      </a:accent3>
      <a:accent4>
        <a:srgbClr val="FFC000"/>
      </a:accent4>
      <a:accent5>
        <a:srgbClr val="C66848"/>
      </a:accent5>
      <a:accent6>
        <a:srgbClr val="899AA6"/>
      </a:accent6>
      <a:hlink>
        <a:srgbClr val="EA564F"/>
      </a:hlink>
      <a:folHlink>
        <a:srgbClr val="B33353"/>
      </a:folHlink>
    </a:clrScheme>
    <a:fontScheme name="MDI Montserrat ExtraBold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-pohja-mdi-v2.07-2023-2 y-tunnus ja yritysmuoto muutettu fcg ja muotoilukorjauksia" id="{45240020-AF55-3449-BBB2-F24CF52F4236}" vid="{38FFDEC8-19DE-664A-AD1B-7B247CA06467}"/>
    </a:ext>
  </a:extLst>
</a:theme>
</file>

<file path=ppt/theme/theme2.xml><?xml version="1.0" encoding="utf-8"?>
<a:theme xmlns:a="http://schemas.openxmlformats.org/drawingml/2006/main" name="1_Office Theme">
  <a:themeElements>
    <a:clrScheme name="MDI PPT-esityspohjan värit 210612">
      <a:dk1>
        <a:srgbClr val="000000"/>
      </a:dk1>
      <a:lt1>
        <a:srgbClr val="FFFFFF"/>
      </a:lt1>
      <a:dk2>
        <a:srgbClr val="EA564F"/>
      </a:dk2>
      <a:lt2>
        <a:srgbClr val="E7E6E6"/>
      </a:lt2>
      <a:accent1>
        <a:srgbClr val="502F46"/>
      </a:accent1>
      <a:accent2>
        <a:srgbClr val="853B55"/>
      </a:accent2>
      <a:accent3>
        <a:srgbClr val="E4C289"/>
      </a:accent3>
      <a:accent4>
        <a:srgbClr val="FFC000"/>
      </a:accent4>
      <a:accent5>
        <a:srgbClr val="C66848"/>
      </a:accent5>
      <a:accent6>
        <a:srgbClr val="899AA6"/>
      </a:accent6>
      <a:hlink>
        <a:srgbClr val="EA564F"/>
      </a:hlink>
      <a:folHlink>
        <a:srgbClr val="B33353"/>
      </a:folHlink>
    </a:clrScheme>
    <a:fontScheme name="MDI Montserrat ExtraBold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-pohja-mdi-v2.07-2023-2 y-tunnus ja yritysmuoto muutettu fcg ja muotoilukorjauksia" id="{45240020-AF55-3449-BBB2-F24CF52F4236}" vid="{38FFDEC8-19DE-664A-AD1B-7B247CA0646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F881BDE1CB848A8346146C77306C7" ma:contentTypeVersion="12" ma:contentTypeDescription="Create a new document." ma:contentTypeScope="" ma:versionID="ba2bc11dc9058342e19a38bf34753037">
  <xsd:schema xmlns:xsd="http://www.w3.org/2001/XMLSchema" xmlns:xs="http://www.w3.org/2001/XMLSchema" xmlns:p="http://schemas.microsoft.com/office/2006/metadata/properties" xmlns:ns2="4535f4e9-9ee0-4eeb-83ad-4385b09b5e1f" xmlns:ns3="803149a8-fe96-4f32-bf13-5134d4bbcf4c" targetNamespace="http://schemas.microsoft.com/office/2006/metadata/properties" ma:root="true" ma:fieldsID="3de7820e84cbf333e35c43599ac798be" ns2:_="" ns3:_="">
    <xsd:import namespace="4535f4e9-9ee0-4eeb-83ad-4385b09b5e1f"/>
    <xsd:import namespace="803149a8-fe96-4f32-bf13-5134d4bbcf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5f4e9-9ee0-4eeb-83ad-4385b09b5e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a6a9047-7622-4e6d-83e1-5b7b4f4e65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149a8-fe96-4f32-bf13-5134d4bbcf4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058532d-07e5-4604-a0d8-b6aa4c3a58a5}" ma:internalName="TaxCatchAll" ma:showField="CatchAllData" ma:web="803149a8-fe96-4f32-bf13-5134d4bbcf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3149a8-fe96-4f32-bf13-5134d4bbcf4c" xsi:nil="true"/>
    <lcf76f155ced4ddcb4097134ff3c332f xmlns="4535f4e9-9ee0-4eeb-83ad-4385b09b5e1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B18839-A6E8-4832-8495-9941E201E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35f4e9-9ee0-4eeb-83ad-4385b09b5e1f"/>
    <ds:schemaRef ds:uri="803149a8-fe96-4f32-bf13-5134d4bbcf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74CCE7-CD3C-48DF-B91C-D4D7CF733E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9ED9C4-6338-4481-AC42-39BED4E24C24}">
  <ds:schemaRefs>
    <ds:schemaRef ds:uri="803149a8-fe96-4f32-bf13-5134d4bbcf4c"/>
    <ds:schemaRef ds:uri="http://purl.org/dc/terms/"/>
    <ds:schemaRef ds:uri="http://schemas.microsoft.com/office/2006/metadata/properties"/>
    <ds:schemaRef ds:uri="4535f4e9-9ee0-4eeb-83ad-4385b09b5e1f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ppt-pohja-mdi-versio-2023-2-kesakuu</Template>
  <TotalTime>20026</TotalTime>
  <Words>1119</Words>
  <Application>Microsoft Macintosh PowerPoint</Application>
  <PresentationFormat>Laajakuva</PresentationFormat>
  <Paragraphs>140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19</vt:i4>
      </vt:variant>
    </vt:vector>
  </HeadingPairs>
  <TitlesOfParts>
    <vt:vector size="26" baseType="lpstr">
      <vt:lpstr>Calibri</vt:lpstr>
      <vt:lpstr>Normaali järjestelmäfontti</vt:lpstr>
      <vt:lpstr>Montserrat</vt:lpstr>
      <vt:lpstr>Montserrat ExtraBold</vt:lpstr>
      <vt:lpstr>Arial</vt:lpstr>
      <vt:lpstr>Office Theme</vt:lpstr>
      <vt:lpstr>1_Office Theme</vt:lpstr>
      <vt:lpstr>Nopeiden osaamistarpeiden  verkosto</vt:lpstr>
      <vt:lpstr>Selvitys- ja kehityshankkeen aikataulu</vt:lpstr>
      <vt:lpstr>Yhteistyöverkoston suunnitelma</vt:lpstr>
      <vt:lpstr>Mitä pitää ratkoa?</vt:lpstr>
      <vt:lpstr>Millaisena työvoiman tarve näyttäytyy yrityksissä?</vt:lpstr>
      <vt:lpstr>Millaisia muutoksia työvoiman saatavuudessa on tapahtunut lähivuosina? </vt:lpstr>
      <vt:lpstr>Millaisena työvoiman tarve näyttäytyy yrityksissä?</vt:lpstr>
      <vt:lpstr>Korkeakoulujen koulutustarjonta</vt:lpstr>
      <vt:lpstr>Korkeakoulutetut tuulivoima-alalla: tarpeet ja polut</vt:lpstr>
      <vt:lpstr>Case - Luontokartoittajat </vt:lpstr>
      <vt:lpstr>Case - Hankekehittäjät </vt:lpstr>
      <vt:lpstr>Nopeiden koulutushankkeiden edellytykset ja esteet</vt:lpstr>
      <vt:lpstr>Enemmistö hankkeista on parhaillaan rekrytointivaiheessa. Koulutukset on käynnistyneet 4 hankkeella.</vt:lpstr>
      <vt:lpstr>Milloin odotatte ensimmäisten opiskelijoiden saavan koulutuksen suoritettua kokonaisuudessaan?</vt:lpstr>
      <vt:lpstr>Mitkä tekijät ovat edistäneet koulutuksen nopeaa käynnistämistä?</vt:lpstr>
      <vt:lpstr>Mitkä tekijät ovat hankaloittaneet koulutuksen nopeaa käynnistämistä?</vt:lpstr>
      <vt:lpstr>Kysymyksiä keskusteluun</vt:lpstr>
      <vt:lpstr>PowerPoint-esitys</vt:lpstr>
      <vt:lpstr>Oli ilo!</vt:lpstr>
    </vt:vector>
  </TitlesOfParts>
  <Manager/>
  <Company>FCG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Hei, työystävät.</dc:title>
  <dc:subject/>
  <dc:creator>Siltanen, Kirsi</dc:creator>
  <cp:keywords/>
  <dc:description/>
  <cp:lastModifiedBy>Laura Väliniemi</cp:lastModifiedBy>
  <cp:revision>12</cp:revision>
  <cp:lastPrinted>2024-04-19T11:49:25Z</cp:lastPrinted>
  <dcterms:created xsi:type="dcterms:W3CDTF">2023-10-03T08:59:30Z</dcterms:created>
  <dcterms:modified xsi:type="dcterms:W3CDTF">2024-04-24T05:54:25Z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0x010100F14F881BDE1CB848A8346146C77306C7</vt:lpwstr>
  </property>
</Properties>
</file>