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3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72" r:id="rId4"/>
    <p:sldMasterId id="2147483819" r:id="rId5"/>
    <p:sldMasterId id="2147483684" r:id="rId6"/>
    <p:sldMasterId id="2147483725" r:id="rId7"/>
  </p:sldMasterIdLst>
  <p:notesMasterIdLst>
    <p:notesMasterId r:id="rId29"/>
  </p:notesMasterIdLst>
  <p:sldIdLst>
    <p:sldId id="3727" r:id="rId8"/>
    <p:sldId id="372" r:id="rId9"/>
    <p:sldId id="3731" r:id="rId10"/>
    <p:sldId id="3754" r:id="rId11"/>
    <p:sldId id="3767" r:id="rId12"/>
    <p:sldId id="3768" r:id="rId13"/>
    <p:sldId id="3769" r:id="rId14"/>
    <p:sldId id="3696" r:id="rId15"/>
    <p:sldId id="3732" r:id="rId16"/>
    <p:sldId id="3800" r:id="rId17"/>
    <p:sldId id="3744" r:id="rId18"/>
    <p:sldId id="3810" r:id="rId19"/>
    <p:sldId id="3775" r:id="rId20"/>
    <p:sldId id="3788" r:id="rId21"/>
    <p:sldId id="3805" r:id="rId22"/>
    <p:sldId id="3806" r:id="rId23"/>
    <p:sldId id="3807" r:id="rId24"/>
    <p:sldId id="3808" r:id="rId25"/>
    <p:sldId id="3789" r:id="rId26"/>
    <p:sldId id="3811" r:id="rId27"/>
    <p:sldId id="3752" r:id="rId28"/>
  </p:sldIdLst>
  <p:sldSz cx="12192000" cy="6858000"/>
  <p:notesSz cx="6858000" cy="9144000"/>
  <p:embeddedFontLs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ExtraBold" panose="020F0502020204030204" pitchFamily="34" charset="0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si Kumpula" initials="AK" lastIdx="1" clrIdx="0">
    <p:extLst>
      <p:ext uri="{19B8F6BF-5375-455C-9EA6-DF929625EA0E}">
        <p15:presenceInfo xmlns:p15="http://schemas.microsoft.com/office/powerpoint/2012/main" userId="S::l84366@student.uwasa.fi::24661498-d30e-4fe8-8cea-fe32e7a68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6C2B1-9CFF-45BB-AB8B-7E2526252C5C}" v="1486" dt="2024-03-15T06:01:45.959"/>
    <p1510:client id="{E0F75BE4-EB70-5E40-9758-1069299FFD99}" v="1888" dt="2024-03-15T08:42:12.779"/>
    <p1510:client id="{F9C465E7-0F40-462A-BF49-4F2AEFB36D56}" v="567" vWet="569" dt="2024-03-15T06:15:37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7" autoAdjust="0"/>
    <p:restoredTop sz="95782" autoAdjust="0"/>
  </p:normalViewPr>
  <p:slideViewPr>
    <p:cSldViewPr snapToGrid="0" snapToObjects="1">
      <p:cViewPr varScale="1">
        <p:scale>
          <a:sx n="104" d="100"/>
          <a:sy n="104" d="100"/>
        </p:scale>
        <p:origin x="86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7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i-FI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Tuulivoima-alan rakennus-, tuotanto-, ja ylläpitotehtävissä tarvitaan paljon työvoimaa, johon soveltuvat hyvin erilaiset ammatilliset koulutustaustat. Ammatillisissa tehtävissä tuulivoima-alan työntekijöiden koulutustaustat voivat vaihdella paljon. </a:t>
            </a:r>
          </a:p>
          <a:p>
            <a:r>
              <a:rPr lang="fi-FI" dirty="0"/>
              <a:t>. Ammatillisessa koulutuksessa on tarve vähintään uusille tutkinnon osille osana perustutkintoja sekä aikuisille alanvaihtajille tarkoitetulle tuulivoima-asentajien muuntokoulutuksille – esimerkiksi sähkö- ja automaatiotekniikan opiskelijat tai alanvaihtajat voisivat suorittaa tuulivoimalalle erikoistavan yhden vuoden työelämälähtöisen koulutuksen. Tarvetta on myös kansainvälisen standardin mukaisille GWO-tuulivoima-alan turvallisuuskoulutuksille. Niitä järjestävät tällä hetkellä yksityiset koulutustarjoajat (mm. </a:t>
            </a:r>
            <a:r>
              <a:rPr lang="fi-FI" dirty="0" err="1"/>
              <a:t>Skydda</a:t>
            </a:r>
            <a:r>
              <a:rPr lang="fi-FI" dirty="0"/>
              <a:t>, </a:t>
            </a:r>
            <a:r>
              <a:rPr lang="fi-FI" dirty="0" err="1"/>
              <a:t>Caverion</a:t>
            </a:r>
            <a:r>
              <a:rPr lang="fi-FI" dirty="0"/>
              <a:t>, Meriturva). Alalle tarvitaan tiivistä yhteistyötä korkeakoulujen ja ammatillisten oppilaitosten kanssa, jotta opetus vastaisi alan tarpeita. Koulutuslaitosten tulisi tarjota koulutusta, joka vastaa alan tarpeisiin, erityisesti energiatekniikan ja ympäristötehtävien osalta.</a:t>
            </a:r>
          </a:p>
        </p:txBody>
      </p:sp>
    </p:spTree>
    <p:extLst>
      <p:ext uri="{BB962C8B-B14F-4D97-AF65-F5344CB8AC3E}">
        <p14:creationId xmlns:p14="http://schemas.microsoft.com/office/powerpoint/2010/main" val="137033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Text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5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41;p6">
            <a:extLst>
              <a:ext uri="{FF2B5EF4-FFF2-40B4-BE49-F238E27FC236}">
                <a16:creationId xmlns:a16="http://schemas.microsoft.com/office/drawing/2014/main" id="{78637F01-2B97-49D0-9243-2A348D7502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825625"/>
            <a:ext cx="7043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DA43-E122-438F-AEBF-A78FC18400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4327" y="2002971"/>
            <a:ext cx="3329473" cy="4173992"/>
          </a:xfrm>
        </p:spPr>
        <p:txBody>
          <a:bodyPr>
            <a:normAutofit/>
          </a:bodyPr>
          <a:lstStyle>
            <a:lvl1pPr marL="50800" indent="0">
              <a:buNone/>
              <a:defRPr sz="1800"/>
            </a:lvl1pPr>
            <a:lvl2pPr marL="533400" indent="0">
              <a:buNone/>
              <a:defRPr sz="1600"/>
            </a:lvl2pPr>
            <a:lvl3pPr marL="1016000" indent="0">
              <a:buNone/>
              <a:defRPr sz="1400"/>
            </a:lvl3pPr>
            <a:lvl4pPr marL="1485900" indent="0">
              <a:buNone/>
              <a:defRPr sz="1200"/>
            </a:lvl4pPr>
            <a:lvl5pPr marL="19431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653B0-F371-2A4F-9728-15B2BC2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2577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userDrawn="1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DC04CC-95CF-3E40-AE2E-24E25ED61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solidFill>
                  <a:schemeClr val="bg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2B1802-A3C3-D740-949B-09978BB43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605F3E-6405-DF45-BC18-4D1725A2B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EAB51A-4CB9-C04C-BE53-AC8A73E2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039A3C-BB58-5046-BB31-18CB0C21C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userDrawn="1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A475F9-C184-134E-99E7-FA337F8E9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userDrawn="1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92B4AB-250A-B445-8256-3428855D4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135188" y="1264204"/>
            <a:ext cx="7777162" cy="45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0D092-490D-A146-9CB9-4A301435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C0D8470-B965-CE4A-B66A-E31EE0571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7588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9535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2475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3EAAFD-DCFA-238D-A81D-0CC9922A2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60488" y="600074"/>
            <a:ext cx="8197882" cy="5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11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Font typeface="+mj-lt"/>
              <a:buAutoNum type="arabicPeriod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4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7EC755-73FB-1A4E-972D-5AFC674C8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31689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3539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76479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3" name="Google Shape;23;p3">
            <a:extLst>
              <a:ext uri="{FF2B5EF4-FFF2-40B4-BE49-F238E27FC236}">
                <a16:creationId xmlns:a16="http://schemas.microsoft.com/office/drawing/2014/main" id="{22C8AFCF-E086-AC4D-ABD4-95185F528C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6120F477-F896-4446-96B2-24FB07F07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185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0356CEA5-46EA-FF48-8E09-1CD3BB44F6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2277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2" name="Kuvan paikkamerkki 9">
            <a:extLst>
              <a:ext uri="{FF2B5EF4-FFF2-40B4-BE49-F238E27FC236}">
                <a16:creationId xmlns:a16="http://schemas.microsoft.com/office/drawing/2014/main" id="{B7DC0C8D-30D6-4344-B910-12F9879E5B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09369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6D788690-82EC-CF46-8553-A6E08EC5CB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461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5" name="Kuvan paikkamerkki 9">
            <a:extLst>
              <a:ext uri="{FF2B5EF4-FFF2-40B4-BE49-F238E27FC236}">
                <a16:creationId xmlns:a16="http://schemas.microsoft.com/office/drawing/2014/main" id="{E4BE09D1-D148-5F4A-8E63-758AC41B37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3553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ED201F0-77EA-CF4F-B7A5-EE62EAD9DC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10646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1E4BE2-92E1-2893-BD6F-74FD3AD5B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81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040747" y="1507852"/>
            <a:ext cx="8110508" cy="2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40746" y="4037251"/>
            <a:ext cx="81105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0FA2EE3-4839-3C79-EC49-E5535AE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8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 3">
    <p:bg>
      <p:bgPr>
        <a:solidFill>
          <a:srgbClr val="F9F2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CD46BF-FD85-9E4E-963F-6BA92EC13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459356-BE95-D701-1340-9DAF331C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CC695E-D216-4F77-BD37-201EE26DA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197;p31">
            <a:extLst>
              <a:ext uri="{FF2B5EF4-FFF2-40B4-BE49-F238E27FC236}">
                <a16:creationId xmlns:a16="http://schemas.microsoft.com/office/drawing/2014/main" id="{D7A7DF12-25C7-4A1C-896B-E5B30E5AB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0234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77F90A-8D8D-FC4C-91F8-2C95B5417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1422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DAD942A-8FBB-DB9D-1BE9-7BDE249274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4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5ACBF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692150"/>
            <a:ext cx="11360700" cy="244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133280"/>
            <a:ext cx="11360150" cy="2509351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DF8BC38E-D910-F53E-77EF-70B3DDC767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9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5ACBF0"/>
          </p15:clr>
        </p15:guide>
        <p15:guide id="2" orient="horz" pos="436" userDrawn="1">
          <p15:clr>
            <a:srgbClr val="5ACBF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43F83-AB33-6244-A9DD-CA584B4A7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15600" y="694143"/>
            <a:ext cx="11360700" cy="55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EFA4A4-9D9E-934B-93B9-AF050320D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>
  <p:cSld name="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D7A2AE-1994-744E-9ECF-F77045941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userDrawn="1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361159" y="600200"/>
            <a:ext cx="8490300" cy="4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361542" y="4759325"/>
            <a:ext cx="848995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00F418-0BC2-0646-BB5B-B1A32A17C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80666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692951"/>
            <a:ext cx="184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32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0" y="1945325"/>
            <a:ext cx="10515600" cy="22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839273" y="4045797"/>
            <a:ext cx="105156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5999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2452487" y="657844"/>
            <a:ext cx="25019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9568C0-4FD9-D639-F978-16CEEDF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277727"/>
            <a:ext cx="4163314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3507476"/>
            <a:ext cx="3803744" cy="19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B803FD-5D42-DA40-B36A-553A0E3C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EA643-1BD4-8029-02CC-8D2C65FCB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114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559412"/>
            <a:ext cx="4163314" cy="29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4347760"/>
            <a:ext cx="3803744" cy="161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2DEE44-A66C-2947-A088-B8F5D5271B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33B584-F9CD-E0B0-E0E3-67257B67B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022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FB52A5-3F30-47A9-21F8-03560C6C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842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kuvaus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99FBB1-CB47-9F64-0CBD-6B28174D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09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1035281" y="4036438"/>
            <a:ext cx="6087600" cy="1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9081" y="595848"/>
            <a:ext cx="821713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8394" y="1277726"/>
            <a:ext cx="3955326" cy="4138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Google Shape;183;p29">
            <a:extLst>
              <a:ext uri="{FF2B5EF4-FFF2-40B4-BE49-F238E27FC236}">
                <a16:creationId xmlns:a16="http://schemas.microsoft.com/office/drawing/2014/main" id="{FE71CF9B-EAC3-7B4D-A101-2F3239B52E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8200" y="1698953"/>
            <a:ext cx="6481763" cy="253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F1763B1-D3D6-42A5-B5BB-A92E17B2D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54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8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78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95648-17FD-4D49-A5C3-32CC3CFC2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348" y="3433293"/>
            <a:ext cx="2284989" cy="2743670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/>
            </a:lvl1pPr>
            <a:lvl2pPr marL="53340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1016000" indent="0">
              <a:lnSpc>
                <a:spcPct val="100000"/>
              </a:lnSpc>
              <a:spcAft>
                <a:spcPts val="0"/>
              </a:spcAft>
              <a:buNone/>
              <a:defRPr sz="1100"/>
            </a:lvl3pPr>
            <a:lvl4pPr marL="1485900" indent="0">
              <a:lnSpc>
                <a:spcPct val="100000"/>
              </a:lnSpc>
              <a:spcAft>
                <a:spcPts val="0"/>
              </a:spcAft>
              <a:buNone/>
              <a:defRPr sz="1050"/>
            </a:lvl4pPr>
            <a:lvl5pPr marL="1943100" indent="0">
              <a:lnSpc>
                <a:spcPct val="100000"/>
              </a:lnSpc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E6843E5-BD22-1948-9295-A28FE76FAC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4348" y="1825624"/>
            <a:ext cx="1460500" cy="1460499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217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792682" y="1690688"/>
            <a:ext cx="756111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4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4761B8-F8A5-7D47-95F2-3DC80945F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070" y="1800000"/>
            <a:ext cx="2341130" cy="234113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077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432174" y="1076132"/>
            <a:ext cx="7921625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None/>
              <a:defRPr sz="24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58811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3240" lvl="0" indent="-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1" y="6356350"/>
            <a:ext cx="10070998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700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solidFill>
                  <a:schemeClr val="bg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2B1802-A3C3-D740-949B-09978BB43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10485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Text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2766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46EE80C9-80CB-B345-8895-1A6D98EDD8BD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424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8077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560"/>
              <a:buFont typeface="Arial"/>
              <a:buChar char="»"/>
              <a:defRPr sz="3200"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8092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36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93506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35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031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613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6313" y="1825625"/>
            <a:ext cx="27574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1751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22800" y="1825625"/>
            <a:ext cx="6731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799" y="6356350"/>
            <a:ext cx="669818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825624"/>
            <a:ext cx="4475480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2926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 b="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10513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9150383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1927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41;p6">
            <a:extLst>
              <a:ext uri="{FF2B5EF4-FFF2-40B4-BE49-F238E27FC236}">
                <a16:creationId xmlns:a16="http://schemas.microsoft.com/office/drawing/2014/main" id="{78637F01-2B97-49D0-9243-2A348D7502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825625"/>
            <a:ext cx="7043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DA43-E122-438F-AEBF-A78FC18400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4327" y="2002971"/>
            <a:ext cx="3329473" cy="4173992"/>
          </a:xfrm>
        </p:spPr>
        <p:txBody>
          <a:bodyPr>
            <a:normAutofit/>
          </a:bodyPr>
          <a:lstStyle>
            <a:lvl1pPr marL="50800" indent="0">
              <a:buNone/>
              <a:defRPr sz="1800"/>
            </a:lvl1pPr>
            <a:lvl2pPr marL="533400" indent="0">
              <a:buNone/>
              <a:defRPr sz="1600"/>
            </a:lvl2pPr>
            <a:lvl3pPr marL="1016000" indent="0">
              <a:buNone/>
              <a:defRPr sz="1400"/>
            </a:lvl3pPr>
            <a:lvl4pPr marL="1485900" indent="0">
              <a:buNone/>
              <a:defRPr sz="1200"/>
            </a:lvl4pPr>
            <a:lvl5pPr marL="19431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653B0-F371-2A4F-9728-15B2BC2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9433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EAB51A-4CB9-C04C-BE53-AC8A73E2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4233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60488" y="600074"/>
            <a:ext cx="8197882" cy="5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11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Font typeface="+mj-lt"/>
              <a:buAutoNum type="arabicPeriod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4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7EC755-73FB-1A4E-972D-5AFC674C8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6549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userDrawn="1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361159" y="600200"/>
            <a:ext cx="8490300" cy="4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361542" y="4759325"/>
            <a:ext cx="848995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00F418-0BC2-0646-BB5B-B1A32A17C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06261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userDrawn="1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DC04CC-95CF-3E40-AE2E-24E25ED61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73141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solidFill>
                  <a:schemeClr val="bg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2B1802-A3C3-D740-949B-09978BB43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6598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EAB51A-4CB9-C04C-BE53-AC8A73E2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2630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039A3C-BB58-5046-BB31-18CB0C21C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88225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CDCE8B-D219-7244-AAAB-F0198B60F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15842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userDrawn="1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A475F9-C184-134E-99E7-FA337F8E9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13822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userDrawn="1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92B4AB-250A-B445-8256-3428855D4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7520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13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039A3C-BB58-5046-BB31-18CB0C21C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72046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135188" y="1264204"/>
            <a:ext cx="7777162" cy="45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0D092-490D-A146-9CB9-4A301435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C0D8470-B965-CE4A-B66A-E31EE0571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7508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6023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83835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ED13BEE-94E7-C40D-3B89-C7DDDE807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13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9535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2475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3EAAFD-DCFA-238D-A81D-0CC9922A2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35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3539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76479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3" name="Google Shape;23;p3">
            <a:extLst>
              <a:ext uri="{FF2B5EF4-FFF2-40B4-BE49-F238E27FC236}">
                <a16:creationId xmlns:a16="http://schemas.microsoft.com/office/drawing/2014/main" id="{22C8AFCF-E086-AC4D-ABD4-95185F528C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6120F477-F896-4446-96B2-24FB07F07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185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0356CEA5-46EA-FF48-8E09-1CD3BB44F6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2277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2" name="Kuvan paikkamerkki 9">
            <a:extLst>
              <a:ext uri="{FF2B5EF4-FFF2-40B4-BE49-F238E27FC236}">
                <a16:creationId xmlns:a16="http://schemas.microsoft.com/office/drawing/2014/main" id="{B7DC0C8D-30D6-4344-B910-12F9879E5B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09369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6D788690-82EC-CF46-8553-A6E08EC5CB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461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5" name="Kuvan paikkamerkki 9">
            <a:extLst>
              <a:ext uri="{FF2B5EF4-FFF2-40B4-BE49-F238E27FC236}">
                <a16:creationId xmlns:a16="http://schemas.microsoft.com/office/drawing/2014/main" id="{E4BE09D1-D148-5F4A-8E63-758AC41B37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3553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ED201F0-77EA-CF4F-B7A5-EE62EAD9DC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10646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1E4BE2-92E1-2893-BD6F-74FD3AD5B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63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040747" y="1507852"/>
            <a:ext cx="8110508" cy="2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40746" y="4037251"/>
            <a:ext cx="81105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0FA2EE3-4839-3C79-EC49-E5535AE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645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7FD93-28D8-4247-817A-FFAE36513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9155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CD46BF-FD85-9E4E-963F-6BA92EC13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459356-BE95-D701-1340-9DAF331C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59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CC695E-D216-4F77-BD37-201EE26DA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197;p31">
            <a:extLst>
              <a:ext uri="{FF2B5EF4-FFF2-40B4-BE49-F238E27FC236}">
                <a16:creationId xmlns:a16="http://schemas.microsoft.com/office/drawing/2014/main" id="{D7A7DF12-25C7-4A1C-896B-E5B30E5AB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2762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77F90A-8D8D-FC4C-91F8-2C95B5417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49540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DAD942A-8FBB-DB9D-1BE9-7BDE249274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CDCE8B-D219-7244-AAAB-F0198B60F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271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692150"/>
            <a:ext cx="11360700" cy="244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133280"/>
            <a:ext cx="11360150" cy="2509351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DF8BC38E-D910-F53E-77EF-70B3DDC767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2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  <p15:guide id="2" orient="horz" pos="436">
          <p15:clr>
            <a:srgbClr val="5ACBF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43F83-AB33-6244-A9DD-CA584B4A7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48853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15600" y="694143"/>
            <a:ext cx="11360700" cy="55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EFA4A4-9D9E-934B-93B9-AF050320D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0078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>
  <p:cSld name="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D7A2AE-1994-744E-9ECF-F77045941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24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692951"/>
            <a:ext cx="184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32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0" y="1945325"/>
            <a:ext cx="10515600" cy="22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839273" y="4045797"/>
            <a:ext cx="105156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5999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2452487" y="657844"/>
            <a:ext cx="25019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9568C0-4FD9-D639-F978-16CEEDF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664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277727"/>
            <a:ext cx="4163314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3507476"/>
            <a:ext cx="3803744" cy="19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B803FD-5D42-DA40-B36A-553A0E3C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EA643-1BD4-8029-02CC-8D2C65FCB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237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559412"/>
            <a:ext cx="4163314" cy="29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4347760"/>
            <a:ext cx="3803744" cy="161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2DEE44-A66C-2947-A088-B8F5D5271B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33B584-F9CD-E0B0-E0E3-67257B67B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96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FB52A5-3F30-47A9-21F8-03560C6C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17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kuvaus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99FBB1-CB47-9F64-0CBD-6B28174D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34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1035281" y="4036438"/>
            <a:ext cx="6087600" cy="1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9081" y="595848"/>
            <a:ext cx="821713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8394" y="1277726"/>
            <a:ext cx="3955326" cy="4138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Google Shape;183;p29">
            <a:extLst>
              <a:ext uri="{FF2B5EF4-FFF2-40B4-BE49-F238E27FC236}">
                <a16:creationId xmlns:a16="http://schemas.microsoft.com/office/drawing/2014/main" id="{FE71CF9B-EAC3-7B4D-A101-2F3239B52E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8200" y="1698953"/>
            <a:ext cx="6481763" cy="253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F1763B1-D3D6-42A5-B5BB-A92E17B2D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5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userDrawn="1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A475F9-C184-134E-99E7-FA337F8E9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92196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8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78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95648-17FD-4D49-A5C3-32CC3CFC2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348" y="3433293"/>
            <a:ext cx="2284989" cy="2743670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/>
            </a:lvl1pPr>
            <a:lvl2pPr marL="53340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1016000" indent="0">
              <a:lnSpc>
                <a:spcPct val="100000"/>
              </a:lnSpc>
              <a:spcAft>
                <a:spcPts val="0"/>
              </a:spcAft>
              <a:buNone/>
              <a:defRPr sz="1100"/>
            </a:lvl3pPr>
            <a:lvl4pPr marL="1485900" indent="0">
              <a:lnSpc>
                <a:spcPct val="100000"/>
              </a:lnSpc>
              <a:spcAft>
                <a:spcPts val="0"/>
              </a:spcAft>
              <a:buNone/>
              <a:defRPr sz="1050"/>
            </a:lvl4pPr>
            <a:lvl5pPr marL="1943100" indent="0">
              <a:lnSpc>
                <a:spcPct val="100000"/>
              </a:lnSpc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E6843E5-BD22-1948-9295-A28FE76FAC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4348" y="1825624"/>
            <a:ext cx="1460500" cy="1460499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4032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792682" y="1690688"/>
            <a:ext cx="756111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4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4761B8-F8A5-7D47-95F2-3DC80945F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070" y="1800000"/>
            <a:ext cx="2341130" cy="234113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0853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432174" y="1076132"/>
            <a:ext cx="7921625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None/>
              <a:defRPr sz="24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81606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3240" lvl="0" indent="-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1" y="6356350"/>
            <a:ext cx="10070998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2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userDrawn="1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92B4AB-250A-B445-8256-3428855D4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4252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3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46EE80C9-80CB-B345-8895-1A6D98EDD8BD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424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882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135188" y="1264204"/>
            <a:ext cx="7777162" cy="45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0D092-490D-A146-9CB9-4A301435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C0D8470-B965-CE4A-B66A-E31EE0571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082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6023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83835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ED13BEE-94E7-C40D-3B89-C7DDDE807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20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9535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2475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3EAAFD-DCFA-238D-A81D-0CC9922A2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43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3539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76479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3" name="Google Shape;23;p3">
            <a:extLst>
              <a:ext uri="{FF2B5EF4-FFF2-40B4-BE49-F238E27FC236}">
                <a16:creationId xmlns:a16="http://schemas.microsoft.com/office/drawing/2014/main" id="{22C8AFCF-E086-AC4D-ABD4-95185F528C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6120F477-F896-4446-96B2-24FB07F07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185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0356CEA5-46EA-FF48-8E09-1CD3BB44F6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2277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2" name="Kuvan paikkamerkki 9">
            <a:extLst>
              <a:ext uri="{FF2B5EF4-FFF2-40B4-BE49-F238E27FC236}">
                <a16:creationId xmlns:a16="http://schemas.microsoft.com/office/drawing/2014/main" id="{B7DC0C8D-30D6-4344-B910-12F9879E5B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09369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6D788690-82EC-CF46-8553-A6E08EC5CB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461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5" name="Kuvan paikkamerkki 9">
            <a:extLst>
              <a:ext uri="{FF2B5EF4-FFF2-40B4-BE49-F238E27FC236}">
                <a16:creationId xmlns:a16="http://schemas.microsoft.com/office/drawing/2014/main" id="{E4BE09D1-D148-5F4A-8E63-758AC41B37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3553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ED201F0-77EA-CF4F-B7A5-EE62EAD9DC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10646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1E4BE2-92E1-2893-BD6F-74FD3AD5B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78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040747" y="1507852"/>
            <a:ext cx="8110508" cy="2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40746" y="4037251"/>
            <a:ext cx="81105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0FA2EE3-4839-3C79-EC49-E5535AE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09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7FD93-28D8-4247-817A-FFAE36513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1899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CD46BF-FD85-9E4E-963F-6BA92EC13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459356-BE95-D701-1340-9DAF331C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16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CC695E-D216-4F77-BD37-201EE26DA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197;p31">
            <a:extLst>
              <a:ext uri="{FF2B5EF4-FFF2-40B4-BE49-F238E27FC236}">
                <a16:creationId xmlns:a16="http://schemas.microsoft.com/office/drawing/2014/main" id="{D7A7DF12-25C7-4A1C-896B-E5B30E5AB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60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77F90A-8D8D-FC4C-91F8-2C95B5417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743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DAD942A-8FBB-DB9D-1BE9-7BDE249274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1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560"/>
              <a:buFont typeface="Arial"/>
              <a:buChar char="»"/>
              <a:defRPr sz="3200"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2291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692150"/>
            <a:ext cx="11360700" cy="244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133280"/>
            <a:ext cx="11360150" cy="2509351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DF8BC38E-D910-F53E-77EF-70B3DDC767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7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  <p15:guide id="2" orient="horz" pos="436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43F83-AB33-6244-A9DD-CA584B4A7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2249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15600" y="694143"/>
            <a:ext cx="11360700" cy="55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EFA4A4-9D9E-934B-93B9-AF050320D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8718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>
  <p:cSld name="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D7A2AE-1994-744E-9ECF-F77045941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77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692951"/>
            <a:ext cx="184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32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0" y="1945325"/>
            <a:ext cx="10515600" cy="22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839273" y="4045797"/>
            <a:ext cx="105156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5999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2452487" y="657844"/>
            <a:ext cx="25019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9568C0-4FD9-D639-F978-16CEEDF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7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277727"/>
            <a:ext cx="4163314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3507476"/>
            <a:ext cx="3803744" cy="19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B803FD-5D42-DA40-B36A-553A0E3C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EA643-1BD4-8029-02CC-8D2C65FCB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0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559412"/>
            <a:ext cx="4163314" cy="29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4347760"/>
            <a:ext cx="3803744" cy="161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2DEE44-A66C-2947-A088-B8F5D5271B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33B584-F9CD-E0B0-E0E3-67257B67B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FB52A5-3F30-47A9-21F8-03560C6C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52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kuvaus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99FBB1-CB47-9F64-0CBD-6B28174D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3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1035281" y="4036438"/>
            <a:ext cx="6087600" cy="1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9081" y="595848"/>
            <a:ext cx="821713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8394" y="1277726"/>
            <a:ext cx="3955326" cy="4138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Google Shape;183;p29">
            <a:extLst>
              <a:ext uri="{FF2B5EF4-FFF2-40B4-BE49-F238E27FC236}">
                <a16:creationId xmlns:a16="http://schemas.microsoft.com/office/drawing/2014/main" id="{FE71CF9B-EAC3-7B4D-A101-2F3239B52E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8200" y="1698953"/>
            <a:ext cx="6481763" cy="253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F1763B1-D3D6-42A5-B5BB-A92E17B2D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36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6300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8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78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95648-17FD-4D49-A5C3-32CC3CFC2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348" y="3433293"/>
            <a:ext cx="2284989" cy="2743670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/>
            </a:lvl1pPr>
            <a:lvl2pPr marL="53340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1016000" indent="0">
              <a:lnSpc>
                <a:spcPct val="100000"/>
              </a:lnSpc>
              <a:spcAft>
                <a:spcPts val="0"/>
              </a:spcAft>
              <a:buNone/>
              <a:defRPr sz="1100"/>
            </a:lvl3pPr>
            <a:lvl4pPr marL="1485900" indent="0">
              <a:lnSpc>
                <a:spcPct val="100000"/>
              </a:lnSpc>
              <a:spcAft>
                <a:spcPts val="0"/>
              </a:spcAft>
              <a:buNone/>
              <a:defRPr sz="1050"/>
            </a:lvl4pPr>
            <a:lvl5pPr marL="1943100" indent="0">
              <a:lnSpc>
                <a:spcPct val="100000"/>
              </a:lnSpc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E6843E5-BD22-1948-9295-A28FE76FAC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4348" y="1825624"/>
            <a:ext cx="1460500" cy="1460499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93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792682" y="1690688"/>
            <a:ext cx="756111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4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4761B8-F8A5-7D47-95F2-3DC80945F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070" y="1800000"/>
            <a:ext cx="2341130" cy="234113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915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432174" y="1076132"/>
            <a:ext cx="7921625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None/>
              <a:defRPr sz="24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2644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3240" lvl="0" indent="-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1" y="6356350"/>
            <a:ext cx="10070998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907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Text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18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46EE80C9-80CB-B345-8895-1A6D98EDD8BD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424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199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560"/>
              <a:buFont typeface="Arial"/>
              <a:buChar char="»"/>
              <a:defRPr sz="3200"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0497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36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6641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35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6876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613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6313" y="1825625"/>
            <a:ext cx="27574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13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35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7957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22800" y="1825625"/>
            <a:ext cx="6731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799" y="6356350"/>
            <a:ext cx="669818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825624"/>
            <a:ext cx="4475480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918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 b="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0877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9150383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2535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41;p6">
            <a:extLst>
              <a:ext uri="{FF2B5EF4-FFF2-40B4-BE49-F238E27FC236}">
                <a16:creationId xmlns:a16="http://schemas.microsoft.com/office/drawing/2014/main" id="{78637F01-2B97-49D0-9243-2A348D7502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825625"/>
            <a:ext cx="7043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DA43-E122-438F-AEBF-A78FC18400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4327" y="2002971"/>
            <a:ext cx="3329473" cy="4173992"/>
          </a:xfrm>
        </p:spPr>
        <p:txBody>
          <a:bodyPr>
            <a:normAutofit/>
          </a:bodyPr>
          <a:lstStyle>
            <a:lvl1pPr marL="50800" indent="0">
              <a:buNone/>
              <a:defRPr sz="1800"/>
            </a:lvl1pPr>
            <a:lvl2pPr marL="533400" indent="0">
              <a:buNone/>
              <a:defRPr sz="1600"/>
            </a:lvl2pPr>
            <a:lvl3pPr marL="1016000" indent="0">
              <a:buNone/>
              <a:defRPr sz="1400"/>
            </a:lvl3pPr>
            <a:lvl4pPr marL="1485900" indent="0">
              <a:buNone/>
              <a:defRPr sz="1200"/>
            </a:lvl4pPr>
            <a:lvl5pPr marL="19431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653B0-F371-2A4F-9728-15B2BC2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907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60488" y="600074"/>
            <a:ext cx="8197882" cy="5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11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Font typeface="+mj-lt"/>
              <a:buAutoNum type="arabicPeriod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4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7EC755-73FB-1A4E-972D-5AFC674C8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1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userDrawn="1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361159" y="600200"/>
            <a:ext cx="8490300" cy="4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361542" y="4759325"/>
            <a:ext cx="848995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00F418-0BC2-0646-BB5B-B1A32A17C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7724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solidFill>
                  <a:schemeClr val="bg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2B1802-A3C3-D740-949B-09978BB43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3704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605F3E-6405-DF45-BC18-4D1725A2B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9441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EAB51A-4CB9-C04C-BE53-AC8A73E2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7187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039A3C-BB58-5046-BB31-18CB0C21C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224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613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6313" y="1825625"/>
            <a:ext cx="27574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423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CDCE8B-D219-7244-AAAB-F0198B60F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2185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userDrawn="1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A475F9-C184-134E-99E7-FA337F8E9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9231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userDrawn="1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92B4AB-250A-B445-8256-3428855D4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4131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473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135188" y="1264204"/>
            <a:ext cx="7777162" cy="45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0D092-490D-A146-9CB9-4A301435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C0D8470-B965-CE4A-B66A-E31EE0571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451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6023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83835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ED13BEE-94E7-C40D-3B89-C7DDDE807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4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9535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2475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3EAAFD-DCFA-238D-A81D-0CC9922A2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9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3539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76479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3" name="Google Shape;23;p3">
            <a:extLst>
              <a:ext uri="{FF2B5EF4-FFF2-40B4-BE49-F238E27FC236}">
                <a16:creationId xmlns:a16="http://schemas.microsoft.com/office/drawing/2014/main" id="{22C8AFCF-E086-AC4D-ABD4-95185F528C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6120F477-F896-4446-96B2-24FB07F07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185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0356CEA5-46EA-FF48-8E09-1CD3BB44F6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2277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2" name="Kuvan paikkamerkki 9">
            <a:extLst>
              <a:ext uri="{FF2B5EF4-FFF2-40B4-BE49-F238E27FC236}">
                <a16:creationId xmlns:a16="http://schemas.microsoft.com/office/drawing/2014/main" id="{B7DC0C8D-30D6-4344-B910-12F9879E5B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09369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6D788690-82EC-CF46-8553-A6E08EC5CB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461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5" name="Kuvan paikkamerkki 9">
            <a:extLst>
              <a:ext uri="{FF2B5EF4-FFF2-40B4-BE49-F238E27FC236}">
                <a16:creationId xmlns:a16="http://schemas.microsoft.com/office/drawing/2014/main" id="{E4BE09D1-D148-5F4A-8E63-758AC41B37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3553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ED201F0-77EA-CF4F-B7A5-EE62EAD9DC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10646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1E4BE2-92E1-2893-BD6F-74FD3AD5B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33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040747" y="1507852"/>
            <a:ext cx="8110508" cy="2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40746" y="4037251"/>
            <a:ext cx="81105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0FA2EE3-4839-3C79-EC49-E5535AE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43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7FD93-28D8-4247-817A-FFAE36513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0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22800" y="1825625"/>
            <a:ext cx="6731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799" y="6356350"/>
            <a:ext cx="669818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825624"/>
            <a:ext cx="4475480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566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CD46BF-FD85-9E4E-963F-6BA92EC13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459356-BE95-D701-1340-9DAF331C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4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CC695E-D216-4F77-BD37-201EE26DA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197;p31">
            <a:extLst>
              <a:ext uri="{FF2B5EF4-FFF2-40B4-BE49-F238E27FC236}">
                <a16:creationId xmlns:a16="http://schemas.microsoft.com/office/drawing/2014/main" id="{D7A7DF12-25C7-4A1C-896B-E5B30E5AB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6247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77F90A-8D8D-FC4C-91F8-2C95B5417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9289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DAD942A-8FBB-DB9D-1BE9-7BDE249274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00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692150"/>
            <a:ext cx="11360700" cy="244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133280"/>
            <a:ext cx="11360150" cy="2509351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DF8BC38E-D910-F53E-77EF-70B3DDC767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  <p15:guide id="2" orient="horz" pos="436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43F83-AB33-6244-A9DD-CA584B4A7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9014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15600" y="694143"/>
            <a:ext cx="11360700" cy="55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EFA4A4-9D9E-934B-93B9-AF050320D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8649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>
  <p:cSld name="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D7A2AE-1994-744E-9ECF-F77045941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91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692951"/>
            <a:ext cx="184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32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0" y="1945325"/>
            <a:ext cx="10515600" cy="22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839273" y="4045797"/>
            <a:ext cx="105156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5999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2452487" y="657844"/>
            <a:ext cx="25019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9568C0-4FD9-D639-F978-16CEEDF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01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277727"/>
            <a:ext cx="4163314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3507476"/>
            <a:ext cx="3803744" cy="19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B803FD-5D42-DA40-B36A-553A0E3C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EA643-1BD4-8029-02CC-8D2C65FCB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 b="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4616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559412"/>
            <a:ext cx="4163314" cy="29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4347760"/>
            <a:ext cx="3803744" cy="161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2DEE44-A66C-2947-A088-B8F5D5271B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33B584-F9CD-E0B0-E0E3-67257B67B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FB52A5-3F30-47A9-21F8-03560C6C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0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kuvaus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99FBB1-CB47-9F64-0CBD-6B28174D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3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1035281" y="4036438"/>
            <a:ext cx="6087600" cy="1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9081" y="595848"/>
            <a:ext cx="821713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8394" y="1277726"/>
            <a:ext cx="3955326" cy="4138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Google Shape;183;p29">
            <a:extLst>
              <a:ext uri="{FF2B5EF4-FFF2-40B4-BE49-F238E27FC236}">
                <a16:creationId xmlns:a16="http://schemas.microsoft.com/office/drawing/2014/main" id="{FE71CF9B-EAC3-7B4D-A101-2F3239B52E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8200" y="1698953"/>
            <a:ext cx="6481763" cy="253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F1763B1-D3D6-42A5-B5BB-A92E17B2D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757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8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78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95648-17FD-4D49-A5C3-32CC3CFC2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348" y="3433293"/>
            <a:ext cx="2284989" cy="2743670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/>
            </a:lvl1pPr>
            <a:lvl2pPr marL="53340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1016000" indent="0">
              <a:lnSpc>
                <a:spcPct val="100000"/>
              </a:lnSpc>
              <a:spcAft>
                <a:spcPts val="0"/>
              </a:spcAft>
              <a:buNone/>
              <a:defRPr sz="1100"/>
            </a:lvl3pPr>
            <a:lvl4pPr marL="1485900" indent="0">
              <a:lnSpc>
                <a:spcPct val="100000"/>
              </a:lnSpc>
              <a:spcAft>
                <a:spcPts val="0"/>
              </a:spcAft>
              <a:buNone/>
              <a:defRPr sz="1050"/>
            </a:lvl4pPr>
            <a:lvl5pPr marL="1943100" indent="0">
              <a:lnSpc>
                <a:spcPct val="100000"/>
              </a:lnSpc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E6843E5-BD22-1948-9295-A28FE76FAC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4348" y="1825624"/>
            <a:ext cx="1460500" cy="1460499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346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792682" y="1690688"/>
            <a:ext cx="756111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4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4761B8-F8A5-7D47-95F2-3DC80945F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070" y="1800000"/>
            <a:ext cx="2341130" cy="234113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30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432174" y="1076132"/>
            <a:ext cx="7921625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None/>
              <a:defRPr sz="24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34064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3240" lvl="0" indent="-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1" y="6356350"/>
            <a:ext cx="10070998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9569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Text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46EE80C9-80CB-B345-8895-1A6D98EDD8BD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424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64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9150383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02848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560"/>
              <a:buFont typeface="Arial"/>
              <a:buChar char="»"/>
              <a:defRPr sz="3200"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4088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36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60712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35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72027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613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6313" y="1825625"/>
            <a:ext cx="27574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659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22800" y="1825625"/>
            <a:ext cx="6731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799" y="6356350"/>
            <a:ext cx="669818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825624"/>
            <a:ext cx="4475480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278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 b="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38413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9150383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04336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41;p6">
            <a:extLst>
              <a:ext uri="{FF2B5EF4-FFF2-40B4-BE49-F238E27FC236}">
                <a16:creationId xmlns:a16="http://schemas.microsoft.com/office/drawing/2014/main" id="{78637F01-2B97-49D0-9243-2A348D7502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825625"/>
            <a:ext cx="7043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DA43-E122-438F-AEBF-A78FC18400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4327" y="2002971"/>
            <a:ext cx="3329473" cy="4173992"/>
          </a:xfrm>
        </p:spPr>
        <p:txBody>
          <a:bodyPr>
            <a:normAutofit/>
          </a:bodyPr>
          <a:lstStyle>
            <a:lvl1pPr marL="50800" indent="0">
              <a:buNone/>
              <a:defRPr sz="1800"/>
            </a:lvl1pPr>
            <a:lvl2pPr marL="533400" indent="0">
              <a:buNone/>
              <a:defRPr sz="1600"/>
            </a:lvl2pPr>
            <a:lvl3pPr marL="1016000" indent="0">
              <a:buNone/>
              <a:defRPr sz="1400"/>
            </a:lvl3pPr>
            <a:lvl4pPr marL="1485900" indent="0">
              <a:buNone/>
              <a:defRPr sz="1200"/>
            </a:lvl4pPr>
            <a:lvl5pPr marL="19431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653B0-F371-2A4F-9728-15B2BC2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5212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60488" y="600074"/>
            <a:ext cx="8197882" cy="5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11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Font typeface="+mj-lt"/>
              <a:buAutoNum type="arabicPeriod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4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7EC755-73FB-1A4E-972D-5AFC674C8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8060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userDrawn="1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361159" y="600200"/>
            <a:ext cx="8490300" cy="4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361542" y="4759325"/>
            <a:ext cx="848995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00F418-0BC2-0646-BB5B-B1A32A17C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9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21.xml"/><Relationship Id="rId42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slideLayout" Target="../slideLayouts/slideLayout124.xml"/><Relationship Id="rId40" Type="http://schemas.openxmlformats.org/officeDocument/2006/relationships/slideLayout" Target="../slideLayouts/slideLayout127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07.xml"/><Relationship Id="rId41" Type="http://schemas.openxmlformats.org/officeDocument/2006/relationships/slideLayout" Target="../slideLayouts/slideLayout12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9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50.xml"/><Relationship Id="rId34" Type="http://schemas.openxmlformats.org/officeDocument/2006/relationships/slideLayout" Target="../slideLayouts/slideLayout163.xml"/><Relationship Id="rId42" Type="http://schemas.openxmlformats.org/officeDocument/2006/relationships/slideLayout" Target="../slideLayouts/slideLayout171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66.xml"/><Relationship Id="rId40" Type="http://schemas.openxmlformats.org/officeDocument/2006/relationships/slideLayout" Target="../slideLayouts/slideLayout169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36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0.xml"/><Relationship Id="rId44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slideLayout" Target="../slideLayouts/slideLayout164.xml"/><Relationship Id="rId43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62.xml"/><Relationship Id="rId38" Type="http://schemas.openxmlformats.org/officeDocument/2006/relationships/slideLayout" Target="../slideLayouts/slideLayout167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EC1442-A83A-A2F0-F048-FE944971877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596915" y="6035789"/>
            <a:ext cx="390723" cy="6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47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7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817" r:id="rId42"/>
    <p:sldLayoutId id="2147483818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Normaali järjestelmäfontti"/>
        <a:buChar char="»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529">
          <p15:clr>
            <a:srgbClr val="A4A3A4"/>
          </p15:clr>
        </p15:guide>
        <p15:guide id="5" pos="2162">
          <p15:clr>
            <a:srgbClr val="A4A3A4"/>
          </p15:clr>
        </p15:guide>
        <p15:guide id="6" pos="2978">
          <p15:clr>
            <a:srgbClr val="A4A3A4"/>
          </p15:clr>
        </p15:guide>
        <p15:guide id="7" pos="3795">
          <p15:clr>
            <a:srgbClr val="A4A3A4"/>
          </p15:clr>
        </p15:guide>
        <p15:guide id="8" pos="4611">
          <p15:clr>
            <a:srgbClr val="A4A3A4"/>
          </p15:clr>
        </p15:guide>
        <p15:guide id="9" pos="5428">
          <p15:clr>
            <a:srgbClr val="A4A3A4"/>
          </p15:clr>
        </p15:guide>
        <p15:guide id="10" pos="6244">
          <p15:clr>
            <a:srgbClr val="A4A3A4"/>
          </p15:clr>
        </p15:guide>
        <p15:guide id="13" pos="2865">
          <p15:clr>
            <a:srgbClr val="FDE53C"/>
          </p15:clr>
        </p15:guide>
        <p15:guide id="15" pos="4815">
          <p15:clr>
            <a:srgbClr val="FDE53C"/>
          </p15:clr>
        </p15:guide>
        <p15:guide id="16" pos="1345">
          <p15:clr>
            <a:srgbClr val="A4A3A4"/>
          </p15:clr>
        </p15:guide>
        <p15:guide id="19" orient="horz" pos="1638">
          <p15:clr>
            <a:srgbClr val="FDE53C"/>
          </p15:clr>
        </p15:guide>
        <p15:guide id="21" orient="horz" pos="2682">
          <p15:clr>
            <a:srgbClr val="FDE53C"/>
          </p15:clr>
        </p15:guide>
        <p15:guide id="22" pos="7061">
          <p15:clr>
            <a:srgbClr val="A4A3A4"/>
          </p15:clr>
        </p15:guide>
        <p15:guide id="23" pos="715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EC1442-A83A-A2F0-F048-FE944971877B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596915" y="6035789"/>
            <a:ext cx="390723" cy="6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27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  <p:sldLayoutId id="2147483846" r:id="rId27"/>
    <p:sldLayoutId id="2147483847" r:id="rId28"/>
    <p:sldLayoutId id="2147483848" r:id="rId29"/>
    <p:sldLayoutId id="2147483849" r:id="rId30"/>
    <p:sldLayoutId id="2147483850" r:id="rId31"/>
    <p:sldLayoutId id="2147483851" r:id="rId32"/>
    <p:sldLayoutId id="2147483852" r:id="rId33"/>
    <p:sldLayoutId id="2147483853" r:id="rId34"/>
    <p:sldLayoutId id="2147483854" r:id="rId35"/>
    <p:sldLayoutId id="2147483855" r:id="rId36"/>
    <p:sldLayoutId id="2147483856" r:id="rId37"/>
    <p:sldLayoutId id="2147483857" r:id="rId38"/>
    <p:sldLayoutId id="2147483858" r:id="rId39"/>
    <p:sldLayoutId id="2147483859" r:id="rId40"/>
    <p:sldLayoutId id="2147483860" r:id="rId41"/>
    <p:sldLayoutId id="2147483861" r:id="rId42"/>
    <p:sldLayoutId id="2147483862" r:id="rId43"/>
    <p:sldLayoutId id="2147483863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Normaali järjestelmäfontti"/>
        <a:buChar char="»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529">
          <p15:clr>
            <a:srgbClr val="A4A3A4"/>
          </p15:clr>
        </p15:guide>
        <p15:guide id="5" pos="2162">
          <p15:clr>
            <a:srgbClr val="A4A3A4"/>
          </p15:clr>
        </p15:guide>
        <p15:guide id="6" pos="2978">
          <p15:clr>
            <a:srgbClr val="A4A3A4"/>
          </p15:clr>
        </p15:guide>
        <p15:guide id="7" pos="3795">
          <p15:clr>
            <a:srgbClr val="A4A3A4"/>
          </p15:clr>
        </p15:guide>
        <p15:guide id="8" pos="4611">
          <p15:clr>
            <a:srgbClr val="A4A3A4"/>
          </p15:clr>
        </p15:guide>
        <p15:guide id="9" pos="5428">
          <p15:clr>
            <a:srgbClr val="A4A3A4"/>
          </p15:clr>
        </p15:guide>
        <p15:guide id="10" pos="6244">
          <p15:clr>
            <a:srgbClr val="A4A3A4"/>
          </p15:clr>
        </p15:guide>
        <p15:guide id="13" pos="2865">
          <p15:clr>
            <a:srgbClr val="FDE53C"/>
          </p15:clr>
        </p15:guide>
        <p15:guide id="15" pos="4815">
          <p15:clr>
            <a:srgbClr val="FDE53C"/>
          </p15:clr>
        </p15:guide>
        <p15:guide id="16" pos="1345">
          <p15:clr>
            <a:srgbClr val="A4A3A4"/>
          </p15:clr>
        </p15:guide>
        <p15:guide id="19" orient="horz" pos="1638">
          <p15:clr>
            <a:srgbClr val="FDE53C"/>
          </p15:clr>
        </p15:guide>
        <p15:guide id="21" orient="horz" pos="2682">
          <p15:clr>
            <a:srgbClr val="FDE53C"/>
          </p15:clr>
        </p15:guide>
        <p15:guide id="22" pos="7061">
          <p15:clr>
            <a:srgbClr val="A4A3A4"/>
          </p15:clr>
        </p15:guide>
        <p15:guide id="23" pos="715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EC1442-A83A-A2F0-F048-FE944971877B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596915" y="6035789"/>
            <a:ext cx="390723" cy="65665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722" r:id="rId2"/>
    <p:sldLayoutId id="2147483718" r:id="rId3"/>
    <p:sldLayoutId id="2147483688" r:id="rId4"/>
    <p:sldLayoutId id="2147483693" r:id="rId5"/>
    <p:sldLayoutId id="2147483698" r:id="rId6"/>
    <p:sldLayoutId id="2147483697" r:id="rId7"/>
    <p:sldLayoutId id="2147483690" r:id="rId8"/>
    <p:sldLayoutId id="2147483700" r:id="rId9"/>
    <p:sldLayoutId id="2147483691" r:id="rId10"/>
    <p:sldLayoutId id="2147483694" r:id="rId11"/>
    <p:sldLayoutId id="2147483658" r:id="rId12"/>
    <p:sldLayoutId id="2147483659" r:id="rId13"/>
    <p:sldLayoutId id="2147483660" r:id="rId14"/>
    <p:sldLayoutId id="2147483662" r:id="rId15"/>
    <p:sldLayoutId id="2147483663" r:id="rId16"/>
    <p:sldLayoutId id="2147483666" r:id="rId17"/>
    <p:sldLayoutId id="2147483669" r:id="rId18"/>
    <p:sldLayoutId id="2147483670" r:id="rId19"/>
    <p:sldLayoutId id="2147483671" r:id="rId20"/>
    <p:sldLayoutId id="2147483711" r:id="rId21"/>
    <p:sldLayoutId id="2147483696" r:id="rId22"/>
    <p:sldLayoutId id="2147483699" r:id="rId23"/>
    <p:sldLayoutId id="2147483695" r:id="rId24"/>
    <p:sldLayoutId id="2147483673" r:id="rId25"/>
    <p:sldLayoutId id="2147483692" r:id="rId26"/>
    <p:sldLayoutId id="2147483689" r:id="rId27"/>
    <p:sldLayoutId id="2147483701" r:id="rId28"/>
    <p:sldLayoutId id="2147483702" r:id="rId29"/>
    <p:sldLayoutId id="2147483678" r:id="rId30"/>
    <p:sldLayoutId id="2147483679" r:id="rId31"/>
    <p:sldLayoutId id="2147483687" r:id="rId32"/>
    <p:sldLayoutId id="2147483714" r:id="rId33"/>
    <p:sldLayoutId id="2147483710" r:id="rId34"/>
    <p:sldLayoutId id="2147483713" r:id="rId35"/>
    <p:sldLayoutId id="2147483707" r:id="rId36"/>
    <p:sldLayoutId id="2147483712" r:id="rId37"/>
    <p:sldLayoutId id="2147483709" r:id="rId38"/>
    <p:sldLayoutId id="2147483715" r:id="rId39"/>
    <p:sldLayoutId id="2147483720" r:id="rId40"/>
    <p:sldLayoutId id="2147483719" r:id="rId41"/>
    <p:sldLayoutId id="2147483721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Normaali järjestelmäfontti"/>
        <a:buChar char="»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529" userDrawn="1">
          <p15:clr>
            <a:srgbClr val="A4A3A4"/>
          </p15:clr>
        </p15:guide>
        <p15:guide id="5" pos="2162" userDrawn="1">
          <p15:clr>
            <a:srgbClr val="A4A3A4"/>
          </p15:clr>
        </p15:guide>
        <p15:guide id="6" pos="2978" userDrawn="1">
          <p15:clr>
            <a:srgbClr val="A4A3A4"/>
          </p15:clr>
        </p15:guide>
        <p15:guide id="7" pos="3795" userDrawn="1">
          <p15:clr>
            <a:srgbClr val="A4A3A4"/>
          </p15:clr>
        </p15:guide>
        <p15:guide id="8" pos="4611" userDrawn="1">
          <p15:clr>
            <a:srgbClr val="A4A3A4"/>
          </p15:clr>
        </p15:guide>
        <p15:guide id="9" pos="5428" userDrawn="1">
          <p15:clr>
            <a:srgbClr val="A4A3A4"/>
          </p15:clr>
        </p15:guide>
        <p15:guide id="10" pos="6244" userDrawn="1">
          <p15:clr>
            <a:srgbClr val="A4A3A4"/>
          </p15:clr>
        </p15:guide>
        <p15:guide id="13" pos="2865" userDrawn="1">
          <p15:clr>
            <a:srgbClr val="FDE53C"/>
          </p15:clr>
        </p15:guide>
        <p15:guide id="15" pos="4815" userDrawn="1">
          <p15:clr>
            <a:srgbClr val="FDE53C"/>
          </p15:clr>
        </p15:guide>
        <p15:guide id="16" pos="1345" userDrawn="1">
          <p15:clr>
            <a:srgbClr val="A4A3A4"/>
          </p15:clr>
        </p15:guide>
        <p15:guide id="19" orient="horz" pos="1638" userDrawn="1">
          <p15:clr>
            <a:srgbClr val="FDE53C"/>
          </p15:clr>
        </p15:guide>
        <p15:guide id="21" orient="horz" pos="2682" userDrawn="1">
          <p15:clr>
            <a:srgbClr val="FDE53C"/>
          </p15:clr>
        </p15:guide>
        <p15:guide id="22" pos="7061" userDrawn="1">
          <p15:clr>
            <a:srgbClr val="A4A3A4"/>
          </p15:clr>
        </p15:guide>
        <p15:guide id="23" pos="7151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EC1442-A83A-A2F0-F048-FE944971877B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596915" y="6035789"/>
            <a:ext cx="390723" cy="6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09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Normaali järjestelmäfontti"/>
        <a:buChar char="»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529">
          <p15:clr>
            <a:srgbClr val="A4A3A4"/>
          </p15:clr>
        </p15:guide>
        <p15:guide id="5" pos="2162">
          <p15:clr>
            <a:srgbClr val="A4A3A4"/>
          </p15:clr>
        </p15:guide>
        <p15:guide id="6" pos="2978">
          <p15:clr>
            <a:srgbClr val="A4A3A4"/>
          </p15:clr>
        </p15:guide>
        <p15:guide id="7" pos="3795">
          <p15:clr>
            <a:srgbClr val="A4A3A4"/>
          </p15:clr>
        </p15:guide>
        <p15:guide id="8" pos="4611">
          <p15:clr>
            <a:srgbClr val="A4A3A4"/>
          </p15:clr>
        </p15:guide>
        <p15:guide id="9" pos="5428">
          <p15:clr>
            <a:srgbClr val="A4A3A4"/>
          </p15:clr>
        </p15:guide>
        <p15:guide id="10" pos="6244">
          <p15:clr>
            <a:srgbClr val="A4A3A4"/>
          </p15:clr>
        </p15:guide>
        <p15:guide id="13" pos="2865">
          <p15:clr>
            <a:srgbClr val="FDE53C"/>
          </p15:clr>
        </p15:guide>
        <p15:guide id="15" pos="4815">
          <p15:clr>
            <a:srgbClr val="FDE53C"/>
          </p15:clr>
        </p15:guide>
        <p15:guide id="16" pos="1345">
          <p15:clr>
            <a:srgbClr val="A4A3A4"/>
          </p15:clr>
        </p15:guide>
        <p15:guide id="19" orient="horz" pos="1638">
          <p15:clr>
            <a:srgbClr val="FDE53C"/>
          </p15:clr>
        </p15:guide>
        <p15:guide id="21" orient="horz" pos="2682">
          <p15:clr>
            <a:srgbClr val="FDE53C"/>
          </p15:clr>
        </p15:guide>
        <p15:guide id="22" pos="7061">
          <p15:clr>
            <a:srgbClr val="A4A3A4"/>
          </p15:clr>
        </p15:guide>
        <p15:guide id="23" pos="715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webropol.com/s/tuulivoimaverkosto" TargetMode="External"/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B8EE2-3EB9-FBE8-F615-0F68FD440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383" y="1507852"/>
            <a:ext cx="9144000" cy="2635508"/>
          </a:xfrm>
        </p:spPr>
        <p:txBody>
          <a:bodyPr>
            <a:normAutofit/>
          </a:bodyPr>
          <a:lstStyle/>
          <a:p>
            <a:r>
              <a:rPr lang="fi-FI" sz="4800" dirty="0"/>
              <a:t>Nopeiden osaamistarpeiden </a:t>
            </a:r>
            <a:br>
              <a:rPr lang="fi-FI" sz="4800" dirty="0"/>
            </a:br>
            <a:r>
              <a:rPr lang="fi-FI" sz="4800" dirty="0"/>
              <a:t>verkosto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34047B-5EE8-D7C4-DFAA-562237031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Tuulivoima-alan verkoston </a:t>
            </a:r>
            <a:r>
              <a:rPr lang="fi-FI"/>
              <a:t>2</a:t>
            </a:r>
            <a:r>
              <a:rPr lang="fi-FI" dirty="0"/>
              <a:t>. työpaja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926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BDE7C-23D1-4BD0-E7D9-0A265335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929844" cy="1325563"/>
          </a:xfrm>
        </p:spPr>
        <p:txBody>
          <a:bodyPr/>
          <a:lstStyle/>
          <a:p>
            <a:r>
              <a:rPr lang="fi-FI" dirty="0"/>
              <a:t>Nostoja yritysten työvoimatarpeesta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0CB541-BB93-843A-8280-7C7E881D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81818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fi-FI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Monet yritykset kohtaavat nykyisessä tilanteessa vaikeuksia löytää riittävästi pätevää henkilöstöä täyttämään kasvavat tarpeensa. </a:t>
            </a:r>
            <a:r>
              <a:rPr lang="fi-FI" b="1" dirty="0">
                <a:latin typeface="+mn-lt"/>
                <a:ea typeface="Calibri"/>
                <a:cs typeface="Times New Roman"/>
              </a:rPr>
              <a:t>Useimmat yritykset raportoivat työvoimapulasta. </a:t>
            </a:r>
          </a:p>
          <a:p>
            <a:pPr>
              <a:spcAft>
                <a:spcPts val="1000"/>
              </a:spcAft>
            </a:pPr>
            <a:r>
              <a:rPr lang="fi-FI" b="1" dirty="0">
                <a:latin typeface="+mn-lt"/>
              </a:rPr>
              <a:t>Huollon ja ylläpidon ammattilaisten tarve korostuu tuotantovaiheessa</a:t>
            </a:r>
            <a:r>
              <a:rPr lang="fi-FI" dirty="0">
                <a:latin typeface="+mn-lt"/>
              </a:rPr>
              <a:t>, ja tämä voi vaikuttaa laitosten tehokkuuteen ja toiminnan jatkuvuuteen.</a:t>
            </a:r>
          </a:p>
          <a:p>
            <a:r>
              <a:rPr lang="fi-FI" sz="18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Etenkin sähkö- ja automaatiotekniikan koulutuspaikkojen tarpeen voi tulkita olevan kasvava, sillä alalta lähes kaikki koulutuspaikat täyttyivät ja ensisijaisia hakijoita on huomattavasti enemmän kuin aloituspaikkoja lähes kaikissa maakunnissa.</a:t>
            </a:r>
            <a:r>
              <a:rPr lang="fi-FI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800" dirty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fi-FI" dirty="0">
                <a:solidFill>
                  <a:schemeClr val="tx1"/>
                </a:solidFill>
                <a:latin typeface="+mn-lt"/>
              </a:rPr>
              <a:t>Mikä olisi toimivin koulutuspolku huollon ja ylläpidon ammattilaisten saamiseksi? 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178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54C2E5-AFA4-6725-06E0-F19F86F1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Ammatillisen koulutuksen koulutustarjonta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13E174-B5EA-3860-5EEA-6B13EFC8A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65025" cy="4351338"/>
          </a:xfrm>
        </p:spPr>
        <p:txBody>
          <a:bodyPr/>
          <a:lstStyle/>
          <a:p>
            <a:r>
              <a:rPr lang="fi-FI" sz="1600" dirty="0">
                <a:latin typeface="+mn-lt"/>
                <a:ea typeface="Calibri" panose="020F0502020204030204" pitchFamily="34" charset="0"/>
                <a:cs typeface="Calibri"/>
              </a:rPr>
              <a:t>Useat yritysten edustajat toivat esiin, että </a:t>
            </a:r>
            <a:r>
              <a:rPr lang="fi-FI" sz="1600" b="1" dirty="0">
                <a:latin typeface="+mn-lt"/>
                <a:ea typeface="Calibri" panose="020F0502020204030204" pitchFamily="34" charset="0"/>
                <a:cs typeface="Calibri"/>
              </a:rPr>
              <a:t>ammatillinen perusosaaminen sähkö-, automaatio- ja tuotantotekniikasta tai mekaniikasta on riittävää tuotanto- ja ylläpitotehtäviin.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Calibri"/>
              </a:rPr>
              <a:t>Sähkö- ja automaatiotekniikan </a:t>
            </a:r>
            <a:r>
              <a:rPr lang="fi-FI" sz="1600" dirty="0">
                <a:latin typeface="+mn-lt"/>
                <a:ea typeface="Calibri" panose="020F0502020204030204" pitchFamily="34" charset="0"/>
                <a:cs typeface="Calibri"/>
              </a:rPr>
              <a:t>sekä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Calibri"/>
              </a:rPr>
              <a:t> kone- ja tuotantotekniikan perustutkintoja järjestää iso osa ammatillisista koulutuksen järjestäjistä.</a:t>
            </a:r>
            <a:r>
              <a:rPr lang="fi-FI" sz="1600" dirty="0">
                <a:latin typeface="+mn-lt"/>
                <a:ea typeface="Calibri" panose="020F0502020204030204" pitchFamily="34" charset="0"/>
                <a:cs typeface="Calibri"/>
              </a:rPr>
              <a:t> 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Yrityksillä on mahdollisuus ja intressi kouluttaa sisäisesti eteenpäin silloin, kun henkilöllä on perusosaaminen kyseisistä asioista olemassa. </a:t>
            </a:r>
          </a:p>
          <a:p>
            <a:r>
              <a:rPr lang="fi-FI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Ammatti- ja erikoisammattitutkinnot vastaavat hitaasti olemassa olevaan työvoimapulaan ja positiiviseen rakennemuutostilanteeseen. </a:t>
            </a:r>
            <a:r>
              <a:rPr lang="fi-FI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Näissä tutkinnoissa tutkinnon suorittaneiden määrät ovat hyvin pieniä.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Nämä tutkinnot voivat olla sisällöllisesti relevantteja tuulivoima-alalle, mutta eivät toimi kuitenkaan alalle syöttäviä linjoina tai tutkintoina. 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i-FI" sz="1600" dirty="0">
                <a:latin typeface="+mn-lt"/>
                <a:ea typeface="Calibri" panose="020F0502020204030204" pitchFamily="34" charset="0"/>
              </a:rPr>
              <a:t>Lähitulevaisuudessa on välttämätöntä päivittää ammatillisen koulutuksen tutkintojen sisältöjä suoritustapoja tai aloituspaikkojen määrää vastaamaan paremmin kasvavan energia-alan ja tuulivoima-alan tarpeita. </a:t>
            </a:r>
            <a:r>
              <a:rPr lang="fi-FI" sz="1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Ammatillisiin perustutkintoihin tulisi sisällyttää tutkinnon osia, jotka liittyvät esimerkiksi tuulivoiman sähkötekniikkaan ja hydrauliikkaan.</a:t>
            </a:r>
          </a:p>
          <a:p>
            <a:endParaRPr lang="fi-FI" sz="16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8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D3C3C3-AA7F-C62A-0E84-E511CA6F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Millaista koulutusta tarvitaan?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12CF33-20E7-1A79-D29D-4933ED50E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893" y="1573698"/>
            <a:ext cx="10344325" cy="4351338"/>
          </a:xfrm>
        </p:spPr>
        <p:txBody>
          <a:bodyPr/>
          <a:lstStyle/>
          <a:p>
            <a:r>
              <a:rPr lang="fi-FI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Suomessa on tunnistettu </a:t>
            </a:r>
            <a:r>
              <a:rPr lang="fi-FI" sz="1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tarve uusille lyhytkestoisille koulutusmalleille alalle houkuttelemiseksi.</a:t>
            </a:r>
            <a:r>
              <a:rPr lang="fi-FI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Tuulivoima-asentajista tulee olemaan suuri pula lähitulevaisuudessa. Siksi on pohdittava tutkinnon osien paketoimista yhteen uudeksi ”linjaksi”, joka selkeyttäisi opintopolkua opiskelijoiden suuntaan. </a:t>
            </a:r>
          </a:p>
          <a:p>
            <a:r>
              <a:rPr lang="fi-FI" sz="18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Oppisopimuspaikkojen löytäminen tulee olemaan haastavaa myös jatkossa, koska yritykset eivät nähneet oppisopimuskoulutusta heille sopivana muotona. </a:t>
            </a:r>
            <a:r>
              <a:rPr lang="fi-FI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Oppisopimuskoulutuksen sijaan tulisi kehittää muita koulutusmuotoja aikuisille, kuten yksivuotista työelämälähtöistä koulutusta sähkö- ja automaatiotekniikan opiskelijoille sekä alanvaihtajille.</a:t>
            </a:r>
          </a:p>
          <a:p>
            <a:r>
              <a:rPr lang="fi-FI" sz="18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Erityisesti jatkossa tulisi kiinnittää huomiota suoritustapoihin ja joustaviin mahdollisuuksiin alanvaihtajille.</a:t>
            </a:r>
            <a:r>
              <a:rPr lang="fi-FI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Yhteistyö koulutuksen järjestäjien ja alan yritysten välillä esimerkiksi tuulivoima-asentajien </a:t>
            </a:r>
            <a:r>
              <a:rPr lang="fi-FI" sz="18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täsmäkoulutuksen</a:t>
            </a:r>
            <a:r>
              <a:rPr lang="fi-FI" sz="1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kehittämiseksi voisi olla yksi toimiva keino työvoimapulan ratkaisemisessa. Lisäksi tarvitaan koulutuksia, jotka noudattavat kansainvälisiä turvallisuusstandardeja (mm. GWO-tuulivoima-alan turvallisuuskoulutukset). </a:t>
            </a:r>
          </a:p>
          <a:p>
            <a:endParaRPr lang="fi-FI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83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994E6-1B9C-7220-02DF-5A4F02F38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1631-F673-1608-EEB1-CDC8F550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Yritysyhteistyön hyvät käytännöt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A8C9-7FB8-3B88-4A75-6309B6859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7050"/>
            <a:ext cx="9436768" cy="4351338"/>
          </a:xfrm>
        </p:spPr>
        <p:txBody>
          <a:bodyPr/>
          <a:lstStyle/>
          <a:p>
            <a:pPr marL="431800">
              <a:spcAft>
                <a:spcPts val="600"/>
              </a:spcAft>
            </a:pPr>
            <a:r>
              <a:rPr lang="fi-FI" sz="2000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Suomessa osaajapulaan on perinteisesti vastattu vahvistamalla yritysten ja oppilaitosten yhteistyötä</a:t>
            </a:r>
          </a:p>
          <a:p>
            <a:pPr marL="1060450" lvl="1">
              <a:spcAft>
                <a:spcPts val="6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Tarpeisiin liittyv</a:t>
            </a:r>
            <a:r>
              <a:rPr lang="fi-FI" sz="18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ällä yhteistyöllä ja viestinnällä</a:t>
            </a:r>
            <a:endParaRPr lang="fi-FI" sz="1800" dirty="0">
              <a:solidFill>
                <a:srgbClr val="000000"/>
              </a:solidFill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0450" lvl="1">
              <a:spcAft>
                <a:spcPts val="6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Yritysvierailujen järjestämisellä yläkouluista lähtien</a:t>
            </a:r>
          </a:p>
          <a:p>
            <a:pPr marL="1060450" lvl="1">
              <a:spcAft>
                <a:spcPts val="6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Harjoittelupaikkojen tarjonnan lisäämisellä ja systematisoimisella</a:t>
            </a:r>
          </a:p>
          <a:p>
            <a:pPr marL="1060450" lvl="1">
              <a:spcAft>
                <a:spcPts val="600"/>
              </a:spcAft>
            </a:pPr>
            <a:r>
              <a:rPr lang="fi-FI" sz="18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Oppimisympäristöjen ja laitteiden hankinta yhteistyönä</a:t>
            </a:r>
            <a:endParaRPr lang="fi-FI" sz="1800" dirty="0">
              <a:solidFill>
                <a:srgbClr val="000000"/>
              </a:solidFill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0450" lvl="1">
              <a:spcAft>
                <a:spcPts val="600"/>
              </a:spcAft>
            </a:pPr>
            <a:r>
              <a:rPr lang="fi-FI" sz="18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Yritys- ja toimialayhteistyössä tehtävillä kampanjoilla</a:t>
            </a:r>
          </a:p>
          <a:p>
            <a:pPr marL="1060450" lvl="1">
              <a:spcAft>
                <a:spcPts val="6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Yrityksen kanssa yhteistyössä järjestettävillä koulutusohjelmilla</a:t>
            </a:r>
          </a:p>
          <a:p>
            <a:pPr marL="431800">
              <a:spcAft>
                <a:spcPts val="600"/>
              </a:spcAft>
            </a:pPr>
            <a:r>
              <a:rPr lang="fi-FI" sz="20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Millaiset käytännöt olisivat mahdollisia ja toimivia tuulivoima-alalla? </a:t>
            </a:r>
          </a:p>
          <a:p>
            <a:pPr marL="431800">
              <a:spcAft>
                <a:spcPts val="600"/>
              </a:spcAft>
            </a:pPr>
            <a:r>
              <a:rPr lang="fi-FI" sz="20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Mitä muiden tahojen toimintaa tarvitaan koulutussektorin ulkopuolella osaajien saatavuuden parantamiseksi?</a:t>
            </a:r>
            <a:endParaRPr lang="fi-FI" sz="2000" dirty="0">
              <a:solidFill>
                <a:srgbClr val="000000"/>
              </a:solidFill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1800">
              <a:spcAft>
                <a:spcPts val="600"/>
              </a:spcAft>
            </a:pPr>
            <a:endParaRPr lang="fi-FI" sz="2200" dirty="0">
              <a:latin typeface="Montserrat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08479-D2DD-A481-1A67-D7B04661D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03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7242A-2378-B5CB-A5B5-BE8DEF18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Koulutuspolut</a:t>
            </a:r>
          </a:p>
        </p:txBody>
      </p:sp>
    </p:spTree>
    <p:extLst>
      <p:ext uri="{BB962C8B-B14F-4D97-AF65-F5344CB8AC3E}">
        <p14:creationId xmlns:p14="http://schemas.microsoft.com/office/powerpoint/2010/main" val="240333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>
            <a:cxnSpLocks/>
          </p:cNvCxnSpPr>
          <p:nvPr/>
        </p:nvCxnSpPr>
        <p:spPr>
          <a:xfrm>
            <a:off x="956593" y="4751537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956593" y="3219666"/>
            <a:ext cx="244736" cy="1628963"/>
            <a:chOff x="1078618" y="1944699"/>
            <a:chExt cx="244736" cy="1628963"/>
          </a:xfrm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-53289" y="2445871"/>
            <a:ext cx="2162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Koulutus ja/tai kokemus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tekniikan alalta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1793684" y="3612706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290472" y="3284855"/>
            <a:ext cx="1327608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Rekrytointi/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soveltuvuus-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arviointi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53C4DDD-806F-0621-1772-0A190638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468" cy="1325563"/>
          </a:xfrm>
        </p:spPr>
        <p:txBody>
          <a:bodyPr/>
          <a:lstStyle/>
          <a:p>
            <a:r>
              <a:rPr lang="fi-FI" dirty="0"/>
              <a:t>Nyt</a:t>
            </a:r>
            <a:br>
              <a:rPr lang="fi-FI" dirty="0"/>
            </a:br>
            <a:r>
              <a:rPr lang="fi-FI" sz="2800" dirty="0">
                <a:solidFill>
                  <a:schemeClr val="tx1"/>
                </a:solidFill>
              </a:rPr>
              <a:t>Yrityskohtaisen koulutuksen polku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50FE19-8B3E-B723-AD79-D9C0B9029E84}"/>
              </a:ext>
            </a:extLst>
          </p:cNvPr>
          <p:cNvGrpSpPr/>
          <p:nvPr/>
        </p:nvGrpSpPr>
        <p:grpSpPr>
          <a:xfrm>
            <a:off x="2802695" y="3250238"/>
            <a:ext cx="244736" cy="1628963"/>
            <a:chOff x="1078618" y="1944699"/>
            <a:chExt cx="244736" cy="1628963"/>
          </a:xfrm>
        </p:grpSpPr>
        <p:cxnSp>
          <p:nvCxnSpPr>
            <p:cNvPr id="44" name="Suora yhdysviiva 112">
              <a:extLst>
                <a:ext uri="{FF2B5EF4-FFF2-40B4-BE49-F238E27FC236}">
                  <a16:creationId xmlns:a16="http://schemas.microsoft.com/office/drawing/2014/main" id="{C8F32B6F-F288-8C1F-D711-D9EF581669EE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i 114">
              <a:extLst>
                <a:ext uri="{FF2B5EF4-FFF2-40B4-BE49-F238E27FC236}">
                  <a16:creationId xmlns:a16="http://schemas.microsoft.com/office/drawing/2014/main" id="{F79D9257-65D7-F8BB-B9F7-2B610185400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AA77A22-EAE6-F9AA-811A-F534BA327936}"/>
              </a:ext>
            </a:extLst>
          </p:cNvPr>
          <p:cNvSpPr txBox="1"/>
          <p:nvPr/>
        </p:nvSpPr>
        <p:spPr>
          <a:xfrm>
            <a:off x="1832514" y="2456924"/>
            <a:ext cx="242566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Yritys- ja tyyppi-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kohtainen koulutus,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pätevöitymiskoulutukset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01800F-ED04-45AF-693B-BAB987BCAB2E}"/>
              </a:ext>
            </a:extLst>
          </p:cNvPr>
          <p:cNvGrpSpPr/>
          <p:nvPr/>
        </p:nvGrpSpPr>
        <p:grpSpPr>
          <a:xfrm>
            <a:off x="5030715" y="3225667"/>
            <a:ext cx="244736" cy="1628963"/>
            <a:chOff x="1078618" y="1944699"/>
            <a:chExt cx="244736" cy="1628963"/>
          </a:xfrm>
        </p:grpSpPr>
        <p:cxnSp>
          <p:nvCxnSpPr>
            <p:cNvPr id="51" name="Suora yhdysviiva 112">
              <a:extLst>
                <a:ext uri="{FF2B5EF4-FFF2-40B4-BE49-F238E27FC236}">
                  <a16:creationId xmlns:a16="http://schemas.microsoft.com/office/drawing/2014/main" id="{7678DEFF-7906-EBFF-29FB-32C80B7844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i 114">
              <a:extLst>
                <a:ext uri="{FF2B5EF4-FFF2-40B4-BE49-F238E27FC236}">
                  <a16:creationId xmlns:a16="http://schemas.microsoft.com/office/drawing/2014/main" id="{FA89D253-7540-35E8-9DF2-6C99C9257175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4397DAA-102A-0D0D-CF35-8E802E9F8DBA}"/>
              </a:ext>
            </a:extLst>
          </p:cNvPr>
          <p:cNvSpPr txBox="1"/>
          <p:nvPr/>
        </p:nvSpPr>
        <p:spPr>
          <a:xfrm>
            <a:off x="4367182" y="2432893"/>
            <a:ext cx="158088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Jatkuva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yrityskohtainen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koulutus</a:t>
            </a:r>
          </a:p>
        </p:txBody>
      </p:sp>
    </p:spTree>
    <p:extLst>
      <p:ext uri="{BB962C8B-B14F-4D97-AF65-F5344CB8AC3E}">
        <p14:creationId xmlns:p14="http://schemas.microsoft.com/office/powerpoint/2010/main" val="373111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56379B6-DECD-0183-CD5F-531801A73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4691" y="2059102"/>
            <a:ext cx="5197662" cy="1061938"/>
          </a:xfrm>
          <a:solidFill>
            <a:schemeClr val="bg2"/>
          </a:solidFill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Hakeutuuko opiskelija oppilaitokseen vai yritykseen? </a:t>
            </a:r>
          </a:p>
          <a:p>
            <a:r>
              <a:rPr lang="fi-FI" b="1" dirty="0">
                <a:solidFill>
                  <a:schemeClr val="bg1"/>
                </a:solidFill>
              </a:rPr>
              <a:t>Missä vaiheessa opiskelija aloittaa työssä?</a:t>
            </a:r>
          </a:p>
          <a:p>
            <a:r>
              <a:rPr lang="fi-FI" b="1" dirty="0">
                <a:solidFill>
                  <a:schemeClr val="bg1"/>
                </a:solidFill>
              </a:rPr>
              <a:t>Miten rekrytointi toimii tässä?</a:t>
            </a:r>
          </a:p>
          <a:p>
            <a:r>
              <a:rPr lang="fi-FI" b="1" dirty="0">
                <a:solidFill>
                  <a:schemeClr val="bg1"/>
                </a:solidFill>
              </a:rPr>
              <a:t>Missä </a:t>
            </a:r>
            <a:r>
              <a:rPr lang="fi-FI" b="1" dirty="0" err="1">
                <a:solidFill>
                  <a:schemeClr val="bg1"/>
                </a:solidFill>
              </a:rPr>
              <a:t>GWO:t</a:t>
            </a:r>
            <a:r>
              <a:rPr lang="fi-FI" b="1" dirty="0">
                <a:solidFill>
                  <a:schemeClr val="bg1"/>
                </a:solidFill>
              </a:rPr>
              <a:t> suoritetaan ja kuka sen maksaa?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/>
          <p:nvPr/>
        </p:nvCxnSpPr>
        <p:spPr>
          <a:xfrm>
            <a:off x="838199" y="4735298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837843" y="3219666"/>
            <a:ext cx="244736" cy="1628963"/>
            <a:chOff x="1078618" y="1944699"/>
            <a:chExt cx="244736" cy="1628963"/>
          </a:xfrm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-53289" y="2445871"/>
            <a:ext cx="2162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Koulutus ja/tai kokemus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tekniikan alalta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1633470" y="3605784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058829" y="3256815"/>
            <a:ext cx="160090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Hakeutuminen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täydentävään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koulutukseen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53C4DDD-806F-0621-1772-0A190638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468" cy="1325563"/>
          </a:xfrm>
        </p:spPr>
        <p:txBody>
          <a:bodyPr>
            <a:normAutofit/>
          </a:bodyPr>
          <a:lstStyle/>
          <a:p>
            <a:r>
              <a:rPr lang="fi-FI" dirty="0"/>
              <a:t>Pian myös</a:t>
            </a:r>
            <a:br>
              <a:rPr lang="fi-FI" sz="4000" dirty="0"/>
            </a:br>
            <a:r>
              <a:rPr lang="fi-FI" sz="2800" dirty="0">
                <a:solidFill>
                  <a:schemeClr val="tx1"/>
                </a:solidFill>
              </a:rPr>
              <a:t>Jatkuvan oppimisen polku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50FE19-8B3E-B723-AD79-D9C0B9029E84}"/>
              </a:ext>
            </a:extLst>
          </p:cNvPr>
          <p:cNvGrpSpPr/>
          <p:nvPr/>
        </p:nvGrpSpPr>
        <p:grpSpPr>
          <a:xfrm>
            <a:off x="4503891" y="3232787"/>
            <a:ext cx="244736" cy="1628963"/>
            <a:chOff x="1078618" y="1944699"/>
            <a:chExt cx="244736" cy="1628963"/>
          </a:xfrm>
        </p:grpSpPr>
        <p:cxnSp>
          <p:nvCxnSpPr>
            <p:cNvPr id="44" name="Suora yhdysviiva 112">
              <a:extLst>
                <a:ext uri="{FF2B5EF4-FFF2-40B4-BE49-F238E27FC236}">
                  <a16:creationId xmlns:a16="http://schemas.microsoft.com/office/drawing/2014/main" id="{C8F32B6F-F288-8C1F-D711-D9EF581669EE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i 114">
              <a:extLst>
                <a:ext uri="{FF2B5EF4-FFF2-40B4-BE49-F238E27FC236}">
                  <a16:creationId xmlns:a16="http://schemas.microsoft.com/office/drawing/2014/main" id="{F79D9257-65D7-F8BB-B9F7-2B610185400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AA77A22-EAE6-F9AA-811A-F534BA327936}"/>
              </a:ext>
            </a:extLst>
          </p:cNvPr>
          <p:cNvSpPr txBox="1"/>
          <p:nvPr/>
        </p:nvSpPr>
        <p:spPr>
          <a:xfrm>
            <a:off x="3453081" y="2732219"/>
            <a:ext cx="216201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Yritys- ja tyyppi-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kohtainen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 koulutus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01800F-ED04-45AF-693B-BAB987BCAB2E}"/>
              </a:ext>
            </a:extLst>
          </p:cNvPr>
          <p:cNvGrpSpPr/>
          <p:nvPr/>
        </p:nvGrpSpPr>
        <p:grpSpPr>
          <a:xfrm>
            <a:off x="5683840" y="3225667"/>
            <a:ext cx="244736" cy="1628963"/>
            <a:chOff x="1078618" y="1944699"/>
            <a:chExt cx="244736" cy="1628963"/>
          </a:xfrm>
        </p:grpSpPr>
        <p:cxnSp>
          <p:nvCxnSpPr>
            <p:cNvPr id="51" name="Suora yhdysviiva 112">
              <a:extLst>
                <a:ext uri="{FF2B5EF4-FFF2-40B4-BE49-F238E27FC236}">
                  <a16:creationId xmlns:a16="http://schemas.microsoft.com/office/drawing/2014/main" id="{7678DEFF-7906-EBFF-29FB-32C80B7844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i 114">
              <a:extLst>
                <a:ext uri="{FF2B5EF4-FFF2-40B4-BE49-F238E27FC236}">
                  <a16:creationId xmlns:a16="http://schemas.microsoft.com/office/drawing/2014/main" id="{FA89D253-7540-35E8-9DF2-6C99C9257175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4397DAA-102A-0D0D-CF35-8E802E9F8DBA}"/>
              </a:ext>
            </a:extLst>
          </p:cNvPr>
          <p:cNvSpPr txBox="1"/>
          <p:nvPr/>
        </p:nvSpPr>
        <p:spPr>
          <a:xfrm>
            <a:off x="4965151" y="3189159"/>
            <a:ext cx="166744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Jatkuva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yrityskohtainen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koulutus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03CDF2-DF6E-8F47-0943-EDD0ADA28F01}"/>
              </a:ext>
            </a:extLst>
          </p:cNvPr>
          <p:cNvSpPr txBox="1"/>
          <p:nvPr/>
        </p:nvSpPr>
        <p:spPr>
          <a:xfrm>
            <a:off x="417428" y="1795484"/>
            <a:ext cx="55739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Työn ohessa suoritettava lyhytkestoinen koulutus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ja/tai koulutussopimus / oppisopimus (esim. 6 kk)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5185B-90BE-5307-0ABF-79A8E1D67598}"/>
              </a:ext>
            </a:extLst>
          </p:cNvPr>
          <p:cNvGrpSpPr/>
          <p:nvPr/>
        </p:nvGrpSpPr>
        <p:grpSpPr>
          <a:xfrm rot="10800000">
            <a:off x="3921687" y="4615623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16" name="Suora yhdysviiva 112">
              <a:extLst>
                <a:ext uri="{FF2B5EF4-FFF2-40B4-BE49-F238E27FC236}">
                  <a16:creationId xmlns:a16="http://schemas.microsoft.com/office/drawing/2014/main" id="{021B87BB-F248-27EA-21F9-3A1C5C405D6C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i 114">
              <a:extLst>
                <a:ext uri="{FF2B5EF4-FFF2-40B4-BE49-F238E27FC236}">
                  <a16:creationId xmlns:a16="http://schemas.microsoft.com/office/drawing/2014/main" id="{05AAE1DB-D8F8-D89E-6D7D-99952099DA93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2246641-1697-0BDB-9EC0-9529E3FFA14E}"/>
              </a:ext>
            </a:extLst>
          </p:cNvPr>
          <p:cNvSpPr txBox="1"/>
          <p:nvPr/>
        </p:nvSpPr>
        <p:spPr>
          <a:xfrm>
            <a:off x="2924755" y="5061238"/>
            <a:ext cx="23380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Mitä sisältöjä ja pätevyyksiä?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3DB664-A66F-BD8C-5775-490643CE2F93}"/>
              </a:ext>
            </a:extLst>
          </p:cNvPr>
          <p:cNvGrpSpPr/>
          <p:nvPr/>
        </p:nvGrpSpPr>
        <p:grpSpPr>
          <a:xfrm rot="10800000">
            <a:off x="2010761" y="4595552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34" name="Suora yhdysviiva 112">
              <a:extLst>
                <a:ext uri="{FF2B5EF4-FFF2-40B4-BE49-F238E27FC236}">
                  <a16:creationId xmlns:a16="http://schemas.microsoft.com/office/drawing/2014/main" id="{6E65CEE9-C271-38D6-A271-E9451BCF2A3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i 114">
              <a:extLst>
                <a:ext uri="{FF2B5EF4-FFF2-40B4-BE49-F238E27FC236}">
                  <a16:creationId xmlns:a16="http://schemas.microsoft.com/office/drawing/2014/main" id="{678F951D-0705-1E58-7BE0-FF472D82754E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D4A514D-ECAB-789F-E781-BCDB941C2E10}"/>
              </a:ext>
            </a:extLst>
          </p:cNvPr>
          <p:cNvSpPr txBox="1"/>
          <p:nvPr/>
        </p:nvSpPr>
        <p:spPr>
          <a:xfrm>
            <a:off x="1527424" y="5045310"/>
            <a:ext cx="13500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Soveltuvuus-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testaus?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608E37-AB77-2492-B86E-12B0DCE73A36}"/>
              </a:ext>
            </a:extLst>
          </p:cNvPr>
          <p:cNvCxnSpPr>
            <a:cxnSpLocks/>
          </p:cNvCxnSpPr>
          <p:nvPr/>
        </p:nvCxnSpPr>
        <p:spPr>
          <a:xfrm>
            <a:off x="1582253" y="2329176"/>
            <a:ext cx="2723417" cy="0"/>
          </a:xfrm>
          <a:prstGeom prst="straightConnector1">
            <a:avLst/>
          </a:prstGeom>
          <a:ln w="38100">
            <a:solidFill>
              <a:schemeClr val="bg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C20494-8FDC-AA71-7922-1D151127D0E0}"/>
              </a:ext>
            </a:extLst>
          </p:cNvPr>
          <p:cNvGrpSpPr/>
          <p:nvPr/>
        </p:nvGrpSpPr>
        <p:grpSpPr>
          <a:xfrm rot="10800000">
            <a:off x="2871499" y="4636614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56" name="Suora yhdysviiva 112">
              <a:extLst>
                <a:ext uri="{FF2B5EF4-FFF2-40B4-BE49-F238E27FC236}">
                  <a16:creationId xmlns:a16="http://schemas.microsoft.com/office/drawing/2014/main" id="{E12156B1-EAF1-DF6B-BF95-04DE4DD2C9D2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i 114">
              <a:extLst>
                <a:ext uri="{FF2B5EF4-FFF2-40B4-BE49-F238E27FC236}">
                  <a16:creationId xmlns:a16="http://schemas.microsoft.com/office/drawing/2014/main" id="{8529F04D-D360-04AB-D6A4-9B85E172C316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7F05447-F75D-54CF-DFA1-C6B9F7193C2C}"/>
              </a:ext>
            </a:extLst>
          </p:cNvPr>
          <p:cNvSpPr txBox="1"/>
          <p:nvPr/>
        </p:nvSpPr>
        <p:spPr>
          <a:xfrm>
            <a:off x="2191846" y="5530158"/>
            <a:ext cx="161831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Missä kohden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 ”tarttuu”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opiskelijaan?</a:t>
            </a:r>
          </a:p>
        </p:txBody>
      </p:sp>
    </p:spTree>
    <p:extLst>
      <p:ext uri="{BB962C8B-B14F-4D97-AF65-F5344CB8AC3E}">
        <p14:creationId xmlns:p14="http://schemas.microsoft.com/office/powerpoint/2010/main" val="207227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/>
          <p:nvPr/>
        </p:nvCxnSpPr>
        <p:spPr>
          <a:xfrm>
            <a:off x="838199" y="4735298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832259" y="3223726"/>
            <a:ext cx="244736" cy="1628963"/>
            <a:chOff x="1078618" y="1944699"/>
            <a:chExt cx="244736" cy="1628963"/>
          </a:xfrm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-193644" y="2347053"/>
            <a:ext cx="2460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Hakeutuminen sähkötekniikan tutkintoon (pt tai </a:t>
            </a:r>
            <a:r>
              <a:rPr kumimoji="0" lang="fi-FI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ins</a:t>
            </a: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2472804" y="3610590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371076" y="3068405"/>
            <a:ext cx="259904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Tuulivoima-alan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 (tai uusiutuvan energian)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suuntautumis-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vaihtoehto tms.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6AF0F-5081-A1B1-53AE-A1726068D384}"/>
              </a:ext>
            </a:extLst>
          </p:cNvPr>
          <p:cNvGrpSpPr/>
          <p:nvPr/>
        </p:nvGrpSpPr>
        <p:grpSpPr>
          <a:xfrm rot="10800000">
            <a:off x="3566526" y="4611454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0" name="Suora yhdysviiva 112">
              <a:extLst>
                <a:ext uri="{FF2B5EF4-FFF2-40B4-BE49-F238E27FC236}">
                  <a16:creationId xmlns:a16="http://schemas.microsoft.com/office/drawing/2014/main" id="{521D140C-C728-31B0-17DA-6C8D7675EFC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i 114">
              <a:extLst>
                <a:ext uri="{FF2B5EF4-FFF2-40B4-BE49-F238E27FC236}">
                  <a16:creationId xmlns:a16="http://schemas.microsoft.com/office/drawing/2014/main" id="{BE7B5762-27B1-2289-ACDC-F8C00ECBCC39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" name="Ellipsi 114">
            <a:extLst>
              <a:ext uri="{FF2B5EF4-FFF2-40B4-BE49-F238E27FC236}">
                <a16:creationId xmlns:a16="http://schemas.microsoft.com/office/drawing/2014/main" id="{467CAF3E-E875-96DC-D44F-3907BC998445}"/>
              </a:ext>
            </a:extLst>
          </p:cNvPr>
          <p:cNvSpPr/>
          <p:nvPr/>
        </p:nvSpPr>
        <p:spPr>
          <a:xfrm>
            <a:off x="5941175" y="4567681"/>
            <a:ext cx="244736" cy="26125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32" name="Suora yhdysviiva 112">
            <a:extLst>
              <a:ext uri="{FF2B5EF4-FFF2-40B4-BE49-F238E27FC236}">
                <a16:creationId xmlns:a16="http://schemas.microsoft.com/office/drawing/2014/main" id="{1AFBDC2E-3AB2-B952-3596-96CACA862D7F}"/>
              </a:ext>
            </a:extLst>
          </p:cNvPr>
          <p:cNvCxnSpPr>
            <a:cxnSpLocks/>
          </p:cNvCxnSpPr>
          <p:nvPr/>
        </p:nvCxnSpPr>
        <p:spPr>
          <a:xfrm>
            <a:off x="6059350" y="3581443"/>
            <a:ext cx="4193" cy="972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109E7B-8E4F-17D2-8176-F38237B354DB}"/>
              </a:ext>
            </a:extLst>
          </p:cNvPr>
          <p:cNvSpPr txBox="1"/>
          <p:nvPr/>
        </p:nvSpPr>
        <p:spPr>
          <a:xfrm>
            <a:off x="5119116" y="3293320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Valmistuminen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53C4DDD-806F-0621-1772-0A190638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0942" cy="1325563"/>
          </a:xfrm>
        </p:spPr>
        <p:txBody>
          <a:bodyPr>
            <a:normAutofit/>
          </a:bodyPr>
          <a:lstStyle/>
          <a:p>
            <a:r>
              <a:rPr lang="fi-FI" dirty="0"/>
              <a:t>Nykyisiin tutkintoihin uusia polkuja </a:t>
            </a:r>
            <a:r>
              <a:rPr lang="fi-FI" sz="2700" dirty="0">
                <a:solidFill>
                  <a:schemeClr val="tx1"/>
                </a:solidFill>
              </a:rPr>
              <a:t>Sähkötekniikasta suuntautumisen polku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2E4FC7-1D87-ECAD-9146-FB00DE758A7A}"/>
              </a:ext>
            </a:extLst>
          </p:cNvPr>
          <p:cNvGrpSpPr/>
          <p:nvPr/>
        </p:nvGrpSpPr>
        <p:grpSpPr>
          <a:xfrm rot="10800000">
            <a:off x="5156143" y="4622807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36" name="Suora yhdysviiva 112">
              <a:extLst>
                <a:ext uri="{FF2B5EF4-FFF2-40B4-BE49-F238E27FC236}">
                  <a16:creationId xmlns:a16="http://schemas.microsoft.com/office/drawing/2014/main" id="{4DC7324D-B6BC-27E8-07C0-E26E18F6826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i 114">
              <a:extLst>
                <a:ext uri="{FF2B5EF4-FFF2-40B4-BE49-F238E27FC236}">
                  <a16:creationId xmlns:a16="http://schemas.microsoft.com/office/drawing/2014/main" id="{B3C0B719-FA1D-97F9-68D3-BE76D148366E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7FCDD-2E3E-7640-78E9-4663B757A61C}"/>
              </a:ext>
            </a:extLst>
          </p:cNvPr>
          <p:cNvGrpSpPr/>
          <p:nvPr/>
        </p:nvGrpSpPr>
        <p:grpSpPr>
          <a:xfrm rot="10800000">
            <a:off x="6349057" y="4603387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40" name="Suora yhdysviiva 112">
              <a:extLst>
                <a:ext uri="{FF2B5EF4-FFF2-40B4-BE49-F238E27FC236}">
                  <a16:creationId xmlns:a16="http://schemas.microsoft.com/office/drawing/2014/main" id="{10343CC3-FD05-FB58-542B-6370EABAA7D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i 114">
              <a:extLst>
                <a:ext uri="{FF2B5EF4-FFF2-40B4-BE49-F238E27FC236}">
                  <a16:creationId xmlns:a16="http://schemas.microsoft.com/office/drawing/2014/main" id="{2CEFBF15-33B3-00CA-B982-9008FBD253F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AD19C3B-67B4-119D-4A3D-33E9D4EC6B36}"/>
              </a:ext>
            </a:extLst>
          </p:cNvPr>
          <p:cNvSpPr txBox="1"/>
          <p:nvPr/>
        </p:nvSpPr>
        <p:spPr>
          <a:xfrm>
            <a:off x="5273970" y="5648900"/>
            <a:ext cx="268054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Rekrytoidaanko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vastavalmistuneita nuoria?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Tarvitaanko työkokemusta?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50FE19-8B3E-B723-AD79-D9C0B9029E84}"/>
              </a:ext>
            </a:extLst>
          </p:cNvPr>
          <p:cNvGrpSpPr/>
          <p:nvPr/>
        </p:nvGrpSpPr>
        <p:grpSpPr>
          <a:xfrm>
            <a:off x="6875118" y="3190234"/>
            <a:ext cx="244736" cy="1628963"/>
            <a:chOff x="1078618" y="1944699"/>
            <a:chExt cx="244736" cy="1628963"/>
          </a:xfrm>
        </p:grpSpPr>
        <p:cxnSp>
          <p:nvCxnSpPr>
            <p:cNvPr id="44" name="Suora yhdysviiva 112">
              <a:extLst>
                <a:ext uri="{FF2B5EF4-FFF2-40B4-BE49-F238E27FC236}">
                  <a16:creationId xmlns:a16="http://schemas.microsoft.com/office/drawing/2014/main" id="{C8F32B6F-F288-8C1F-D711-D9EF581669EE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i 114">
              <a:extLst>
                <a:ext uri="{FF2B5EF4-FFF2-40B4-BE49-F238E27FC236}">
                  <a16:creationId xmlns:a16="http://schemas.microsoft.com/office/drawing/2014/main" id="{F79D9257-65D7-F8BB-B9F7-2B610185400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AA77A22-EAE6-F9AA-811A-F534BA327936}"/>
              </a:ext>
            </a:extLst>
          </p:cNvPr>
          <p:cNvSpPr txBox="1"/>
          <p:nvPr/>
        </p:nvSpPr>
        <p:spPr>
          <a:xfrm>
            <a:off x="5799852" y="2652613"/>
            <a:ext cx="24737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Yritys- ja tyyppikohtainen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 koulutus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01800F-ED04-45AF-693B-BAB987BCAB2E}"/>
              </a:ext>
            </a:extLst>
          </p:cNvPr>
          <p:cNvGrpSpPr/>
          <p:nvPr/>
        </p:nvGrpSpPr>
        <p:grpSpPr>
          <a:xfrm>
            <a:off x="8435782" y="3226488"/>
            <a:ext cx="244736" cy="1628963"/>
            <a:chOff x="1078618" y="1944699"/>
            <a:chExt cx="244736" cy="1628963"/>
          </a:xfrm>
        </p:grpSpPr>
        <p:cxnSp>
          <p:nvCxnSpPr>
            <p:cNvPr id="51" name="Suora yhdysviiva 112">
              <a:extLst>
                <a:ext uri="{FF2B5EF4-FFF2-40B4-BE49-F238E27FC236}">
                  <a16:creationId xmlns:a16="http://schemas.microsoft.com/office/drawing/2014/main" id="{7678DEFF-7906-EBFF-29FB-32C80B7844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i 114">
              <a:extLst>
                <a:ext uri="{FF2B5EF4-FFF2-40B4-BE49-F238E27FC236}">
                  <a16:creationId xmlns:a16="http://schemas.microsoft.com/office/drawing/2014/main" id="{FA89D253-7540-35E8-9DF2-6C99C9257175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4397DAA-102A-0D0D-CF35-8E802E9F8DBA}"/>
              </a:ext>
            </a:extLst>
          </p:cNvPr>
          <p:cNvSpPr txBox="1"/>
          <p:nvPr/>
        </p:nvSpPr>
        <p:spPr>
          <a:xfrm>
            <a:off x="7788625" y="3141551"/>
            <a:ext cx="158088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Jatkuva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yrityskohtainen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koulutus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F461F0-38FE-A42A-D26E-C16EB038C73C}"/>
              </a:ext>
            </a:extLst>
          </p:cNvPr>
          <p:cNvGrpSpPr/>
          <p:nvPr/>
        </p:nvGrpSpPr>
        <p:grpSpPr>
          <a:xfrm rot="10800000">
            <a:off x="1848623" y="4615278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55" name="Suora yhdysviiva 112">
              <a:extLst>
                <a:ext uri="{FF2B5EF4-FFF2-40B4-BE49-F238E27FC236}">
                  <a16:creationId xmlns:a16="http://schemas.microsoft.com/office/drawing/2014/main" id="{76802580-4A32-4901-40A8-91D31474051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i 114">
              <a:extLst>
                <a:ext uri="{FF2B5EF4-FFF2-40B4-BE49-F238E27FC236}">
                  <a16:creationId xmlns:a16="http://schemas.microsoft.com/office/drawing/2014/main" id="{B7474EF9-6F1E-EC21-8C48-35ED11001F22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0903A11-3F27-CF5A-6ADA-A1015F7C6243}"/>
              </a:ext>
            </a:extLst>
          </p:cNvPr>
          <p:cNvSpPr txBox="1"/>
          <p:nvPr/>
        </p:nvSpPr>
        <p:spPr>
          <a:xfrm>
            <a:off x="-1104628" y="5592443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Soveltuvuustestaus?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1C2101-6BA8-A217-5894-0E8729B92385}"/>
              </a:ext>
            </a:extLst>
          </p:cNvPr>
          <p:cNvSpPr txBox="1"/>
          <p:nvPr/>
        </p:nvSpPr>
        <p:spPr>
          <a:xfrm>
            <a:off x="2601490" y="5153576"/>
            <a:ext cx="22190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Mitä sisältöjä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ja pätevyyksiä?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43566E-3555-4820-1B9C-2FF45B0FD2EE}"/>
              </a:ext>
            </a:extLst>
          </p:cNvPr>
          <p:cNvSpPr txBox="1"/>
          <p:nvPr/>
        </p:nvSpPr>
        <p:spPr>
          <a:xfrm>
            <a:off x="4432377" y="5129650"/>
            <a:ext cx="17897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Harjoittelu-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mahdollisuudet?</a:t>
            </a:r>
          </a:p>
        </p:txBody>
      </p:sp>
    </p:spTree>
    <p:extLst>
      <p:ext uri="{BB962C8B-B14F-4D97-AF65-F5344CB8AC3E}">
        <p14:creationId xmlns:p14="http://schemas.microsoft.com/office/powerpoint/2010/main" val="249881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/>
          <p:nvPr/>
        </p:nvCxnSpPr>
        <p:spPr>
          <a:xfrm>
            <a:off x="838199" y="4735298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844134" y="3199976"/>
            <a:ext cx="244736" cy="1628963"/>
            <a:chOff x="1078618" y="1944699"/>
            <a:chExt cx="244736" cy="1628963"/>
          </a:xfrm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-253132" y="2255313"/>
            <a:ext cx="250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Hakeutuminen uusiutuvan energian koulutukseen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(pt tai </a:t>
            </a:r>
            <a:r>
              <a:rPr kumimoji="0" lang="fi-FI" sz="140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ins</a:t>
            </a: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2211186" y="3575960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390035" y="3243798"/>
            <a:ext cx="21948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Tuulivoimaosaamisen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opintokokonaisuus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6AF0F-5081-A1B1-53AE-A1726068D384}"/>
              </a:ext>
            </a:extLst>
          </p:cNvPr>
          <p:cNvGrpSpPr/>
          <p:nvPr/>
        </p:nvGrpSpPr>
        <p:grpSpPr>
          <a:xfrm rot="10800000">
            <a:off x="3791976" y="4622807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0" name="Suora yhdysviiva 112">
              <a:extLst>
                <a:ext uri="{FF2B5EF4-FFF2-40B4-BE49-F238E27FC236}">
                  <a16:creationId xmlns:a16="http://schemas.microsoft.com/office/drawing/2014/main" id="{521D140C-C728-31B0-17DA-6C8D7675EFC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i 114">
              <a:extLst>
                <a:ext uri="{FF2B5EF4-FFF2-40B4-BE49-F238E27FC236}">
                  <a16:creationId xmlns:a16="http://schemas.microsoft.com/office/drawing/2014/main" id="{BE7B5762-27B1-2289-ACDC-F8C00ECBCC39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7" name="Ellipsi 114">
            <a:extLst>
              <a:ext uri="{FF2B5EF4-FFF2-40B4-BE49-F238E27FC236}">
                <a16:creationId xmlns:a16="http://schemas.microsoft.com/office/drawing/2014/main" id="{467CAF3E-E875-96DC-D44F-3907BC998445}"/>
              </a:ext>
            </a:extLst>
          </p:cNvPr>
          <p:cNvSpPr/>
          <p:nvPr/>
        </p:nvSpPr>
        <p:spPr>
          <a:xfrm>
            <a:off x="6071800" y="4567681"/>
            <a:ext cx="244736" cy="26125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32" name="Suora yhdysviiva 112">
            <a:extLst>
              <a:ext uri="{FF2B5EF4-FFF2-40B4-BE49-F238E27FC236}">
                <a16:creationId xmlns:a16="http://schemas.microsoft.com/office/drawing/2014/main" id="{1AFBDC2E-3AB2-B952-3596-96CACA862D7F}"/>
              </a:ext>
            </a:extLst>
          </p:cNvPr>
          <p:cNvCxnSpPr>
            <a:cxnSpLocks/>
          </p:cNvCxnSpPr>
          <p:nvPr/>
        </p:nvCxnSpPr>
        <p:spPr>
          <a:xfrm>
            <a:off x="6189975" y="3581443"/>
            <a:ext cx="4193" cy="972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109E7B-8E4F-17D2-8176-F38237B354DB}"/>
              </a:ext>
            </a:extLst>
          </p:cNvPr>
          <p:cNvSpPr txBox="1"/>
          <p:nvPr/>
        </p:nvSpPr>
        <p:spPr>
          <a:xfrm>
            <a:off x="5311403" y="329450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Valmistuminen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53C4DDD-806F-0621-1772-0A190638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Tulevaisuudessa?</a:t>
            </a:r>
            <a:br>
              <a:rPr lang="fi-FI" dirty="0"/>
            </a:br>
            <a:r>
              <a:rPr lang="fi-FI" sz="2800" dirty="0">
                <a:solidFill>
                  <a:schemeClr val="tx1"/>
                </a:solidFill>
              </a:rPr>
              <a:t>Uusiutuvan energian koulutuspolku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43566E-3555-4820-1B9C-2FF45B0FD2EE}"/>
              </a:ext>
            </a:extLst>
          </p:cNvPr>
          <p:cNvSpPr txBox="1"/>
          <p:nvPr/>
        </p:nvSpPr>
        <p:spPr>
          <a:xfrm>
            <a:off x="2854860" y="5685154"/>
            <a:ext cx="18742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Harjoittelu muissa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alan tehtävissä?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D19C3B-67B4-119D-4A3D-33E9D4EC6B36}"/>
              </a:ext>
            </a:extLst>
          </p:cNvPr>
          <p:cNvSpPr txBox="1"/>
          <p:nvPr/>
        </p:nvSpPr>
        <p:spPr>
          <a:xfrm>
            <a:off x="6374523" y="5577432"/>
            <a:ext cx="1847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50FE19-8B3E-B723-AD79-D9C0B9029E84}"/>
              </a:ext>
            </a:extLst>
          </p:cNvPr>
          <p:cNvGrpSpPr/>
          <p:nvPr/>
        </p:nvGrpSpPr>
        <p:grpSpPr>
          <a:xfrm>
            <a:off x="6946368" y="3190234"/>
            <a:ext cx="244736" cy="1628963"/>
            <a:chOff x="1078618" y="1944699"/>
            <a:chExt cx="244736" cy="1628963"/>
          </a:xfrm>
        </p:grpSpPr>
        <p:cxnSp>
          <p:nvCxnSpPr>
            <p:cNvPr id="44" name="Suora yhdysviiva 112">
              <a:extLst>
                <a:ext uri="{FF2B5EF4-FFF2-40B4-BE49-F238E27FC236}">
                  <a16:creationId xmlns:a16="http://schemas.microsoft.com/office/drawing/2014/main" id="{C8F32B6F-F288-8C1F-D711-D9EF581669EE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i 114">
              <a:extLst>
                <a:ext uri="{FF2B5EF4-FFF2-40B4-BE49-F238E27FC236}">
                  <a16:creationId xmlns:a16="http://schemas.microsoft.com/office/drawing/2014/main" id="{F79D9257-65D7-F8BB-B9F7-2B610185400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AA77A22-EAE6-F9AA-811A-F534BA327936}"/>
              </a:ext>
            </a:extLst>
          </p:cNvPr>
          <p:cNvSpPr txBox="1"/>
          <p:nvPr/>
        </p:nvSpPr>
        <p:spPr>
          <a:xfrm>
            <a:off x="5799852" y="2652613"/>
            <a:ext cx="24737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Yritys- ja tyyppikohtainen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 koulutus ml. GWO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01800F-ED04-45AF-693B-BAB987BCAB2E}"/>
              </a:ext>
            </a:extLst>
          </p:cNvPr>
          <p:cNvGrpSpPr/>
          <p:nvPr/>
        </p:nvGrpSpPr>
        <p:grpSpPr>
          <a:xfrm>
            <a:off x="8435782" y="3226488"/>
            <a:ext cx="244736" cy="1628963"/>
            <a:chOff x="1078618" y="1944699"/>
            <a:chExt cx="244736" cy="1628963"/>
          </a:xfrm>
        </p:grpSpPr>
        <p:cxnSp>
          <p:nvCxnSpPr>
            <p:cNvPr id="51" name="Suora yhdysviiva 112">
              <a:extLst>
                <a:ext uri="{FF2B5EF4-FFF2-40B4-BE49-F238E27FC236}">
                  <a16:creationId xmlns:a16="http://schemas.microsoft.com/office/drawing/2014/main" id="{7678DEFF-7906-EBFF-29FB-32C80B78447F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i 114">
              <a:extLst>
                <a:ext uri="{FF2B5EF4-FFF2-40B4-BE49-F238E27FC236}">
                  <a16:creationId xmlns:a16="http://schemas.microsoft.com/office/drawing/2014/main" id="{FA89D253-7540-35E8-9DF2-6C99C9257175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4397DAA-102A-0D0D-CF35-8E802E9F8DBA}"/>
              </a:ext>
            </a:extLst>
          </p:cNvPr>
          <p:cNvSpPr txBox="1"/>
          <p:nvPr/>
        </p:nvSpPr>
        <p:spPr>
          <a:xfrm>
            <a:off x="7788625" y="3141551"/>
            <a:ext cx="158088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Jatkuva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yrityskohtainen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koulutus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65287B-EE33-B641-069F-B38F185D0E06}"/>
              </a:ext>
            </a:extLst>
          </p:cNvPr>
          <p:cNvGrpSpPr/>
          <p:nvPr/>
        </p:nvGrpSpPr>
        <p:grpSpPr>
          <a:xfrm rot="10800000">
            <a:off x="5392940" y="4641033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3" name="Suora yhdysviiva 112">
              <a:extLst>
                <a:ext uri="{FF2B5EF4-FFF2-40B4-BE49-F238E27FC236}">
                  <a16:creationId xmlns:a16="http://schemas.microsoft.com/office/drawing/2014/main" id="{284A26E0-D8B6-3278-5C3F-944F66513B83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lipsi 114">
              <a:extLst>
                <a:ext uri="{FF2B5EF4-FFF2-40B4-BE49-F238E27FC236}">
                  <a16:creationId xmlns:a16="http://schemas.microsoft.com/office/drawing/2014/main" id="{76982537-74B1-0A1E-E258-A6FA04F47288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4024B0-A22F-EF14-4E1D-A5860920E483}"/>
              </a:ext>
            </a:extLst>
          </p:cNvPr>
          <p:cNvSpPr txBox="1"/>
          <p:nvPr/>
        </p:nvSpPr>
        <p:spPr>
          <a:xfrm>
            <a:off x="4874492" y="5671072"/>
            <a:ext cx="152637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Missä kohden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yritys ”tarttuu” </a:t>
            </a:r>
            <a:b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</a:b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sym typeface="Arial"/>
              </a:rPr>
              <a:t>opiskelijaan?</a:t>
            </a:r>
          </a:p>
        </p:txBody>
      </p:sp>
    </p:spTree>
    <p:extLst>
      <p:ext uri="{BB962C8B-B14F-4D97-AF65-F5344CB8AC3E}">
        <p14:creationId xmlns:p14="http://schemas.microsoft.com/office/powerpoint/2010/main" val="160140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9B9E-910A-976B-B6F6-FDF1E767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Lähtökohdat yhteistyölle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25587E-085A-3138-2D4E-DD5B961D4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BEC753-5015-3AE0-6C69-2A31E7A3D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82711"/>
              </p:ext>
            </p:extLst>
          </p:nvPr>
        </p:nvGraphicFramePr>
        <p:xfrm>
          <a:off x="629328" y="1696095"/>
          <a:ext cx="10893888" cy="48952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1296">
                  <a:extLst>
                    <a:ext uri="{9D8B030D-6E8A-4147-A177-3AD203B41FA5}">
                      <a16:colId xmlns:a16="http://schemas.microsoft.com/office/drawing/2014/main" val="2578007913"/>
                    </a:ext>
                  </a:extLst>
                </a:gridCol>
                <a:gridCol w="3631296">
                  <a:extLst>
                    <a:ext uri="{9D8B030D-6E8A-4147-A177-3AD203B41FA5}">
                      <a16:colId xmlns:a16="http://schemas.microsoft.com/office/drawing/2014/main" val="2243181189"/>
                    </a:ext>
                  </a:extLst>
                </a:gridCol>
                <a:gridCol w="3631296">
                  <a:extLst>
                    <a:ext uri="{9D8B030D-6E8A-4147-A177-3AD203B41FA5}">
                      <a16:colId xmlns:a16="http://schemas.microsoft.com/office/drawing/2014/main" val="2794507356"/>
                    </a:ext>
                  </a:extLst>
                </a:gridCol>
              </a:tblGrid>
              <a:tr h="749933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/>
                        <a:t>Yhteiskunnallinen tilanne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/>
                        <a:t>Koulutusvastuu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/>
                        <a:t>Yhteistyön tarve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959253"/>
                  </a:ext>
                </a:extLst>
              </a:tr>
              <a:tr h="7499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Tekniikan aloilla </a:t>
                      </a:r>
                      <a:r>
                        <a:rPr lang="fi-FI" b="1" dirty="0"/>
                        <a:t>työvoiman tarve </a:t>
                      </a:r>
                      <a:r>
                        <a:rPr lang="fi-FI" dirty="0"/>
                        <a:t>on suurempi kuin tarjonta lähes kaikilla aloilla ja alueilla.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Tekniikan alan koulutus kärsii </a:t>
                      </a:r>
                      <a:r>
                        <a:rPr lang="fi-FI" b="1" dirty="0"/>
                        <a:t>hakijapulasta</a:t>
                      </a:r>
                      <a:r>
                        <a:rPr lang="fi-FI" dirty="0"/>
                        <a:t> ja osin matalasta läpäisyasteesta useilla aloilla ja alueilla. Ikäluokkien pieneneminen ja muuttoliike heikentävät näkymiä.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Useat tuulivoimapuistot sijaitsevat työvoiman saatavuuden kannalta </a:t>
                      </a:r>
                      <a:r>
                        <a:rPr lang="fi-FI" b="1" dirty="0"/>
                        <a:t>haasteellisilla alueilla.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/>
                        <a:t>Julkisella </a:t>
                      </a:r>
                      <a:r>
                        <a:rPr lang="fi-FI" b="1"/>
                        <a:t>koulutusjärjestelmällä on vastuu</a:t>
                      </a:r>
                      <a:r>
                        <a:rPr lang="fi-FI"/>
                        <a:t> tuottaa tekniikan alan perustutkinnon suorittaneita ja tuulivoima-alalle / uusiutuvaan energiaan suuntautuvia osaajia, jotta näille aloille on tarjolla erikoistunutta työvoimaa sekä vastata työvoimatarpeisiin.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/>
                        <a:t>Työelämä tarvitsee lisää uusia osaajia.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/>
                        <a:t>Yritykset / työnantajat huolehtivat </a:t>
                      </a:r>
                      <a:r>
                        <a:rPr lang="fi-FI" b="1"/>
                        <a:t>yrityskohtaisista koulutuksista </a:t>
                      </a:r>
                      <a:r>
                        <a:rPr lang="fi-FI"/>
                        <a:t>ja </a:t>
                      </a:r>
                      <a:r>
                        <a:rPr lang="fi-FI" b="1"/>
                        <a:t>alakohtaisista pätevyyksistä.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Alaspesifi </a:t>
                      </a:r>
                      <a:r>
                        <a:rPr lang="fi-FI" b="1" dirty="0"/>
                        <a:t>julkinen koulutus </a:t>
                      </a:r>
                      <a:r>
                        <a:rPr lang="fi-FI" dirty="0"/>
                        <a:t>tuottaa alalle todennäköisemmin suuntautuvia ihmisiä ja lisää alan näkyvyyttä.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Yritysten ja kouluttajien tiivis yhteistyö parantaa </a:t>
                      </a:r>
                      <a:r>
                        <a:rPr lang="fi-FI" b="1" dirty="0"/>
                        <a:t>koulutuksen osuvuutta</a:t>
                      </a:r>
                      <a:r>
                        <a:rPr lang="fi-FI" dirty="0"/>
                        <a:t> ja siirtymiä alan palvelukseen.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Lisäksi on tarpeen suunnitella uusia työn ohessa </a:t>
                      </a:r>
                      <a:r>
                        <a:rPr lang="fi-FI" b="1" dirty="0"/>
                        <a:t>suoritettavia koulutuskokonaisuuksia ja lisätä lyhytkestoisia koulutusmuotoja.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Oppilaitoksilla on pula alan </a:t>
                      </a:r>
                      <a:r>
                        <a:rPr lang="fi-FI" b="1" dirty="0"/>
                        <a:t>osaamissisältöjen tuntemuksesta </a:t>
                      </a:r>
                      <a:r>
                        <a:rPr lang="fi-FI" dirty="0"/>
                        <a:t>sekä osaavista opettajista.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54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40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44A19-ED8B-4408-DB12-E1C865FC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488" y="600074"/>
            <a:ext cx="9637250" cy="561754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Lupaamme</a:t>
            </a:r>
            <a:br>
              <a:rPr lang="fi-FI" dirty="0"/>
            </a:br>
            <a:r>
              <a:rPr lang="fi-FI" dirty="0"/>
              <a:t>tuulivoima-alalle </a:t>
            </a:r>
            <a:br>
              <a:rPr lang="fi-FI" dirty="0"/>
            </a:br>
            <a:r>
              <a:rPr lang="fi-FI" dirty="0">
                <a:solidFill>
                  <a:schemeClr val="tx1"/>
                </a:solidFill>
              </a:rPr>
              <a:t>kolme</a:t>
            </a:r>
            <a:r>
              <a:rPr lang="fi-FI" dirty="0">
                <a:solidFill>
                  <a:srgbClr val="EA564F"/>
                </a:solidFill>
              </a:rPr>
              <a:t> selkeää </a:t>
            </a:r>
            <a:r>
              <a:rPr lang="fi-FI" dirty="0">
                <a:solidFill>
                  <a:schemeClr val="tx1"/>
                </a:solidFill>
              </a:rPr>
              <a:t>ja</a:t>
            </a:r>
            <a:r>
              <a:rPr lang="fi-FI" dirty="0">
                <a:solidFill>
                  <a:srgbClr val="EA564F"/>
                </a:solidFill>
              </a:rPr>
              <a:t> toimivaa </a:t>
            </a:r>
          </a:p>
          <a:p>
            <a:pPr marL="0" indent="0">
              <a:buNone/>
            </a:pPr>
            <a:r>
              <a:rPr lang="fi-FI" dirty="0"/>
              <a:t>koulutustapaa.</a:t>
            </a:r>
          </a:p>
        </p:txBody>
      </p:sp>
    </p:spTree>
    <p:extLst>
      <p:ext uri="{BB962C8B-B14F-4D97-AF65-F5344CB8AC3E}">
        <p14:creationId xmlns:p14="http://schemas.microsoft.com/office/powerpoint/2010/main" val="9732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A1234A-1112-1241-4028-5A8D59A9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Palautekysely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EA890D-42CD-C7EB-6C4D-0A96342F18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5587" y="3860285"/>
            <a:ext cx="3820726" cy="365125"/>
          </a:xfrm>
        </p:spPr>
        <p:txBody>
          <a:bodyPr/>
          <a:lstStyle/>
          <a:p>
            <a:r>
              <a:rPr lang="fi-FI" sz="1400" dirty="0" err="1">
                <a:latin typeface="+mn-lt"/>
              </a:rPr>
              <a:t>link.webropol</a:t>
            </a:r>
            <a:r>
              <a:rPr lang="fi-FI" sz="1400" dirty="0">
                <a:latin typeface="+mn-lt"/>
              </a:rPr>
              <a:t>.</a:t>
            </a:r>
            <a:r>
              <a:rPr lang="fi-FI" sz="1400" noProof="1">
                <a:latin typeface="+mn-lt"/>
              </a:rPr>
              <a:t>com</a:t>
            </a:r>
            <a:r>
              <a:rPr lang="fi-FI" sz="1400" dirty="0">
                <a:latin typeface="+mn-lt"/>
              </a:rPr>
              <a:t>/s/tuulivoimaverkosto</a:t>
            </a:r>
          </a:p>
        </p:txBody>
      </p:sp>
    </p:spTree>
    <p:extLst>
      <p:ext uri="{BB962C8B-B14F-4D97-AF65-F5344CB8AC3E}">
        <p14:creationId xmlns:p14="http://schemas.microsoft.com/office/powerpoint/2010/main" val="307490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3847E7-1FEC-0B87-84BF-BA02FE99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Oli ilo!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F352DF-46D9-0296-3E22-639849E64E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Lue lisää hankkeesta: </a:t>
            </a:r>
          </a:p>
          <a:p>
            <a:r>
              <a:rPr lang="fi-FI" sz="2000" u="sng" dirty="0" err="1">
                <a:latin typeface="+mn-lt"/>
              </a:rPr>
              <a:t>mdi.fi</a:t>
            </a:r>
            <a:r>
              <a:rPr lang="fi-FI" sz="2000" u="sng" dirty="0">
                <a:latin typeface="+mn-lt"/>
              </a:rPr>
              <a:t>/</a:t>
            </a:r>
            <a:r>
              <a:rPr lang="fi-FI" sz="2000" u="sng" dirty="0" err="1">
                <a:latin typeface="+mn-lt"/>
              </a:rPr>
              <a:t>posarm</a:t>
            </a:r>
            <a:r>
              <a:rPr lang="fi-FI" sz="2000" u="sng" dirty="0">
                <a:latin typeface="+mn-lt"/>
              </a:rPr>
              <a:t>-tuulivoima/</a:t>
            </a:r>
          </a:p>
        </p:txBody>
      </p:sp>
    </p:spTree>
    <p:extLst>
      <p:ext uri="{BB962C8B-B14F-4D97-AF65-F5344CB8AC3E}">
        <p14:creationId xmlns:p14="http://schemas.microsoft.com/office/powerpoint/2010/main" val="21707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0796A4-42A1-0214-0126-73FF0AD6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Selvitys- ja kehityshankkeen aikataulu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9F553-517B-FE59-7DA5-E8C9E378738D}"/>
              </a:ext>
            </a:extLst>
          </p:cNvPr>
          <p:cNvCxnSpPr/>
          <p:nvPr/>
        </p:nvCxnSpPr>
        <p:spPr>
          <a:xfrm>
            <a:off x="838199" y="4735298"/>
            <a:ext cx="1025858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4BCC6-AF59-BEEB-4C51-57756BE74FF2}"/>
              </a:ext>
            </a:extLst>
          </p:cNvPr>
          <p:cNvGrpSpPr/>
          <p:nvPr/>
        </p:nvGrpSpPr>
        <p:grpSpPr>
          <a:xfrm>
            <a:off x="1117259" y="3199976"/>
            <a:ext cx="244736" cy="1628963"/>
            <a:chOff x="1078618" y="1944699"/>
            <a:chExt cx="244736" cy="1628963"/>
          </a:xfrm>
        </p:grpSpPr>
        <p:cxnSp>
          <p:nvCxnSpPr>
            <p:cNvPr id="8" name="Suora yhdysviiva 112">
              <a:extLst>
                <a:ext uri="{FF2B5EF4-FFF2-40B4-BE49-F238E27FC236}">
                  <a16:creationId xmlns:a16="http://schemas.microsoft.com/office/drawing/2014/main" id="{2A43A200-3B6F-E0B0-3AF3-E6F5DA09996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i 114">
              <a:extLst>
                <a:ext uri="{FF2B5EF4-FFF2-40B4-BE49-F238E27FC236}">
                  <a16:creationId xmlns:a16="http://schemas.microsoft.com/office/drawing/2014/main" id="{CDFC4637-B4B8-8794-2A5B-E1E6F52247C1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4F1CE8-DA78-DDA2-A01D-7F66545A62CF}"/>
              </a:ext>
            </a:extLst>
          </p:cNvPr>
          <p:cNvSpPr txBox="1"/>
          <p:nvPr/>
        </p:nvSpPr>
        <p:spPr>
          <a:xfrm>
            <a:off x="195220" y="2697621"/>
            <a:ext cx="216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Hankkeen aloitus </a:t>
            </a:r>
            <a:r>
              <a:rPr lang="fi-FI" dirty="0">
                <a:latin typeface="Montserrat" pitchFamily="2" charset="77"/>
              </a:rPr>
              <a:t>elokuu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F9C3C-716F-D7A3-9D52-BB4C2B76ABDA}"/>
              </a:ext>
            </a:extLst>
          </p:cNvPr>
          <p:cNvGrpSpPr/>
          <p:nvPr/>
        </p:nvGrpSpPr>
        <p:grpSpPr>
          <a:xfrm>
            <a:off x="2799690" y="3590196"/>
            <a:ext cx="244736" cy="1238743"/>
            <a:chOff x="1078618" y="2334919"/>
            <a:chExt cx="244736" cy="1238743"/>
          </a:xfrm>
        </p:grpSpPr>
        <p:cxnSp>
          <p:nvCxnSpPr>
            <p:cNvPr id="12" name="Suora yhdysviiva 112">
              <a:extLst>
                <a:ext uri="{FF2B5EF4-FFF2-40B4-BE49-F238E27FC236}">
                  <a16:creationId xmlns:a16="http://schemas.microsoft.com/office/drawing/2014/main" id="{2528140B-8A6A-B4D4-E7F1-0C17C3B80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334919"/>
              <a:ext cx="0" cy="10373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i 114">
              <a:extLst>
                <a:ext uri="{FF2B5EF4-FFF2-40B4-BE49-F238E27FC236}">
                  <a16:creationId xmlns:a16="http://schemas.microsoft.com/office/drawing/2014/main" id="{3F2D3019-4FED-B056-32FD-1CD2746E046A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B88D30-1D5E-3724-FE86-627910241074}"/>
              </a:ext>
            </a:extLst>
          </p:cNvPr>
          <p:cNvSpPr txBox="1"/>
          <p:nvPr/>
        </p:nvSpPr>
        <p:spPr>
          <a:xfrm>
            <a:off x="1869257" y="3024049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Montserrat" pitchFamily="2" charset="77"/>
              </a:rPr>
              <a:t>Osaamistarvekartoitus</a:t>
            </a:r>
          </a:p>
          <a:p>
            <a:pPr algn="ctr"/>
            <a:r>
              <a:rPr lang="fi-FI" dirty="0">
                <a:latin typeface="Montserrat" pitchFamily="2" charset="77"/>
              </a:rPr>
              <a:t>lokakuu 2023</a:t>
            </a:r>
          </a:p>
          <a:p>
            <a:pPr algn="l"/>
            <a:endParaRPr lang="fi-FI" dirty="0">
              <a:latin typeface="Montserra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277DF-957C-84CC-2D5B-0EA0E0567010}"/>
              </a:ext>
            </a:extLst>
          </p:cNvPr>
          <p:cNvGrpSpPr/>
          <p:nvPr/>
        </p:nvGrpSpPr>
        <p:grpSpPr>
          <a:xfrm>
            <a:off x="4706239" y="3199976"/>
            <a:ext cx="244736" cy="1628963"/>
            <a:chOff x="1078618" y="1944699"/>
            <a:chExt cx="244736" cy="1628963"/>
          </a:xfrm>
        </p:grpSpPr>
        <p:cxnSp>
          <p:nvCxnSpPr>
            <p:cNvPr id="5" name="Suora yhdysviiva 112">
              <a:extLst>
                <a:ext uri="{FF2B5EF4-FFF2-40B4-BE49-F238E27FC236}">
                  <a16:creationId xmlns:a16="http://schemas.microsoft.com/office/drawing/2014/main" id="{A6CA9F30-C6E9-DFED-DC36-E27055B8EEF9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1944699"/>
              <a:ext cx="0" cy="1427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i 114">
              <a:extLst>
                <a:ext uri="{FF2B5EF4-FFF2-40B4-BE49-F238E27FC236}">
                  <a16:creationId xmlns:a16="http://schemas.microsoft.com/office/drawing/2014/main" id="{D2EDF764-4331-0712-5CAF-8E469F3C8B92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0450B2C-6C24-BBDC-CEE5-6CDC85F62FCE}"/>
              </a:ext>
            </a:extLst>
          </p:cNvPr>
          <p:cNvSpPr txBox="1"/>
          <p:nvPr/>
        </p:nvSpPr>
        <p:spPr>
          <a:xfrm>
            <a:off x="3471739" y="2536689"/>
            <a:ext cx="262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Toimintamallin taustatyö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tammikuu 2024–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6AF0F-5081-A1B1-53AE-A1726068D384}"/>
              </a:ext>
            </a:extLst>
          </p:cNvPr>
          <p:cNvGrpSpPr/>
          <p:nvPr/>
        </p:nvGrpSpPr>
        <p:grpSpPr>
          <a:xfrm>
            <a:off x="5792704" y="3927438"/>
            <a:ext cx="244736" cy="923017"/>
            <a:chOff x="1078618" y="2650645"/>
            <a:chExt cx="244736" cy="923017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0" name="Suora yhdysviiva 112">
              <a:extLst>
                <a:ext uri="{FF2B5EF4-FFF2-40B4-BE49-F238E27FC236}">
                  <a16:creationId xmlns:a16="http://schemas.microsoft.com/office/drawing/2014/main" id="{521D140C-C728-31B0-17DA-6C8D7675EFCA}"/>
                </a:ext>
              </a:extLst>
            </p:cNvPr>
            <p:cNvCxnSpPr>
              <a:cxnSpLocks/>
            </p:cNvCxnSpPr>
            <p:nvPr/>
          </p:nvCxnSpPr>
          <p:spPr>
            <a:xfrm>
              <a:off x="1205526" y="2650645"/>
              <a:ext cx="0" cy="72163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i 114">
              <a:extLst>
                <a:ext uri="{FF2B5EF4-FFF2-40B4-BE49-F238E27FC236}">
                  <a16:creationId xmlns:a16="http://schemas.microsoft.com/office/drawing/2014/main" id="{BE7B5762-27B1-2289-ACDC-F8C00ECBCC39}"/>
                </a:ext>
              </a:extLst>
            </p:cNvPr>
            <p:cNvSpPr/>
            <p:nvPr/>
          </p:nvSpPr>
          <p:spPr>
            <a:xfrm>
              <a:off x="1078618" y="3312404"/>
              <a:ext cx="244736" cy="261258"/>
            </a:xfrm>
            <a:prstGeom prst="ellipse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B3058E-270B-6390-42D3-AB3415360AF6}"/>
              </a:ext>
            </a:extLst>
          </p:cNvPr>
          <p:cNvSpPr txBox="1"/>
          <p:nvPr/>
        </p:nvSpPr>
        <p:spPr>
          <a:xfrm>
            <a:off x="4849986" y="3328586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Verkoston fasilitointi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helmikuu 2024–</a:t>
            </a:r>
          </a:p>
        </p:txBody>
      </p:sp>
      <p:sp>
        <p:nvSpPr>
          <p:cNvPr id="25" name="Ellipsi 114">
            <a:extLst>
              <a:ext uri="{FF2B5EF4-FFF2-40B4-BE49-F238E27FC236}">
                <a16:creationId xmlns:a16="http://schemas.microsoft.com/office/drawing/2014/main" id="{B7F65DB0-7313-F4CF-6B42-84A78797B08D}"/>
              </a:ext>
            </a:extLst>
          </p:cNvPr>
          <p:cNvSpPr/>
          <p:nvPr/>
        </p:nvSpPr>
        <p:spPr>
          <a:xfrm>
            <a:off x="6506768" y="4594472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i 114">
            <a:extLst>
              <a:ext uri="{FF2B5EF4-FFF2-40B4-BE49-F238E27FC236}">
                <a16:creationId xmlns:a16="http://schemas.microsoft.com/office/drawing/2014/main" id="{F39EE98D-4913-6799-3A75-7C89F585A0EC}"/>
              </a:ext>
            </a:extLst>
          </p:cNvPr>
          <p:cNvSpPr/>
          <p:nvPr/>
        </p:nvSpPr>
        <p:spPr>
          <a:xfrm>
            <a:off x="7269285" y="4594472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i 114">
            <a:extLst>
              <a:ext uri="{FF2B5EF4-FFF2-40B4-BE49-F238E27FC236}">
                <a16:creationId xmlns:a16="http://schemas.microsoft.com/office/drawing/2014/main" id="{467CAF3E-E875-96DC-D44F-3907BC998445}"/>
              </a:ext>
            </a:extLst>
          </p:cNvPr>
          <p:cNvSpPr/>
          <p:nvPr/>
        </p:nvSpPr>
        <p:spPr>
          <a:xfrm>
            <a:off x="8246605" y="4567681"/>
            <a:ext cx="244736" cy="26125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i 114">
            <a:extLst>
              <a:ext uri="{FF2B5EF4-FFF2-40B4-BE49-F238E27FC236}">
                <a16:creationId xmlns:a16="http://schemas.microsoft.com/office/drawing/2014/main" id="{AF848200-EE2C-33F6-EB5C-073AE584BC9E}"/>
              </a:ext>
            </a:extLst>
          </p:cNvPr>
          <p:cNvSpPr/>
          <p:nvPr/>
        </p:nvSpPr>
        <p:spPr>
          <a:xfrm>
            <a:off x="9741706" y="4578701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i 114">
            <a:extLst>
              <a:ext uri="{FF2B5EF4-FFF2-40B4-BE49-F238E27FC236}">
                <a16:creationId xmlns:a16="http://schemas.microsoft.com/office/drawing/2014/main" id="{BB4E6AA5-41E0-26CC-674C-CE05D9C50D95}"/>
              </a:ext>
            </a:extLst>
          </p:cNvPr>
          <p:cNvSpPr/>
          <p:nvPr/>
        </p:nvSpPr>
        <p:spPr>
          <a:xfrm>
            <a:off x="10547242" y="4589459"/>
            <a:ext cx="244736" cy="26125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ECBA1-EB11-B95A-2794-4D16E2C7FAED}"/>
              </a:ext>
            </a:extLst>
          </p:cNvPr>
          <p:cNvSpPr txBox="1"/>
          <p:nvPr/>
        </p:nvSpPr>
        <p:spPr>
          <a:xfrm>
            <a:off x="9705247" y="258479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Loppuraportointi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marraskuu 2024</a:t>
            </a:r>
          </a:p>
        </p:txBody>
      </p:sp>
      <p:cxnSp>
        <p:nvCxnSpPr>
          <p:cNvPr id="31" name="Suora yhdysviiva 112">
            <a:extLst>
              <a:ext uri="{FF2B5EF4-FFF2-40B4-BE49-F238E27FC236}">
                <a16:creationId xmlns:a16="http://schemas.microsoft.com/office/drawing/2014/main" id="{21D784D5-36F4-FC91-0536-8DA882F9D3D3}"/>
              </a:ext>
            </a:extLst>
          </p:cNvPr>
          <p:cNvCxnSpPr>
            <a:cxnSpLocks/>
          </p:cNvCxnSpPr>
          <p:nvPr/>
        </p:nvCxnSpPr>
        <p:spPr>
          <a:xfrm>
            <a:off x="10669610" y="3161882"/>
            <a:ext cx="0" cy="1427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112">
            <a:extLst>
              <a:ext uri="{FF2B5EF4-FFF2-40B4-BE49-F238E27FC236}">
                <a16:creationId xmlns:a16="http://schemas.microsoft.com/office/drawing/2014/main" id="{1AFBDC2E-3AB2-B952-3596-96CACA862D7F}"/>
              </a:ext>
            </a:extLst>
          </p:cNvPr>
          <p:cNvCxnSpPr>
            <a:cxnSpLocks/>
          </p:cNvCxnSpPr>
          <p:nvPr/>
        </p:nvCxnSpPr>
        <p:spPr>
          <a:xfrm>
            <a:off x="8368973" y="3590196"/>
            <a:ext cx="4193" cy="972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109E7B-8E4F-17D2-8176-F38237B354DB}"/>
              </a:ext>
            </a:extLst>
          </p:cNvPr>
          <p:cNvSpPr txBox="1"/>
          <p:nvPr/>
        </p:nvSpPr>
        <p:spPr>
          <a:xfrm>
            <a:off x="7246821" y="2983168"/>
            <a:ext cx="2319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Montserrat" pitchFamily="2" charset="77"/>
              </a:rPr>
              <a:t>Alustava toimintamalli</a:t>
            </a:r>
            <a:br>
              <a:rPr lang="fi-FI" sz="1400" b="1" dirty="0">
                <a:latin typeface="Montserrat" pitchFamily="2" charset="77"/>
              </a:rPr>
            </a:br>
            <a:r>
              <a:rPr lang="fi-FI" sz="1400" dirty="0">
                <a:latin typeface="Montserrat" pitchFamily="2" charset="77"/>
              </a:rPr>
              <a:t>toukokuu 2024</a:t>
            </a:r>
          </a:p>
        </p:txBody>
      </p:sp>
      <p:sp>
        <p:nvSpPr>
          <p:cNvPr id="35" name="Ellipsi 114">
            <a:extLst>
              <a:ext uri="{FF2B5EF4-FFF2-40B4-BE49-F238E27FC236}">
                <a16:creationId xmlns:a16="http://schemas.microsoft.com/office/drawing/2014/main" id="{06B446A9-7933-C0FD-301B-D72E3ADA0FCB}"/>
              </a:ext>
            </a:extLst>
          </p:cNvPr>
          <p:cNvSpPr/>
          <p:nvPr/>
        </p:nvSpPr>
        <p:spPr>
          <a:xfrm>
            <a:off x="8685037" y="4578439"/>
            <a:ext cx="244736" cy="2612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5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30DA9B-93C6-726D-BAE0-48D918E4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olemme täällä?</a:t>
            </a:r>
          </a:p>
        </p:txBody>
      </p:sp>
    </p:spTree>
    <p:extLst>
      <p:ext uri="{BB962C8B-B14F-4D97-AF65-F5344CB8AC3E}">
        <p14:creationId xmlns:p14="http://schemas.microsoft.com/office/powerpoint/2010/main" val="304714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8B0C-77BE-2AFA-3C91-9C1C6EAC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03" y="365125"/>
            <a:ext cx="10907684" cy="1325563"/>
          </a:xfrm>
        </p:spPr>
        <p:txBody>
          <a:bodyPr>
            <a:normAutofit/>
          </a:bodyPr>
          <a:lstStyle/>
          <a:p>
            <a:r>
              <a:rPr lang="fi-FI" dirty="0"/>
              <a:t>Mikä olisi verkoston paras mahdollinen tuotos?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3E384-F2A7-534E-F5CC-A90165086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571" y="1810537"/>
            <a:ext cx="11884429" cy="5047463"/>
          </a:xfrm>
        </p:spPr>
        <p:txBody>
          <a:bodyPr numCol="3"/>
          <a:lstStyle/>
          <a:p>
            <a:pPr marL="0" indent="0">
              <a:buNone/>
            </a:pPr>
            <a:r>
              <a:rPr lang="fi-FI" sz="1400" b="1" dirty="0"/>
              <a:t>Kokonaisymmärrys tarjolla olevasta koulutuksesta ja sen soveltuvuudesta erilaisiin tarpeisiin: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Tarve ohjata oppijoita oikean opintotarjonnan äärelle.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Koulutuksen soveltuvuus eri ammattiryhmille ja osaamistasoille.</a:t>
            </a:r>
          </a:p>
          <a:p>
            <a:pPr marL="0" indent="0">
              <a:buNone/>
            </a:pPr>
            <a:r>
              <a:rPr lang="fi-FI" sz="1400" b="1" dirty="0"/>
              <a:t>Selkeät askelmerkit hankkeen jälkeisen yhteistyön synnyttämiseksi: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Verkostoituminen alan toimijoiden kanssa.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Yhteiset foorumit ja työpajat jatkuvalle yhteistyölle. Hankkeen päättyessä yhteistyön jatkaminen.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Alan </a:t>
            </a:r>
            <a:r>
              <a:rPr lang="fi-FI" sz="1400" dirty="0" err="1"/>
              <a:t>kohtaanto</a:t>
            </a:r>
            <a:r>
              <a:rPr lang="fi-FI" sz="1400" dirty="0"/>
              <a:t>-ongelman ratkaiseminen yhteistyön avulla.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Verkostoituminen ja toimiva koulutusmalli tuulivoima-alan tarpeisiin: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Koulutusmallin kehittäminen yhdessä alan toimijoiden kanssa.</a:t>
            </a:r>
          </a:p>
          <a:p>
            <a:pPr marL="0" indent="0">
              <a:buNone/>
            </a:pPr>
            <a:r>
              <a:rPr lang="fi-FI" sz="1400" b="1" dirty="0"/>
              <a:t>Alan toimijoiden hyväksymä koulutuskokonaisuus:</a:t>
            </a:r>
            <a:endParaRPr lang="fi-FI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Yhteinen näkemys koulutustarpeista ja sisällöistä.</a:t>
            </a:r>
          </a:p>
          <a:p>
            <a:pPr marL="0" indent="0">
              <a:buNone/>
            </a:pPr>
            <a:r>
              <a:rPr lang="fi-FI" sz="1400" b="1" dirty="0"/>
              <a:t>Koulutuksen rahoitusratkaisut tulevaisuudessa: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Tarve jatkuvalle rahoitukselle jatkuvan oppimisen mahdollistamiseksi.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 marL="0" indent="0">
              <a:buNone/>
            </a:pPr>
            <a:r>
              <a:rPr lang="fi-FI" sz="1400" b="1" dirty="0"/>
              <a:t>Osaamistarpeet amk-tasoisen koulutuksen osalta jatkossa: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Osaamisen kirkastaminen ja uusien tarpeiden huomioiminen.</a:t>
            </a:r>
          </a:p>
          <a:p>
            <a:pPr marL="0" indent="0">
              <a:buNone/>
            </a:pPr>
            <a:r>
              <a:rPr lang="fi-FI" sz="1400" b="1" dirty="0"/>
              <a:t>Selkeä koulutuspolku tuulivoima-alalle ammatillisessa koulutuksessa: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Tutkintojen ja tutkinnon osien integrointiin perustuva polku.</a:t>
            </a:r>
          </a:p>
          <a:p>
            <a:pPr marL="0" indent="0">
              <a:buNone/>
            </a:pPr>
            <a:r>
              <a:rPr lang="fi-FI" sz="1400" b="1" dirty="0"/>
              <a:t>Merituulivoiman erityistarpeet ja haasteet osaamisen ja koulutuksen näkökulmasta: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Biologien löytäminen ja meriympäristön huomioiminen.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Ajantasaisen tiedon ja datan hyödyntäminen koulutuksessa.</a:t>
            </a:r>
          </a:p>
        </p:txBody>
      </p:sp>
    </p:spTree>
    <p:extLst>
      <p:ext uri="{BB962C8B-B14F-4D97-AF65-F5344CB8AC3E}">
        <p14:creationId xmlns:p14="http://schemas.microsoft.com/office/powerpoint/2010/main" val="402277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3D44-8554-603E-0AAE-4B322968C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A9B8-3DB3-57C9-8567-FE317B3D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hyötyä toivot verkostosta itsellesi/organisaatiollesi?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027D8-99B4-228E-2DF3-EB260D8A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874433" cy="4351338"/>
          </a:xfrm>
        </p:spPr>
        <p:txBody>
          <a:bodyPr numCol="3"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/>
              <a:t>Parempi tuntemus eri tuulivoima-alan toimijoista ja verkostoituminen: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Kasvattaa tietämystä alan toimijoista ja luoda verkostoja.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Osallistuminen tapahtumiin, verkostoitumistilaisuuksiin ja alan foorumeihin.</a:t>
            </a:r>
          </a:p>
          <a:p>
            <a:pPr marL="0" indent="0">
              <a:buNone/>
            </a:pPr>
            <a:r>
              <a:rPr lang="fi-FI" b="1" dirty="0"/>
              <a:t>Osaamistarpeiden ja kehitysnäkymien tunnistaminen: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Ymmärtää alan tarpeita ja tulevaisuuden kehityssuuntia.</a:t>
            </a:r>
          </a:p>
          <a:p>
            <a:pPr marL="0" indent="0">
              <a:buNone/>
            </a:pPr>
            <a:r>
              <a:rPr lang="fi-FI" b="1" dirty="0"/>
              <a:t>Verkostoituminen elinkeinoelämän, koulutusten järjestäjien ja rahoittajien kanssa: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Yhteistyön aloittaminen tapaamisten, yhteisten projektien ja rahoitushakujen kautta.</a:t>
            </a:r>
          </a:p>
          <a:p>
            <a:pPr marL="0" indent="0">
              <a:buNone/>
            </a:pPr>
            <a:r>
              <a:rPr lang="fi-FI" b="1" dirty="0"/>
              <a:t>Henkilökohtaiset suhteet asiantuntijoiden kanssa: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Tapaamiset, mentorointi ja yhteiset hankkeet.</a:t>
            </a:r>
          </a:p>
          <a:p>
            <a:pPr marL="0" indent="0">
              <a:buNone/>
            </a:pPr>
            <a:r>
              <a:rPr lang="fi-FI" b="1" dirty="0"/>
              <a:t>Selkeä ehdotus tuulivoimaoperaattorin/asentajan koulutuspolusta: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Luoda selkeä koulutuspolku ammatilliseen koulutusjärjestelmään.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Koulutusohjelman suunnittelu yhdessä alan toimijoiden kanssa</a:t>
            </a:r>
          </a:p>
          <a:p>
            <a:pPr marL="0" indent="0">
              <a:buNone/>
            </a:pPr>
            <a:r>
              <a:rPr lang="fi-FI" b="1" dirty="0"/>
              <a:t>Osaavan työvoiman varmistaminen: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Osallistua keskusteluihin työvoiman tarpeista ja varmistamisesta.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Osallistuminen työryhmiin, alan tilaisuuksiin ja koulutustarjonnan kehittämiseen.</a:t>
            </a:r>
          </a:p>
          <a:p>
            <a:pPr marL="0" indent="0">
              <a:buNone/>
            </a:pPr>
            <a:r>
              <a:rPr lang="fi-FI" b="1" dirty="0"/>
              <a:t>Oppimisympäristöjen hyödyntäminen ja maankäytön suunnittelun integrointi: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Aluekehittämisrahoituksen optimointi ja vaikuttavuus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Tehokkaan rahoituksen käytön varmistaminen aluekehityksessä.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Hankkeiden seuranta ja arviointi, yhteistyö rahoittajien kanssa vaikuttavuuden lisäämiseksi.</a:t>
            </a:r>
          </a:p>
        </p:txBody>
      </p:sp>
    </p:spTree>
    <p:extLst>
      <p:ext uri="{BB962C8B-B14F-4D97-AF65-F5344CB8AC3E}">
        <p14:creationId xmlns:p14="http://schemas.microsoft.com/office/powerpoint/2010/main" val="8131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C1FB-0778-7113-38A7-8723F72D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6553" cy="1325563"/>
          </a:xfrm>
        </p:spPr>
        <p:txBody>
          <a:bodyPr>
            <a:normAutofit/>
          </a:bodyPr>
          <a:lstStyle/>
          <a:p>
            <a:r>
              <a:rPr lang="fi-FI" dirty="0"/>
              <a:t>Mitä pystyt antamaan verkostolle?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5E57A-7985-BAA2-695D-2A5E0F030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509" y="1690687"/>
            <a:ext cx="11504815" cy="4486275"/>
          </a:xfrm>
        </p:spPr>
        <p:txBody>
          <a:bodyPr numCol="3"/>
          <a:lstStyle/>
          <a:p>
            <a:pPr marL="0" indent="0">
              <a:buNone/>
            </a:pPr>
            <a:r>
              <a:rPr lang="fi-FI" sz="1400" b="1" dirty="0"/>
              <a:t>Kehitysideoita alan tunnettuuden lisäämiseen ja opinto-ohjaukseen: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Tarve aktiiviselle tiedotukselle ja markkinoinnille alan mahdollisuuksista.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Opinto-ohjaus, joka kannustaa opiskelijoita valitsemaan tuulivoima-alan koulutuspolkuja.</a:t>
            </a:r>
          </a:p>
          <a:p>
            <a:pPr marL="0" indent="0">
              <a:buNone/>
            </a:pPr>
            <a:r>
              <a:rPr lang="fi-FI" sz="1400" b="1" dirty="0"/>
              <a:t>Yhteistyö </a:t>
            </a:r>
            <a:r>
              <a:rPr lang="fi-FI" sz="1400" b="1" dirty="0" err="1"/>
              <a:t>amkien</a:t>
            </a:r>
            <a:r>
              <a:rPr lang="fi-FI" sz="1400" b="1" dirty="0"/>
              <a:t> kanssa tarpeiden kartoituksessa ja koulutusohjelmien kehittämisessä.</a:t>
            </a:r>
          </a:p>
          <a:p>
            <a:pPr marL="0" indent="0">
              <a:buNone/>
            </a:pPr>
            <a:r>
              <a:rPr lang="fi-FI" sz="1400" b="1" dirty="0"/>
              <a:t>Tuloksellisuusdatan kerääminen ja analysointi vuoden mittaan: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Mahdollistaa kehitystoimenpiteiden suunnittelun ja arvioinnin.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Mittarit, kuten valmistuneiden määrä ja työllistyminen, auttavat seuraamaan koulutuksen vaikuttavuutta.</a:t>
            </a:r>
          </a:p>
          <a:p>
            <a:pPr marL="0" indent="0">
              <a:buNone/>
            </a:pPr>
            <a:r>
              <a:rPr lang="fi-FI" sz="1400" b="1" dirty="0"/>
              <a:t>Koulutusjärjestelmän kehittämisen ideat ja näkemykset:</a:t>
            </a:r>
          </a:p>
          <a:p>
            <a:r>
              <a:rPr lang="fi-FI" sz="1400" dirty="0"/>
              <a:t>Tarve joustavammille ja ketterämmille koulutusmuodoille.</a:t>
            </a:r>
          </a:p>
          <a:p>
            <a:r>
              <a:rPr lang="fi-FI" sz="1400" dirty="0"/>
              <a:t>Koulutusohjelmien monipuolistaminen vastaamaan alan tarpeita.</a:t>
            </a:r>
          </a:p>
          <a:p>
            <a:pPr marL="0" indent="0">
              <a:buNone/>
            </a:pPr>
            <a:r>
              <a:rPr lang="fi-FI" sz="1400" b="1" dirty="0"/>
              <a:t>Yliopistosektorin näkemys ja rooli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Hankekehitykseen painottuva koulutus uusiutuvan energian alalta.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Ohjauspalvelut urapolkujen suunnitteluun ja työllistymiseen.</a:t>
            </a:r>
          </a:p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r>
              <a:rPr lang="fi-FI" sz="1400" b="1" dirty="0"/>
              <a:t>Elinkeinoelämän ja aluekehityksen näkökulma: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Painoarvo koulutuksessa alueellisten tarpeiden huomioimiselle.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Yhteistyö elinkeinoelämän kanssa työvoiman tarpeiden kartoittamisessa.</a:t>
            </a:r>
          </a:p>
          <a:p>
            <a:pPr marL="0" indent="0">
              <a:buNone/>
            </a:pPr>
            <a:r>
              <a:rPr lang="fi-FI" sz="1400" b="1" dirty="0"/>
              <a:t>Oppimisympäristöjen kehittäminen ja monipuolistaminen:</a:t>
            </a:r>
          </a:p>
          <a:p>
            <a:r>
              <a:rPr lang="fi-FI" sz="1400" dirty="0"/>
              <a:t>Virtuaaliset oppimisympäristöt ja simulaatiot.</a:t>
            </a:r>
          </a:p>
          <a:p>
            <a:r>
              <a:rPr lang="fi-FI" sz="1400" dirty="0"/>
              <a:t>Käytännön harjoittelumahdollisuudet alan yrityksissä.</a:t>
            </a:r>
          </a:p>
        </p:txBody>
      </p:sp>
    </p:spTree>
    <p:extLst>
      <p:ext uri="{BB962C8B-B14F-4D97-AF65-F5344CB8AC3E}">
        <p14:creationId xmlns:p14="http://schemas.microsoft.com/office/powerpoint/2010/main" val="210544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C36-B0FF-88A5-8321-DD20012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5" y="96087"/>
            <a:ext cx="10515600" cy="1325563"/>
          </a:xfrm>
        </p:spPr>
        <p:txBody>
          <a:bodyPr/>
          <a:lstStyle/>
          <a:p>
            <a:r>
              <a:rPr lang="fi-FI" dirty="0"/>
              <a:t>Yhteistyöverkoston suunnitelma </a:t>
            </a:r>
            <a:endParaRPr lang="fi-FI" sz="2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5CF099-263C-0FFC-ABD1-8D4C2C802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4719"/>
              </p:ext>
            </p:extLst>
          </p:nvPr>
        </p:nvGraphicFramePr>
        <p:xfrm>
          <a:off x="536710" y="1300243"/>
          <a:ext cx="10817090" cy="48688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2413">
                  <a:extLst>
                    <a:ext uri="{9D8B030D-6E8A-4147-A177-3AD203B41FA5}">
                      <a16:colId xmlns:a16="http://schemas.microsoft.com/office/drawing/2014/main" val="1360110354"/>
                    </a:ext>
                  </a:extLst>
                </a:gridCol>
                <a:gridCol w="4808051">
                  <a:extLst>
                    <a:ext uri="{9D8B030D-6E8A-4147-A177-3AD203B41FA5}">
                      <a16:colId xmlns:a16="http://schemas.microsoft.com/office/drawing/2014/main" val="2773787657"/>
                    </a:ext>
                  </a:extLst>
                </a:gridCol>
                <a:gridCol w="2539188">
                  <a:extLst>
                    <a:ext uri="{9D8B030D-6E8A-4147-A177-3AD203B41FA5}">
                      <a16:colId xmlns:a16="http://schemas.microsoft.com/office/drawing/2014/main" val="1106710010"/>
                    </a:ext>
                  </a:extLst>
                </a:gridCol>
                <a:gridCol w="1927438">
                  <a:extLst>
                    <a:ext uri="{9D8B030D-6E8A-4147-A177-3AD203B41FA5}">
                      <a16:colId xmlns:a16="http://schemas.microsoft.com/office/drawing/2014/main" val="537544447"/>
                    </a:ext>
                  </a:extLst>
                </a:gridCol>
              </a:tblGrid>
              <a:tr h="443335">
                <a:tc>
                  <a:txBody>
                    <a:bodyPr/>
                    <a:lstStyle/>
                    <a:p>
                      <a:r>
                        <a:rPr lang="fi-FI" sz="1200" dirty="0"/>
                        <a:t>Kokous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Teema/ongelma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Painopiste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09536"/>
                  </a:ext>
                </a:extLst>
              </a:tr>
              <a:tr h="960876">
                <a:tc>
                  <a:txBody>
                    <a:bodyPr/>
                    <a:lstStyle/>
                    <a:p>
                      <a:r>
                        <a:rPr lang="fi-FI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Kick</a:t>
                      </a:r>
                      <a:r>
                        <a:rPr lang="fi-FI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i-FI" sz="1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off</a:t>
                      </a:r>
                      <a:endParaRPr lang="fi-FI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Selvityksen tulosten esittely</a:t>
                      </a:r>
                    </a:p>
                    <a:p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Ratkaistavien koulutustapojen määrittely</a:t>
                      </a:r>
                    </a:p>
                    <a:p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Tavoitteen määrittely, </a:t>
                      </a:r>
                      <a:r>
                        <a:rPr lang="fi-FI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mittarointi</a:t>
                      </a:r>
                      <a:r>
                        <a:rPr lang="fi-FI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ja seuranta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Rehellinen tilannekuva, tavoitteet ja mittarit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76033"/>
                  </a:ext>
                </a:extLst>
              </a:tr>
              <a:tr h="932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 dirty="0"/>
                        <a:t>15.3.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/>
                        <a:t>Lyhytkestoiset koulutusmallit, hakeva toiminta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alueellinen kohtaanto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kiinnostusta herättävät tutkintosisällöt ja toteutustavat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yritysten ja oppilaitosten yhteistyö</a:t>
                      </a:r>
                      <a:endParaRPr lang="fi-FI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dirty="0"/>
                        <a:t>Ammatillinen koulutus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27609"/>
                  </a:ext>
                </a:extLst>
              </a:tr>
              <a:tr h="935242">
                <a:tc>
                  <a:txBody>
                    <a:bodyPr/>
                    <a:lstStyle/>
                    <a:p>
                      <a:r>
                        <a:rPr lang="fi-FI" sz="1200" b="1" dirty="0"/>
                        <a:t>22.4.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/>
                        <a:t>Työn ohessa tehtävät koulutusmuodot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/>
                        <a:t>Silta- ja muuntokoulutukset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0"/>
                        <a:t>Yritys- ja konsultointitoiminta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/>
                        <a:t>Korkeakoulutus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85294"/>
                  </a:ext>
                </a:extLst>
              </a:tr>
              <a:tr h="95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 dirty="0"/>
                        <a:t>14.6.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b="1"/>
                        <a:t>Ratkaisujen vastuut ja rahoitus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dirty="0"/>
                        <a:t>Yritysten ja koulutusjärjestäjien yhteistyö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27051"/>
                  </a:ext>
                </a:extLst>
              </a:tr>
              <a:tr h="581445">
                <a:tc>
                  <a:txBody>
                    <a:bodyPr/>
                    <a:lstStyle/>
                    <a:p>
                      <a:r>
                        <a:rPr lang="fi-FI" sz="1200" b="1" dirty="0"/>
                        <a:t>6.9.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/>
                        <a:t>Tuulivoima-alan koulutustarpeiden ennakointi ja tulevaisuuden toimintamalli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Ennakointi ja koulutusjärjestelmän toimintakyky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200" dirty="0"/>
                        <a:t>Rehellinen tilannekuva, tavoitteet ja mittarit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57891"/>
                  </a:ext>
                </a:extLst>
              </a:tr>
            </a:tbl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9F76FB00-7836-97E0-DDD3-8FA2C8F30E03}"/>
              </a:ext>
            </a:extLst>
          </p:cNvPr>
          <p:cNvSpPr/>
          <p:nvPr/>
        </p:nvSpPr>
        <p:spPr>
          <a:xfrm>
            <a:off x="536710" y="2710927"/>
            <a:ext cx="10817090" cy="946673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7242A-2378-B5CB-A5B5-BE8DEF18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pitää ratkoa?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09A262-F22D-4741-BB5E-7FF94517A0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Ammatillisen koulutuksen polut ja esteet</a:t>
            </a:r>
          </a:p>
        </p:txBody>
      </p:sp>
    </p:spTree>
    <p:extLst>
      <p:ext uri="{BB962C8B-B14F-4D97-AF65-F5344CB8AC3E}">
        <p14:creationId xmlns:p14="http://schemas.microsoft.com/office/powerpoint/2010/main" val="9949366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DI PPT-esityspohjan värit 210612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A564F"/>
      </a:hlink>
      <a:folHlink>
        <a:srgbClr val="B33353"/>
      </a:folHlink>
    </a:clrScheme>
    <a:fontScheme name="MDI Montserrat ExtraBol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pohja-mdi-v2.07-2023-2 y-tunnus ja yritysmuoto muutettu fcg ja muotoilukorjauksia" id="{45240020-AF55-3449-BBB2-F24CF52F4236}" vid="{38FFDEC8-19DE-664A-AD1B-7B247CA06467}"/>
    </a:ext>
  </a:extLst>
</a:theme>
</file>

<file path=ppt/theme/theme2.xml><?xml version="1.0" encoding="utf-8"?>
<a:theme xmlns:a="http://schemas.openxmlformats.org/drawingml/2006/main" name="3_Office Theme">
  <a:themeElements>
    <a:clrScheme name="MDI PPT-esityspohjan värit 210612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A564F"/>
      </a:hlink>
      <a:folHlink>
        <a:srgbClr val="B33353"/>
      </a:folHlink>
    </a:clrScheme>
    <a:fontScheme name="MDI Montserrat ExtraBol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pohja-mdi-v2.07-2023-2 y-tunnus ja yritysmuoto muutettu fcg ja muotoilukorjauksia" id="{45240020-AF55-3449-BBB2-F24CF52F4236}" vid="{38FFDEC8-19DE-664A-AD1B-7B247CA06467}"/>
    </a:ext>
  </a:extLst>
</a:theme>
</file>

<file path=ppt/theme/theme3.xml><?xml version="1.0" encoding="utf-8"?>
<a:theme xmlns:a="http://schemas.openxmlformats.org/drawingml/2006/main" name="Office Theme">
  <a:themeElements>
    <a:clrScheme name="MDI PPT-esityspohjan värit 210612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A564F"/>
      </a:hlink>
      <a:folHlink>
        <a:srgbClr val="B33353"/>
      </a:folHlink>
    </a:clrScheme>
    <a:fontScheme name="MDI Montserrat ExtraBol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pohja-mdi-v2.07-2023-2 y-tunnus ja yritysmuoto muutettu fcg ja muotoilukorjauksia" id="{45240020-AF55-3449-BBB2-F24CF52F4236}" vid="{38FFDEC8-19DE-664A-AD1B-7B247CA06467}"/>
    </a:ext>
  </a:extLst>
</a:theme>
</file>

<file path=ppt/theme/theme4.xml><?xml version="1.0" encoding="utf-8"?>
<a:theme xmlns:a="http://schemas.openxmlformats.org/drawingml/2006/main" name="1_Office Theme">
  <a:themeElements>
    <a:clrScheme name="MDI PPT-esityspohjan värit 210612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A564F"/>
      </a:hlink>
      <a:folHlink>
        <a:srgbClr val="B33353"/>
      </a:folHlink>
    </a:clrScheme>
    <a:fontScheme name="MDI Montserrat ExtraBol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pohja-mdi-v2.07-2023-2 y-tunnus ja yritysmuoto muutettu fcg ja muotoilukorjauksia" id="{45240020-AF55-3449-BBB2-F24CF52F4236}" vid="{38FFDEC8-19DE-664A-AD1B-7B247CA0646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3149a8-fe96-4f32-bf13-5134d4bbcf4c" xsi:nil="true"/>
    <lcf76f155ced4ddcb4097134ff3c332f xmlns="4535f4e9-9ee0-4eeb-83ad-4385b09b5e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F881BDE1CB848A8346146C77306C7" ma:contentTypeVersion="12" ma:contentTypeDescription="Create a new document." ma:contentTypeScope="" ma:versionID="ba2bc11dc9058342e19a38bf34753037">
  <xsd:schema xmlns:xsd="http://www.w3.org/2001/XMLSchema" xmlns:xs="http://www.w3.org/2001/XMLSchema" xmlns:p="http://schemas.microsoft.com/office/2006/metadata/properties" xmlns:ns2="4535f4e9-9ee0-4eeb-83ad-4385b09b5e1f" xmlns:ns3="803149a8-fe96-4f32-bf13-5134d4bbcf4c" targetNamespace="http://schemas.microsoft.com/office/2006/metadata/properties" ma:root="true" ma:fieldsID="3de7820e84cbf333e35c43599ac798be" ns2:_="" ns3:_="">
    <xsd:import namespace="4535f4e9-9ee0-4eeb-83ad-4385b09b5e1f"/>
    <xsd:import namespace="803149a8-fe96-4f32-bf13-5134d4bbcf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5f4e9-9ee0-4eeb-83ad-4385b09b5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a6a9047-7622-4e6d-83e1-5b7b4f4e6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149a8-fe96-4f32-bf13-5134d4bbc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058532d-07e5-4604-a0d8-b6aa4c3a58a5}" ma:internalName="TaxCatchAll" ma:showField="CatchAllData" ma:web="803149a8-fe96-4f32-bf13-5134d4bbcf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ED9C4-6338-4481-AC42-39BED4E24C24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803149a8-fe96-4f32-bf13-5134d4bbcf4c"/>
    <ds:schemaRef ds:uri="http://purl.org/dc/elements/1.1/"/>
    <ds:schemaRef ds:uri="http://www.w3.org/XML/1998/namespace"/>
    <ds:schemaRef ds:uri="4535f4e9-9ee0-4eeb-83ad-4385b09b5e1f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C80A75-7EF8-4D82-AA95-63198327F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5f4e9-9ee0-4eeb-83ad-4385b09b5e1f"/>
    <ds:schemaRef ds:uri="803149a8-fe96-4f32-bf13-5134d4bbc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4CCE7-CD3C-48DF-B91C-D4D7CF733E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ppt-pohja-mdi-versio-2023-2-kesakuu</Template>
  <TotalTime>7694</TotalTime>
  <Words>1492</Words>
  <Application>Microsoft Macintosh PowerPoint</Application>
  <PresentationFormat>Laajakuva</PresentationFormat>
  <Paragraphs>205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21</vt:i4>
      </vt:variant>
    </vt:vector>
  </HeadingPairs>
  <TitlesOfParts>
    <vt:vector size="30" baseType="lpstr">
      <vt:lpstr>Arial</vt:lpstr>
      <vt:lpstr>Normaali järjestelmäfontti</vt:lpstr>
      <vt:lpstr>Montserrat</vt:lpstr>
      <vt:lpstr>Montserrat ExtraBold</vt:lpstr>
      <vt:lpstr>Calibri</vt:lpstr>
      <vt:lpstr>2_Office Theme</vt:lpstr>
      <vt:lpstr>3_Office Theme</vt:lpstr>
      <vt:lpstr>Office Theme</vt:lpstr>
      <vt:lpstr>1_Office Theme</vt:lpstr>
      <vt:lpstr>Nopeiden osaamistarpeiden  verkosto</vt:lpstr>
      <vt:lpstr>PowerPoint-esitys</vt:lpstr>
      <vt:lpstr>Selvitys- ja kehityshankkeen aikataulu</vt:lpstr>
      <vt:lpstr>Miksi olemme täällä?</vt:lpstr>
      <vt:lpstr>Mikä olisi verkoston paras mahdollinen tuotos?</vt:lpstr>
      <vt:lpstr>Mitä hyötyä toivot verkostosta itsellesi/organisaatiollesi?</vt:lpstr>
      <vt:lpstr>Mitä pystyt antamaan verkostolle?</vt:lpstr>
      <vt:lpstr>Yhteistyöverkoston suunnitelma </vt:lpstr>
      <vt:lpstr>Mitä pitää ratkoa?</vt:lpstr>
      <vt:lpstr>Nostoja yritysten työvoimatarpeesta</vt:lpstr>
      <vt:lpstr>Ammatillisen koulutuksen koulutustarjonta </vt:lpstr>
      <vt:lpstr>Millaista koulutusta tarvitaan? </vt:lpstr>
      <vt:lpstr>Yritysyhteistyön hyvät käytännöt</vt:lpstr>
      <vt:lpstr>Koulutuspolut</vt:lpstr>
      <vt:lpstr>Nyt Yrityskohtaisen koulutuksen polku</vt:lpstr>
      <vt:lpstr>Pian myös Jatkuvan oppimisen polku</vt:lpstr>
      <vt:lpstr>Nykyisiin tutkintoihin uusia polkuja Sähkötekniikasta suuntautumisen polku</vt:lpstr>
      <vt:lpstr>Tulevaisuudessa? Uusiutuvan energian koulutuspolku</vt:lpstr>
      <vt:lpstr>Lähtökohdat yhteistyölle</vt:lpstr>
      <vt:lpstr>Palautekysely</vt:lpstr>
      <vt:lpstr>Oli ilo!</vt:lpstr>
    </vt:vector>
  </TitlesOfParts>
  <Manager/>
  <Company>FCG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Hei, työystävät.</dc:title>
  <dc:subject/>
  <dc:creator>Siltanen, Kirsi</dc:creator>
  <cp:keywords/>
  <dc:description/>
  <cp:lastModifiedBy>Väliniemi, Laura</cp:lastModifiedBy>
  <cp:revision>9</cp:revision>
  <dcterms:created xsi:type="dcterms:W3CDTF">2023-10-03T08:59:30Z</dcterms:created>
  <dcterms:modified xsi:type="dcterms:W3CDTF">2024-03-15T09:20:34Z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0x010100F14F881BDE1CB848A8346146C77306C7</vt:lpwstr>
  </property>
</Properties>
</file>