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4"/>
    <p:sldMasterId id="2147483725" r:id="rId5"/>
  </p:sldMasterIdLst>
  <p:notesMasterIdLst>
    <p:notesMasterId r:id="rId29"/>
  </p:notesMasterIdLst>
  <p:sldIdLst>
    <p:sldId id="3727" r:id="rId6"/>
    <p:sldId id="3754" r:id="rId7"/>
    <p:sldId id="372" r:id="rId8"/>
    <p:sldId id="3731" r:id="rId9"/>
    <p:sldId id="3753" r:id="rId10"/>
    <p:sldId id="3756" r:id="rId11"/>
    <p:sldId id="3696" r:id="rId12"/>
    <p:sldId id="3758" r:id="rId13"/>
    <p:sldId id="3732" r:id="rId14"/>
    <p:sldId id="3733" r:id="rId15"/>
    <p:sldId id="3734" r:id="rId16"/>
    <p:sldId id="3720" r:id="rId17"/>
    <p:sldId id="3736" r:id="rId18"/>
    <p:sldId id="3738" r:id="rId19"/>
    <p:sldId id="3742" r:id="rId20"/>
    <p:sldId id="3743" r:id="rId21"/>
    <p:sldId id="3745" r:id="rId22"/>
    <p:sldId id="3744" r:id="rId23"/>
    <p:sldId id="3759" r:id="rId24"/>
    <p:sldId id="3737" r:id="rId25"/>
    <p:sldId id="3763" r:id="rId26"/>
    <p:sldId id="3764" r:id="rId27"/>
    <p:sldId id="3752" r:id="rId28"/>
  </p:sldIdLst>
  <p:sldSz cx="12192000" cy="6858000"/>
  <p:notesSz cx="6858000" cy="9144000"/>
  <p:embeddedFontLst>
    <p:embeddedFont>
      <p:font typeface="Montserrat" pitchFamily="2" charset="77"/>
      <p:regular r:id="rId30"/>
      <p:bold r:id="rId31"/>
      <p:italic r:id="rId32"/>
      <p:boldItalic r:id="rId33"/>
    </p:embeddedFont>
    <p:embeddedFont>
      <p:font typeface="Montserrat ExtraBold" panose="020F0502020204030204" pitchFamily="34" charset="0"/>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si Kumpula" initials="AK" lastIdx="1" clrIdx="0">
    <p:extLst>
      <p:ext uri="{19B8F6BF-5375-455C-9EA6-DF929625EA0E}">
        <p15:presenceInfo xmlns:p15="http://schemas.microsoft.com/office/powerpoint/2012/main" userId="S::l84366@student.uwasa.fi::24661498-d30e-4fe8-8cea-fe32e7a68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E0D81-9190-429C-A924-1E2582E98F7A}" v="2613" dt="2024-02-07T06:42:20.311"/>
    <p1510:client id="{74577EB8-D721-4573-89A9-2D340C7A4906}" v="2" dt="2024-02-06T12:46:43.541"/>
    <p1510:client id="{AE4D6EC2-3CAD-9445-82B3-8F634D0C26AC}" v="12" dt="2024-02-06T15:13:51.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830"/>
  </p:normalViewPr>
  <p:slideViewPr>
    <p:cSldViewPr snapToGrid="0" snapToObjects="1">
      <p:cViewPr varScale="1">
        <p:scale>
          <a:sx n="122" d="100"/>
          <a:sy n="122" d="100"/>
        </p:scale>
        <p:origin x="232" y="23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64002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dirty="0"/>
              <a:t>Suurin kumulatiivinen työllistävä vaikutus tulee selvitysten mukaan pitkän käyttövaiheen aikana huolto- ja kunnossapitotyöstä.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dirty="0"/>
              <a:t>Pitkäjaksoinen muutos taas kohdistuu tuulivoimaloiden ja niihin liittyvien järjestelmien ja infrastruktuurin ylläpitoon. Niiden tarve kasvaa investointitahdin kanssa, mutta jatkuu 20–30 vuotta eli kunkin tuulivoimalan elinkaaren ajan.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i-FI" dirty="0"/>
          </a:p>
          <a:p>
            <a:endParaRPr lang="fi-FI" dirty="0"/>
          </a:p>
        </p:txBody>
      </p:sp>
    </p:spTree>
    <p:extLst>
      <p:ext uri="{BB962C8B-B14F-4D97-AF65-F5344CB8AC3E}">
        <p14:creationId xmlns:p14="http://schemas.microsoft.com/office/powerpoint/2010/main" val="404013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dirty="0"/>
              <a:t>Alalle hyvin sopivia ja relevantteja ylempiä korkeakoulututkintoja voi suorittaa ainakin kuudessa eri ammattikorkeakoulussa.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i-FI" dirty="0"/>
          </a:p>
          <a:p>
            <a:endParaRPr lang="fi-FI" dirty="0"/>
          </a:p>
        </p:txBody>
      </p:sp>
    </p:spTree>
    <p:extLst>
      <p:ext uri="{BB962C8B-B14F-4D97-AF65-F5344CB8AC3E}">
        <p14:creationId xmlns:p14="http://schemas.microsoft.com/office/powerpoint/2010/main" val="248286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dirty="0"/>
              <a:t>Korkeakouluissa painottuvat lyhytkestoiset poikkitieteelliset opintokokonaisuudet ja </a:t>
            </a:r>
            <a:r>
              <a:rPr lang="fi-FI" dirty="0" err="1"/>
              <a:t>energiaalan</a:t>
            </a:r>
            <a:r>
              <a:rPr lang="fi-FI" dirty="0"/>
              <a:t> koulutusohjelmat. </a:t>
            </a:r>
            <a:r>
              <a:rPr lang="fi-FI"/>
              <a:t>Ammatillisessa koulutuksessa on tarve vähintään uusille tutkinnon</a:t>
            </a:r>
          </a:p>
        </p:txBody>
      </p:sp>
    </p:spTree>
    <p:extLst>
      <p:ext uri="{BB962C8B-B14F-4D97-AF65-F5344CB8AC3E}">
        <p14:creationId xmlns:p14="http://schemas.microsoft.com/office/powerpoint/2010/main" val="22672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dirty="0">
                <a:effectLst/>
                <a:latin typeface="+mn-lt"/>
                <a:ea typeface="Calibri" panose="020F0502020204030204" pitchFamily="34" charset="0"/>
                <a:cs typeface="Calibri" panose="020F0502020204030204" pitchFamily="34" charset="0"/>
              </a:rPr>
              <a:t>Tuulivoima-alan rakennus-, tuotanto-, ja ylläpitotehtävissä tarvitaan paljon työvoimaa, johon soveltuvat hyvin erilaiset ammatilliset koulutustaustat. Ammatillisissa tehtävissä tuulivoima-alan työntekijöiden koulutustaustat voivat vaihdella paljon. </a:t>
            </a:r>
          </a:p>
          <a:p>
            <a:r>
              <a:rPr lang="fi-FI" dirty="0"/>
              <a:t>. </a:t>
            </a:r>
            <a:r>
              <a:rPr lang="fi-FI"/>
              <a:t>Ammatillisessa koulutuksessa on tarve vähintään uusille tutkinnon </a:t>
            </a:r>
            <a:r>
              <a:rPr lang="fi-FI" dirty="0"/>
              <a:t>osille osana perustutkintoja sekä aikuisille alanvaihtajille tarkoitetulle tuulivoima-asentajien muuntokoulutuksille – esimerkiksi sähkö- ja automaatiotekniikan opiskelijat tai alanvaihtajat voisivat suorittaa tuulivoimalalle erikoistavan yhden vuoden työelämälähtöisen koulutuksen. Tarvetta on myös kansainvälisen standardin mukaisille GWO-tuulivoima-alan turvallisuuskoulutuksille. Niitä järjestävät tällä hetkellä yksityiset koulutustarjoajat (mm. </a:t>
            </a:r>
            <a:r>
              <a:rPr lang="fi-FI" dirty="0" err="1"/>
              <a:t>Skydda</a:t>
            </a:r>
            <a:r>
              <a:rPr lang="fi-FI" dirty="0"/>
              <a:t>, </a:t>
            </a:r>
            <a:r>
              <a:rPr lang="fi-FI" dirty="0" err="1"/>
              <a:t>Caverion</a:t>
            </a:r>
            <a:r>
              <a:rPr lang="fi-FI" dirty="0"/>
              <a:t>, Meriturva). Alalle tarvitaan tiivistä yhteistyötä korkeakoulujen ja ammatillisten oppilaitosten kanssa, jotta opetus vastaisi alan tarpeita. </a:t>
            </a:r>
            <a:r>
              <a:rPr lang="fi-FI"/>
              <a:t>Koulutuslaitosten tulisi tarjota koulutusta, joka vastaa alan tarpeisiin, erityisesti energiatekniikan ja ympäristötehtävien osalta.</a:t>
            </a:r>
            <a:endParaRPr lang="fi-FI" dirty="0"/>
          </a:p>
        </p:txBody>
      </p:sp>
    </p:spTree>
    <p:extLst>
      <p:ext uri="{BB962C8B-B14F-4D97-AF65-F5344CB8AC3E}">
        <p14:creationId xmlns:p14="http://schemas.microsoft.com/office/powerpoint/2010/main" val="137033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Koulutuksen räätälöinti alalle on keskeinen piirre yritysten koulutustarpeissa. Aineistossa korostetaan tarvetta kehittää koulutusta, joka on suunniteltu tuulivoima-alan tarpeisiin. </a:t>
            </a:r>
            <a:r>
              <a:rPr lang="fi-FI"/>
              <a:t>Tämä voi sisältää korkeakoulujen poikkitieteellisiä kursseja ja opintolinjoja, jotka kattavat tekniset taidot, projektinhallinnan ja turvallisuusnäkökohdat.</a:t>
            </a:r>
            <a:endParaRPr lang="fi-FI"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effectLst/>
                <a:latin typeface="Calibri" panose="020F0502020204030204" pitchFamily="34" charset="0"/>
                <a:ea typeface="Calibri" panose="020F0502020204030204" pitchFamily="34" charset="0"/>
                <a:cs typeface="Calibri" panose="020F0502020204030204" pitchFamily="34" charset="0"/>
              </a:rPr>
              <a:t>Vaikka työvoimareserviä on kansallisesti olemassa, erityisesti tuulivoimapuistojen sijaintiin sidotut huollon ja kunnossapidon työmarkkinat sijoittuvat pitkälti alueille, joissa nuorten ikäluokat pienenevät ja tuulivoima-alojen työvoimareservi kasvaa paljon niukemmin kuin tarve kasvaa. Työvoimareservistä kilpailevat myös muut kasvavat alat ja alueet.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effectLst/>
                <a:latin typeface="Calibri" panose="020F0502020204030204" pitchFamily="34" charset="0"/>
                <a:ea typeface="Calibri" panose="020F0502020204030204" pitchFamily="34" charset="0"/>
                <a:cs typeface="Calibri" panose="020F0502020204030204" pitchFamily="34" charset="0"/>
              </a:rPr>
              <a:t>Alalle suuntautuvat tutkinnon osat tai opintolinjat vahvistavat myös alan kiinnostavuutta ja alalle ohjautumista tilanteessa, jossa samoista ammattilaisista kilpailevat useat eri alat.</a:t>
            </a:r>
          </a:p>
          <a:p>
            <a:endParaRPr lang="fi-FI" dirty="0"/>
          </a:p>
        </p:txBody>
      </p:sp>
    </p:spTree>
    <p:extLst>
      <p:ext uri="{BB962C8B-B14F-4D97-AF65-F5344CB8AC3E}">
        <p14:creationId xmlns:p14="http://schemas.microsoft.com/office/powerpoint/2010/main" val="355143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effectLst/>
                <a:latin typeface="Calibri" panose="020F0502020204030204" pitchFamily="34" charset="0"/>
                <a:ea typeface="Calibri" panose="020F0502020204030204" pitchFamily="34" charset="0"/>
                <a:cs typeface="Calibri" panose="020F0502020204030204" pitchFamily="34" charset="0"/>
              </a:rPr>
              <a:t>Vaikka työvoimareserviä on kansallisesti olemassa, erityisesti tuulivoimapuistojen sijaintiin sidotut huollon ja kunnossapidon työmarkkinat sijoittuvat pitkälti alueille, joissa nuorten ikäluokat pienenevät ja tuulivoima-alojen työvoimareservi kasvaa paljon niukemmin kuin tarve kasvaa. Työvoimareservistä kilpailevat myös muut kasvavat alat ja alueet.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effectLst/>
                <a:latin typeface="Calibri" panose="020F0502020204030204" pitchFamily="34" charset="0"/>
                <a:ea typeface="Calibri" panose="020F0502020204030204" pitchFamily="34" charset="0"/>
                <a:cs typeface="Calibri" panose="020F0502020204030204" pitchFamily="34" charset="0"/>
              </a:rPr>
              <a:t>Alalle suuntautuvat tutkinnon osat tai opintolinjat vahvistavat myös alan kiinnostavuutta ja alalle ohjautumista tilanteessa, jossa samoista ammattilaisista kilpailevat useat eri alat.</a:t>
            </a:r>
          </a:p>
          <a:p>
            <a:endParaRPr lang="fi-FI" dirty="0"/>
          </a:p>
        </p:txBody>
      </p:sp>
    </p:spTree>
    <p:extLst>
      <p:ext uri="{BB962C8B-B14F-4D97-AF65-F5344CB8AC3E}">
        <p14:creationId xmlns:p14="http://schemas.microsoft.com/office/powerpoint/2010/main" val="342469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effectLst/>
                <a:latin typeface="Calibri" panose="020F0502020204030204" pitchFamily="34" charset="0"/>
                <a:ea typeface="Calibri" panose="020F0502020204030204" pitchFamily="34" charset="0"/>
                <a:cs typeface="Calibri" panose="020F0502020204030204" pitchFamily="34" charset="0"/>
              </a:rPr>
              <a:t>Vaikka työvoimareserviä on kansallisesti olemassa, erityisesti tuulivoimapuistojen sijaintiin sidotut huollon ja kunnossapidon työmarkkinat sijoittuvat pitkälti alueille, joissa nuorten ikäluokat pienenevät ja tuulivoima-alojen työvoimareservi kasvaa paljon niukemmin kuin tarve kasvaa. Työvoimareservistä kilpailevat myös muut kasvavat alat ja alueet.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effectLst/>
                <a:latin typeface="Calibri" panose="020F0502020204030204" pitchFamily="34" charset="0"/>
                <a:ea typeface="Calibri" panose="020F0502020204030204" pitchFamily="34" charset="0"/>
                <a:cs typeface="Calibri" panose="020F0502020204030204" pitchFamily="34" charset="0"/>
              </a:rPr>
              <a:t>Alalle suuntautuvat tutkinnon osat tai opintolinjat vahvistavat myös alan kiinnostavuutta ja alalle ohjautumista tilanteessa, jossa samoista ammattilaisista kilpailevat useat eri alat.</a:t>
            </a:r>
          </a:p>
          <a:p>
            <a:endParaRPr lang="fi-FI" dirty="0"/>
          </a:p>
        </p:txBody>
      </p:sp>
    </p:spTree>
    <p:extLst>
      <p:ext uri="{BB962C8B-B14F-4D97-AF65-F5344CB8AC3E}">
        <p14:creationId xmlns:p14="http://schemas.microsoft.com/office/powerpoint/2010/main" val="3423826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62"/>
        <p:cNvGrpSpPr/>
        <p:nvPr/>
      </p:nvGrpSpPr>
      <p:grpSpPr>
        <a:xfrm>
          <a:off x="0" y="0"/>
          <a:ext cx="0" cy="0"/>
          <a:chOff x="0" y="0"/>
          <a:chExt cx="0" cy="0"/>
        </a:xfrm>
      </p:grpSpPr>
      <p:pic>
        <p:nvPicPr>
          <p:cNvPr id="64" name="Google Shape;64;p10" descr="Text,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9150383" cy="5100831"/>
          </a:xfrm>
          <a:prstGeom prst="rect">
            <a:avLst/>
          </a:prstGeom>
          <a:noFill/>
          <a:ln>
            <a:noFill/>
          </a:ln>
        </p:spPr>
        <p:txBody>
          <a:bodyPr spcFirstLastPara="1" wrap="square" lIns="91425" tIns="45700" rIns="91425" bIns="45700" anchor="t"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41043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 name="Google Shape;41;p6">
            <a:extLst>
              <a:ext uri="{FF2B5EF4-FFF2-40B4-BE49-F238E27FC236}">
                <a16:creationId xmlns:a16="http://schemas.microsoft.com/office/drawing/2014/main" id="{78637F01-2B97-49D0-9243-2A348D7502AB}"/>
              </a:ext>
            </a:extLst>
          </p:cNvPr>
          <p:cNvSpPr txBox="1">
            <a:spLocks noGrp="1"/>
          </p:cNvSpPr>
          <p:nvPr>
            <p:ph type="body" idx="13"/>
          </p:nvPr>
        </p:nvSpPr>
        <p:spPr>
          <a:xfrm>
            <a:off x="838200" y="1825625"/>
            <a:ext cx="7043057"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1000"/>
              </a:spcBef>
              <a:spcAft>
                <a:spcPts val="0"/>
              </a:spcAft>
              <a:buClr>
                <a:schemeClr val="dk1"/>
              </a:buClr>
              <a:buSzPts val="2560"/>
              <a:buFont typeface="Arial"/>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 name="Content Placeholder 2">
            <a:extLst>
              <a:ext uri="{FF2B5EF4-FFF2-40B4-BE49-F238E27FC236}">
                <a16:creationId xmlns:a16="http://schemas.microsoft.com/office/drawing/2014/main" id="{B76EDA43-E122-438F-AEBF-A78FC18400F9}"/>
              </a:ext>
            </a:extLst>
          </p:cNvPr>
          <p:cNvSpPr>
            <a:spLocks noGrp="1"/>
          </p:cNvSpPr>
          <p:nvPr>
            <p:ph sz="quarter" idx="14"/>
          </p:nvPr>
        </p:nvSpPr>
        <p:spPr>
          <a:xfrm>
            <a:off x="8024327" y="2002971"/>
            <a:ext cx="3329473" cy="4173992"/>
          </a:xfrm>
        </p:spPr>
        <p:txBody>
          <a:bodyPr>
            <a:normAutofit/>
          </a:bodyPr>
          <a:lstStyle>
            <a:lvl1pPr marL="50800" indent="0">
              <a:buNone/>
              <a:defRPr sz="1800"/>
            </a:lvl1pPr>
            <a:lvl2pPr marL="533400" indent="0">
              <a:buNone/>
              <a:defRPr sz="1600"/>
            </a:lvl2pPr>
            <a:lvl3pPr marL="1016000" indent="0">
              <a:buNone/>
              <a:defRPr sz="1400"/>
            </a:lvl3pPr>
            <a:lvl4pPr marL="1485900" indent="0">
              <a:buNone/>
              <a:defRPr sz="1200"/>
            </a:lvl4pPr>
            <a:lvl5pPr marL="19431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5E8653B0-F371-2A4F-9728-15B2BC26C730}"/>
              </a:ext>
            </a:extLst>
          </p:cNvPr>
          <p:cNvSpPr>
            <a:spLocks noGrp="1"/>
          </p:cNvSpPr>
          <p:nvPr>
            <p:ph type="body" sz="quarter" idx="15"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71452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46"/>
        <p:cNvGrpSpPr/>
        <p:nvPr/>
      </p:nvGrpSpPr>
      <p:grpSpPr>
        <a:xfrm>
          <a:off x="0" y="0"/>
          <a:ext cx="0" cy="0"/>
          <a:chOff x="0" y="0"/>
          <a:chExt cx="0" cy="0"/>
        </a:xfrm>
      </p:grpSpPr>
      <p:sp>
        <p:nvSpPr>
          <p:cNvPr id="48" name="Google Shape;48;p7"/>
          <p:cNvSpPr txBox="1">
            <a:spLocks noGrp="1"/>
          </p:cNvSpPr>
          <p:nvPr>
            <p:ph type="body" idx="1"/>
          </p:nvPr>
        </p:nvSpPr>
        <p:spPr>
          <a:xfrm>
            <a:off x="1360488" y="600074"/>
            <a:ext cx="8197882" cy="5617547"/>
          </a:xfrm>
          <a:prstGeom prst="rect">
            <a:avLst/>
          </a:prstGeom>
          <a:noFill/>
          <a:ln>
            <a:noFill/>
          </a:ln>
        </p:spPr>
        <p:txBody>
          <a:bodyPr spcFirstLastPara="1" wrap="square" lIns="91425" tIns="45700" rIns="91425" bIns="45700" anchor="ctr" anchorCtr="0">
            <a:normAutofit/>
          </a:bodyPr>
          <a:lstStyle>
            <a:lvl1pPr marL="457200" lvl="0" indent="-511200" algn="l">
              <a:lnSpc>
                <a:spcPct val="90000"/>
              </a:lnSpc>
              <a:spcBef>
                <a:spcPts val="300"/>
              </a:spcBef>
              <a:spcAft>
                <a:spcPts val="0"/>
              </a:spcAft>
              <a:buSzPts val="2800"/>
              <a:buFont typeface="+mj-lt"/>
              <a:buAutoNum type="arabicPeriod"/>
              <a:defRPr sz="4800">
                <a:latin typeface="Montserrat"/>
                <a:ea typeface="Montserrat"/>
                <a:cs typeface="Montserrat"/>
                <a:sym typeface="Montserrat"/>
              </a:defRPr>
            </a:lvl1pPr>
            <a:lvl2pPr marL="914400" lvl="1" indent="-228600" algn="l">
              <a:lnSpc>
                <a:spcPct val="90000"/>
              </a:lnSpc>
              <a:spcBef>
                <a:spcPts val="300"/>
              </a:spcBef>
              <a:spcAft>
                <a:spcPts val="0"/>
              </a:spcAft>
              <a:buSzPts val="2400"/>
              <a:buNone/>
              <a:defRPr sz="4800">
                <a:latin typeface="Montserrat"/>
                <a:ea typeface="Montserrat"/>
                <a:cs typeface="Montserrat"/>
                <a:sym typeface="Montserrat"/>
              </a:defRPr>
            </a:lvl2pPr>
            <a:lvl3pPr marL="1371600" lvl="2" indent="-228600" algn="l">
              <a:lnSpc>
                <a:spcPct val="90000"/>
              </a:lnSpc>
              <a:spcBef>
                <a:spcPts val="300"/>
              </a:spcBef>
              <a:spcAft>
                <a:spcPts val="0"/>
              </a:spcAft>
              <a:buSzPts val="2000"/>
              <a:buNone/>
              <a:defRPr sz="4400">
                <a:latin typeface="Montserrat"/>
                <a:ea typeface="Montserrat"/>
                <a:cs typeface="Montserrat"/>
                <a:sym typeface="Montserrat"/>
              </a:defRPr>
            </a:lvl3pPr>
            <a:lvl4pPr marL="1828800" lvl="3" indent="-228600" algn="l">
              <a:lnSpc>
                <a:spcPct val="90000"/>
              </a:lnSpc>
              <a:spcBef>
                <a:spcPts val="300"/>
              </a:spcBef>
              <a:spcAft>
                <a:spcPts val="0"/>
              </a:spcAft>
              <a:buSzPts val="1800"/>
              <a:buNone/>
              <a:defRPr sz="4000">
                <a:latin typeface="Montserrat"/>
                <a:ea typeface="Montserrat"/>
                <a:cs typeface="Montserrat"/>
                <a:sym typeface="Montserrat"/>
              </a:defRPr>
            </a:lvl4pPr>
            <a:lvl5pPr marL="2286000" lvl="4" indent="-228600" algn="l">
              <a:lnSpc>
                <a:spcPct val="90000"/>
              </a:lnSpc>
              <a:spcBef>
                <a:spcPts val="300"/>
              </a:spcBef>
              <a:spcAft>
                <a:spcPts val="0"/>
              </a:spcAft>
              <a:buSzPts val="1800"/>
              <a:buNone/>
              <a:defRPr sz="4000">
                <a:latin typeface="Montserrat"/>
                <a:ea typeface="Montserrat"/>
                <a:cs typeface="Montserrat"/>
                <a:sym typeface="Montserra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437EC755-73FB-1A4E-972D-5AFC674C8BB5}"/>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39880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Main point" userDrawn="1">
  <p:cSld name="Main poin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361159" y="600200"/>
            <a:ext cx="8490300" cy="40785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r>
              <a:rPr lang="en-US"/>
              <a:t>Click to edit Master title style</a:t>
            </a:r>
            <a:endParaRPr/>
          </a:p>
        </p:txBody>
      </p:sp>
      <p:sp>
        <p:nvSpPr>
          <p:cNvPr id="72" name="Google Shape;72;p12"/>
          <p:cNvSpPr txBox="1">
            <a:spLocks noGrp="1"/>
          </p:cNvSpPr>
          <p:nvPr>
            <p:ph type="body" idx="1"/>
          </p:nvPr>
        </p:nvSpPr>
        <p:spPr>
          <a:xfrm>
            <a:off x="1361542" y="4759325"/>
            <a:ext cx="848995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CA00F418-0BC2-0646-BB5B-B1A32A17C9E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15600" y="5640767"/>
            <a:ext cx="7998300" cy="8067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b="1"/>
            </a:lvl1pPr>
          </a:lstStyle>
          <a:p>
            <a:pPr lvl="0"/>
            <a:r>
              <a:rPr lang="en-US"/>
              <a:t>Click to edit Master text styles</a:t>
            </a:r>
          </a:p>
        </p:txBody>
      </p:sp>
      <p:sp>
        <p:nvSpPr>
          <p:cNvPr id="6" name="Text Placeholder 2">
            <a:extLst>
              <a:ext uri="{FF2B5EF4-FFF2-40B4-BE49-F238E27FC236}">
                <a16:creationId xmlns:a16="http://schemas.microsoft.com/office/drawing/2014/main" id="{B2DC04CC-95CF-3E40-AE2E-24E25ED61C1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8"/>
        <p:cNvGrpSpPr/>
        <p:nvPr/>
      </p:nvGrpSpPr>
      <p:grpSpPr>
        <a:xfrm>
          <a:off x="0" y="0"/>
          <a:ext cx="0" cy="0"/>
          <a:chOff x="0" y="0"/>
          <a:chExt cx="0" cy="0"/>
        </a:xfrm>
      </p:grpSpPr>
      <p:sp>
        <p:nvSpPr>
          <p:cNvPr id="79" name="Google Shape;79;p1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4"/>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5600"/>
              <a:buNone/>
              <a:defRPr sz="5600">
                <a:solidFill>
                  <a:schemeClr val="bg2"/>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r>
              <a:rPr lang="en-US"/>
              <a:t>Click to edit Master title style</a:t>
            </a:r>
            <a:endParaRPr/>
          </a:p>
        </p:txBody>
      </p:sp>
      <p:sp>
        <p:nvSpPr>
          <p:cNvPr id="81" name="Google Shape;81;p14"/>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r>
              <a:rPr lang="en-US"/>
              <a:t>Click to edit Master subtitle style</a:t>
            </a:r>
            <a:endParaRPr/>
          </a:p>
        </p:txBody>
      </p:sp>
      <p:sp>
        <p:nvSpPr>
          <p:cNvPr id="82" name="Google Shape;82;p14"/>
          <p:cNvSpPr txBox="1">
            <a:spLocks noGrp="1"/>
          </p:cNvSpPr>
          <p:nvPr>
            <p:ph type="body" idx="2"/>
          </p:nvPr>
        </p:nvSpPr>
        <p:spPr>
          <a:xfrm>
            <a:off x="6586000" y="965433"/>
            <a:ext cx="5115900" cy="49269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EC2B1802-A3C3-D740-949B-09978BB43B3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8" name="Google Shape;9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9" name="Google Shape;9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79EAB51A-4CB9-C04C-BE53-AC8A73E2A483}"/>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1" name="Google Shape;121;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22" name="Google Shape;122;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67039A3C-BB58-5046-BB31-18CB0C21C5C9}"/>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userDrawn="1">
  <p:cSld name="Picture with Caption">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9" name="Google Shape;129;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30" name="Google Shape;130;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42CDCE8B-D219-7244-AAAB-F0198B60F2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Vertical Text" userDrawn="1">
  <p:cSld name="Title and Vertical 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2" name="Google Shape;14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C7A475F9-C184-134E-99E7-FA337F8E9744}"/>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9" name="Google Shape;41;p6">
            <a:extLst>
              <a:ext uri="{FF2B5EF4-FFF2-40B4-BE49-F238E27FC236}">
                <a16:creationId xmlns:a16="http://schemas.microsoft.com/office/drawing/2014/main" id="{46EE80C9-80CB-B345-8895-1A6D98EDD8BD}"/>
              </a:ext>
            </a:extLst>
          </p:cNvPr>
          <p:cNvSpPr txBox="1">
            <a:spLocks noGrp="1"/>
          </p:cNvSpPr>
          <p:nvPr>
            <p:ph type="body" idx="14"/>
          </p:nvPr>
        </p:nvSpPr>
        <p:spPr>
          <a:xfrm>
            <a:off x="62424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62464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ertical Title and Text" userDrawn="1">
  <p:cSld name="Vertical Title and 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8" name="Google Shape;14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BB92B4AB-250A-B445-8256-3428855D4FF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154" name="Google Shape;154;p25" descr="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1"/>
        <p:cNvGrpSpPr/>
        <p:nvPr/>
      </p:nvGrpSpPr>
      <p:grpSpPr>
        <a:xfrm>
          <a:off x="0" y="0"/>
          <a:ext cx="0" cy="0"/>
          <a:chOff x="0" y="0"/>
          <a:chExt cx="0" cy="0"/>
        </a:xfrm>
      </p:grpSpPr>
      <p:sp>
        <p:nvSpPr>
          <p:cNvPr id="16" name="Google Shape;16;p2"/>
          <p:cNvSpPr txBox="1">
            <a:spLocks noGrp="1"/>
          </p:cNvSpPr>
          <p:nvPr>
            <p:ph type="subTitle" idx="1"/>
          </p:nvPr>
        </p:nvSpPr>
        <p:spPr>
          <a:xfrm>
            <a:off x="2135188" y="1264204"/>
            <a:ext cx="7777162" cy="4557862"/>
          </a:xfrm>
          <a:prstGeom prst="rect">
            <a:avLst/>
          </a:prstGeom>
          <a:noFill/>
          <a:ln>
            <a:noFill/>
          </a:ln>
        </p:spPr>
        <p:txBody>
          <a:bodyPr spcFirstLastPara="1" wrap="square" lIns="91425" tIns="45700" rIns="91425" bIns="45700" anchor="ctr" anchorCtr="0">
            <a:normAutofit/>
          </a:bodyPr>
          <a:lstStyle>
            <a:lvl1pPr marL="50400" lvl="0" indent="0" algn="ctr">
              <a:lnSpc>
                <a:spcPct val="90000"/>
              </a:lnSpc>
              <a:spcBef>
                <a:spcPts val="1000"/>
              </a:spcBef>
              <a:spcAft>
                <a:spcPts val="0"/>
              </a:spcAft>
              <a:buClr>
                <a:schemeClr val="dk1"/>
              </a:buClr>
              <a:buSzPts val="2400"/>
              <a:buNone/>
              <a:defRPr sz="32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5" name="Text Placeholder 2">
            <a:extLst>
              <a:ext uri="{FF2B5EF4-FFF2-40B4-BE49-F238E27FC236}">
                <a16:creationId xmlns:a16="http://schemas.microsoft.com/office/drawing/2014/main" id="{E140D092-490D-A146-9CB9-4A3014357FB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26;p4">
            <a:extLst>
              <a:ext uri="{FF2B5EF4-FFF2-40B4-BE49-F238E27FC236}">
                <a16:creationId xmlns:a16="http://schemas.microsoft.com/office/drawing/2014/main" id="{1C0D8470-B965-CE4A-B66A-E31EE0571749}"/>
              </a:ext>
            </a:extLst>
          </p:cNvPr>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3773758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9535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2475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3" name="Kuva 2">
            <a:extLst>
              <a:ext uri="{FF2B5EF4-FFF2-40B4-BE49-F238E27FC236}">
                <a16:creationId xmlns:a16="http://schemas.microsoft.com/office/drawing/2014/main" id="{B13EAAFD-DCFA-238D-A81D-0CC9922A23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43755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3539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76479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3" name="Google Shape;23;p3">
            <a:extLst>
              <a:ext uri="{FF2B5EF4-FFF2-40B4-BE49-F238E27FC236}">
                <a16:creationId xmlns:a16="http://schemas.microsoft.com/office/drawing/2014/main" id="{22C8AFCF-E086-AC4D-ABD4-95185F528C64}"/>
              </a:ext>
            </a:extLst>
          </p:cNvPr>
          <p:cNvPicPr preferRelativeResize="0"/>
          <p:nvPr userDrawn="1"/>
        </p:nvPicPr>
        <p:blipFill rotWithShape="1">
          <a:blip r:embed="rId2">
            <a:alphaModFix/>
          </a:blip>
          <a:srcRect/>
          <a:stretch/>
        </p:blipFill>
        <p:spPr>
          <a:xfrm>
            <a:off x="5578576" y="595849"/>
            <a:ext cx="1034847" cy="1006495"/>
          </a:xfrm>
          <a:prstGeom prst="rect">
            <a:avLst/>
          </a:prstGeom>
          <a:noFill/>
          <a:ln>
            <a:noFill/>
          </a:ln>
        </p:spPr>
      </p:pic>
      <p:sp>
        <p:nvSpPr>
          <p:cNvPr id="10" name="Kuvan paikkamerkki 9">
            <a:extLst>
              <a:ext uri="{FF2B5EF4-FFF2-40B4-BE49-F238E27FC236}">
                <a16:creationId xmlns:a16="http://schemas.microsoft.com/office/drawing/2014/main" id="{6120F477-F896-4446-96B2-24FB07F07E73}"/>
              </a:ext>
            </a:extLst>
          </p:cNvPr>
          <p:cNvSpPr>
            <a:spLocks noGrp="1"/>
          </p:cNvSpPr>
          <p:nvPr>
            <p:ph type="pic" sz="quarter" idx="14" hasCustomPrompt="1"/>
          </p:nvPr>
        </p:nvSpPr>
        <p:spPr>
          <a:xfrm>
            <a:off x="575185" y="5922963"/>
            <a:ext cx="1160462" cy="525462"/>
          </a:xfrm>
        </p:spPr>
        <p:txBody>
          <a:bodyPr/>
          <a:lstStyle>
            <a:lvl1pPr marL="50800" indent="0">
              <a:buNone/>
              <a:defRPr/>
            </a:lvl1pPr>
          </a:lstStyle>
          <a:p>
            <a:r>
              <a:rPr lang="fi-FI"/>
              <a:t>Logo</a:t>
            </a:r>
          </a:p>
        </p:txBody>
      </p:sp>
      <p:sp>
        <p:nvSpPr>
          <p:cNvPr id="20" name="Kuvan paikkamerkki 9">
            <a:extLst>
              <a:ext uri="{FF2B5EF4-FFF2-40B4-BE49-F238E27FC236}">
                <a16:creationId xmlns:a16="http://schemas.microsoft.com/office/drawing/2014/main" id="{0356CEA5-46EA-FF48-8E09-1CD3BB44F6C7}"/>
              </a:ext>
            </a:extLst>
          </p:cNvPr>
          <p:cNvSpPr>
            <a:spLocks noGrp="1"/>
          </p:cNvSpPr>
          <p:nvPr>
            <p:ph type="pic" sz="quarter" idx="15" hasCustomPrompt="1"/>
          </p:nvPr>
        </p:nvSpPr>
        <p:spPr>
          <a:xfrm>
            <a:off x="2142277" y="5922963"/>
            <a:ext cx="1160462" cy="525462"/>
          </a:xfrm>
        </p:spPr>
        <p:txBody>
          <a:bodyPr/>
          <a:lstStyle>
            <a:lvl1pPr marL="50800" indent="0">
              <a:buNone/>
              <a:defRPr/>
            </a:lvl1pPr>
          </a:lstStyle>
          <a:p>
            <a:r>
              <a:rPr lang="fi-FI"/>
              <a:t>Logo</a:t>
            </a:r>
          </a:p>
        </p:txBody>
      </p:sp>
      <p:sp>
        <p:nvSpPr>
          <p:cNvPr id="22" name="Kuvan paikkamerkki 9">
            <a:extLst>
              <a:ext uri="{FF2B5EF4-FFF2-40B4-BE49-F238E27FC236}">
                <a16:creationId xmlns:a16="http://schemas.microsoft.com/office/drawing/2014/main" id="{B7DC0C8D-30D6-4344-B910-12F9879E5BCF}"/>
              </a:ext>
            </a:extLst>
          </p:cNvPr>
          <p:cNvSpPr>
            <a:spLocks noGrp="1"/>
          </p:cNvSpPr>
          <p:nvPr>
            <p:ph type="pic" sz="quarter" idx="16" hasCustomPrompt="1"/>
          </p:nvPr>
        </p:nvSpPr>
        <p:spPr>
          <a:xfrm>
            <a:off x="3709369" y="5922963"/>
            <a:ext cx="1160462" cy="525462"/>
          </a:xfrm>
        </p:spPr>
        <p:txBody>
          <a:bodyPr/>
          <a:lstStyle>
            <a:lvl1pPr marL="50800" indent="0">
              <a:buNone/>
              <a:defRPr/>
            </a:lvl1pPr>
          </a:lstStyle>
          <a:p>
            <a:r>
              <a:rPr lang="fi-FI"/>
              <a:t>Logo</a:t>
            </a:r>
          </a:p>
        </p:txBody>
      </p:sp>
      <p:sp>
        <p:nvSpPr>
          <p:cNvPr id="24" name="Kuvan paikkamerkki 9">
            <a:extLst>
              <a:ext uri="{FF2B5EF4-FFF2-40B4-BE49-F238E27FC236}">
                <a16:creationId xmlns:a16="http://schemas.microsoft.com/office/drawing/2014/main" id="{6D788690-82EC-CF46-8553-A6E08EC5CB4C}"/>
              </a:ext>
            </a:extLst>
          </p:cNvPr>
          <p:cNvSpPr>
            <a:spLocks noGrp="1"/>
          </p:cNvSpPr>
          <p:nvPr>
            <p:ph type="pic" sz="quarter" idx="17" hasCustomPrompt="1"/>
          </p:nvPr>
        </p:nvSpPr>
        <p:spPr>
          <a:xfrm>
            <a:off x="5276461" y="5922963"/>
            <a:ext cx="1160462" cy="525462"/>
          </a:xfrm>
        </p:spPr>
        <p:txBody>
          <a:bodyPr/>
          <a:lstStyle>
            <a:lvl1pPr marL="50800" indent="0">
              <a:buNone/>
              <a:defRPr/>
            </a:lvl1pPr>
          </a:lstStyle>
          <a:p>
            <a:r>
              <a:rPr lang="fi-FI"/>
              <a:t>Logo</a:t>
            </a:r>
          </a:p>
        </p:txBody>
      </p:sp>
      <p:sp>
        <p:nvSpPr>
          <p:cNvPr id="25" name="Kuvan paikkamerkki 9">
            <a:extLst>
              <a:ext uri="{FF2B5EF4-FFF2-40B4-BE49-F238E27FC236}">
                <a16:creationId xmlns:a16="http://schemas.microsoft.com/office/drawing/2014/main" id="{E4BE09D1-D148-5F4A-8E63-758AC41B3731}"/>
              </a:ext>
            </a:extLst>
          </p:cNvPr>
          <p:cNvSpPr>
            <a:spLocks noGrp="1"/>
          </p:cNvSpPr>
          <p:nvPr>
            <p:ph type="pic" sz="quarter" idx="18" hasCustomPrompt="1"/>
          </p:nvPr>
        </p:nvSpPr>
        <p:spPr>
          <a:xfrm>
            <a:off x="6843553" y="5922963"/>
            <a:ext cx="1160462" cy="525462"/>
          </a:xfrm>
        </p:spPr>
        <p:txBody>
          <a:bodyPr/>
          <a:lstStyle>
            <a:lvl1pPr marL="50800" indent="0">
              <a:buNone/>
              <a:defRPr/>
            </a:lvl1pPr>
          </a:lstStyle>
          <a:p>
            <a:r>
              <a:rPr lang="fi-FI"/>
              <a:t>Logo</a:t>
            </a:r>
          </a:p>
        </p:txBody>
      </p:sp>
      <p:sp>
        <p:nvSpPr>
          <p:cNvPr id="26" name="Kuvan paikkamerkki 9">
            <a:extLst>
              <a:ext uri="{FF2B5EF4-FFF2-40B4-BE49-F238E27FC236}">
                <a16:creationId xmlns:a16="http://schemas.microsoft.com/office/drawing/2014/main" id="{1ED201F0-77EA-CF4F-B7A5-EE62EAD9DCD9}"/>
              </a:ext>
            </a:extLst>
          </p:cNvPr>
          <p:cNvSpPr>
            <a:spLocks noGrp="1"/>
          </p:cNvSpPr>
          <p:nvPr>
            <p:ph type="pic" sz="quarter" idx="19" hasCustomPrompt="1"/>
          </p:nvPr>
        </p:nvSpPr>
        <p:spPr>
          <a:xfrm>
            <a:off x="8410646" y="5922963"/>
            <a:ext cx="1160462" cy="525462"/>
          </a:xfrm>
        </p:spPr>
        <p:txBody>
          <a:bodyPr/>
          <a:lstStyle>
            <a:lvl1pPr marL="50800" indent="0">
              <a:buNone/>
              <a:defRPr/>
            </a:lvl1pPr>
          </a:lstStyle>
          <a:p>
            <a:r>
              <a:rPr lang="fi-FI"/>
              <a:t>Logo</a:t>
            </a:r>
          </a:p>
        </p:txBody>
      </p:sp>
      <p:pic>
        <p:nvPicPr>
          <p:cNvPr id="2" name="Kuva 1">
            <a:extLst>
              <a:ext uri="{FF2B5EF4-FFF2-40B4-BE49-F238E27FC236}">
                <a16:creationId xmlns:a16="http://schemas.microsoft.com/office/drawing/2014/main" id="{BB1E4BE2-92E1-2893-BD6F-74FD3AD5B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123068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040747" y="1507852"/>
            <a:ext cx="8110508" cy="26355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2040746" y="4037251"/>
            <a:ext cx="81105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40FA2EE3-4839-3C79-EC49-E5535AE512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331861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0" name="Google Shape;160;p26"/>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1" name="Google Shape;161;p26"/>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6" name="Text Placeholder 2">
            <a:extLst>
              <a:ext uri="{FF2B5EF4-FFF2-40B4-BE49-F238E27FC236}">
                <a16:creationId xmlns:a16="http://schemas.microsoft.com/office/drawing/2014/main" id="{6017FD93-28D8-4247-817A-FFAE36513C9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3">
    <p:bg>
      <p:bgPr>
        <a:solidFill>
          <a:srgbClr val="F9F2E6"/>
        </a:solidFill>
        <a:effectLst/>
      </p:bgPr>
    </p:bg>
    <p:spTree>
      <p:nvGrpSpPr>
        <p:cNvPr id="1" name="Shape 162"/>
        <p:cNvGrpSpPr/>
        <p:nvPr/>
      </p:nvGrpSpPr>
      <p:grpSpPr>
        <a:xfrm>
          <a:off x="0" y="0"/>
          <a:ext cx="0" cy="0"/>
          <a:chOff x="0" y="0"/>
          <a:chExt cx="0" cy="0"/>
        </a:xfrm>
      </p:grpSpPr>
      <p:sp>
        <p:nvSpPr>
          <p:cNvPr id="163" name="Google Shape;163;p2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7" name="Google Shape;167;p27"/>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8" name="Google Shape;168;p27"/>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70" name="Google Shape;170;p27"/>
          <p:cNvPicPr preferRelativeResize="0"/>
          <p:nvPr/>
        </p:nvPicPr>
        <p:blipFill rotWithShape="1">
          <a:blip r:embed="rId2">
            <a:alphaModFix/>
          </a:blip>
          <a:srcRect/>
          <a:stretch/>
        </p:blipFill>
        <p:spPr>
          <a:xfrm>
            <a:off x="5578576" y="595849"/>
            <a:ext cx="1034847" cy="1006494"/>
          </a:xfrm>
          <a:prstGeom prst="rect">
            <a:avLst/>
          </a:prstGeom>
          <a:noFill/>
          <a:ln>
            <a:noFill/>
          </a:ln>
        </p:spPr>
      </p:pic>
      <p:sp>
        <p:nvSpPr>
          <p:cNvPr id="8" name="Text Placeholder 2">
            <a:extLst>
              <a:ext uri="{FF2B5EF4-FFF2-40B4-BE49-F238E27FC236}">
                <a16:creationId xmlns:a16="http://schemas.microsoft.com/office/drawing/2014/main" id="{D6CD46BF-FD85-9E4E-963F-6BA92EC136D0}"/>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75459356-BE95-D701-1340-9DAF331C3F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lumMod val="40000"/>
            <a:lumOff val="60000"/>
          </a:schemeClr>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9" name="Text Placeholder 2">
            <a:extLst>
              <a:ext uri="{FF2B5EF4-FFF2-40B4-BE49-F238E27FC236}">
                <a16:creationId xmlns:a16="http://schemas.microsoft.com/office/drawing/2014/main" id="{A5CC695E-D216-4F77-BD37-201EE26DA5F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197;p31">
            <a:extLst>
              <a:ext uri="{FF2B5EF4-FFF2-40B4-BE49-F238E27FC236}">
                <a16:creationId xmlns:a16="http://schemas.microsoft.com/office/drawing/2014/main" id="{D7A7DF12-25C7-4A1C-896B-E5B30E5ABDE6}"/>
              </a:ext>
            </a:extLst>
          </p:cNvPr>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lt1"/>
                </a:solidFill>
                <a:effectLst>
                  <a:outerShdw blurRad="50800" dist="50800" dir="5400000" algn="ctr" rotWithShape="0">
                    <a:schemeClr val="tx1">
                      <a:alpha val="25000"/>
                    </a:schemeClr>
                  </a:outerShdw>
                </a:effectLst>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Tree>
    <p:extLst>
      <p:ext uri="{BB962C8B-B14F-4D97-AF65-F5344CB8AC3E}">
        <p14:creationId xmlns:p14="http://schemas.microsoft.com/office/powerpoint/2010/main" val="37080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EF77F90A-8D8D-FC4C-91F8-2C95B5417188}"/>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45142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chemeClr val="bg2"/>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10000"/>
              </a:lnSpc>
              <a:spcBef>
                <a:spcPts val="1000"/>
              </a:spcBef>
              <a:spcAft>
                <a:spcPts val="0"/>
              </a:spcAft>
              <a:buClr>
                <a:schemeClr val="bg1"/>
              </a:buClr>
              <a:buSzPts val="2560"/>
              <a:buFont typeface="Arial"/>
              <a:buChar char="»"/>
              <a:defRPr sz="3200">
                <a:solidFill>
                  <a:schemeClr val="bg1"/>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07408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CDAD942A-8FBB-DB9D-1BE9-7BDE249274F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4056114590"/>
      </p:ext>
    </p:extLst>
  </p:cSld>
  <p:clrMapOvr>
    <a:masterClrMapping/>
  </p:clrMapOvr>
  <p:extLst>
    <p:ext uri="{DCECCB84-F9BA-43D5-87BE-67443E8EF086}">
      <p15:sldGuideLst xmlns:p15="http://schemas.microsoft.com/office/powerpoint/2012/main">
        <p15:guide id="1" orient="horz" pos="3997"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692150"/>
            <a:ext cx="11360700" cy="244087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133280"/>
            <a:ext cx="11360150" cy="2509351"/>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DF8BC38E-D910-F53E-77EF-70B3DDC767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749897107"/>
      </p:ext>
    </p:extLst>
  </p:cSld>
  <p:clrMapOvr>
    <a:masterClrMapping/>
  </p:clrMapOvr>
  <p:extLst>
    <p:ext uri="{DCECCB84-F9BA-43D5-87BE-67443E8EF086}">
      <p15:sldGuideLst xmlns:p15="http://schemas.microsoft.com/office/powerpoint/2012/main">
        <p15:guide id="1" orient="horz" pos="3997" userDrawn="1">
          <p15:clr>
            <a:srgbClr val="5ACBF0"/>
          </p15:clr>
        </p15:guide>
        <p15:guide id="2" orient="horz" pos="436"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02543F83-AB33-6244-A9DD-CA584B4A708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415600" y="694143"/>
            <a:ext cx="11360700" cy="552347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6AEFA4A4-9D9E-934B-93B9-AF050320DC5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_HEADER_1" preserve="1">
  <p:cSld name="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3" name="Kuva 2">
            <a:extLst>
              <a:ext uri="{FF2B5EF4-FFF2-40B4-BE49-F238E27FC236}">
                <a16:creationId xmlns:a16="http://schemas.microsoft.com/office/drawing/2014/main" id="{48D7A2AE-1994-744E-9ECF-F77045941F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806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692951"/>
            <a:ext cx="18429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3200" b="0" i="0" u="none" strike="noStrike" cap="none">
                <a:solidFill>
                  <a:schemeClr val="dk1"/>
                </a:solidFill>
                <a:latin typeface="Montserrat ExtraBold"/>
                <a:ea typeface="Montserrat ExtraBold"/>
                <a:cs typeface="Montserrat ExtraBold"/>
                <a:sym typeface="Montserrat ExtraBold"/>
              </a:rPr>
              <a:t>Tarjous</a:t>
            </a:r>
            <a:endParaRPr sz="32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0" y="1945325"/>
            <a:ext cx="10515600" cy="22338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839273" y="4045797"/>
            <a:ext cx="105156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5685999" y="595849"/>
            <a:ext cx="819999" cy="797533"/>
          </a:xfrm>
          <a:prstGeom prst="rect">
            <a:avLst/>
          </a:prstGeom>
          <a:noFill/>
          <a:ln>
            <a:noFill/>
          </a:ln>
        </p:spPr>
      </p:pic>
      <p:sp>
        <p:nvSpPr>
          <p:cNvPr id="187" name="Google Shape;187;p29"/>
          <p:cNvSpPr txBox="1">
            <a:spLocks noGrp="1"/>
          </p:cNvSpPr>
          <p:nvPr>
            <p:ph type="body" idx="2" hasCustomPrompt="1"/>
          </p:nvPr>
        </p:nvSpPr>
        <p:spPr>
          <a:xfrm>
            <a:off x="2452487" y="657844"/>
            <a:ext cx="2501900"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24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F99568C0-4FD9-D639-F978-16CEEDFDD2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9677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277727"/>
            <a:ext cx="4163314" cy="242348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3507476"/>
            <a:ext cx="3803744" cy="1901137"/>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92B803FD-5D42-DA40-B36A-553A0E3C871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DAAEA643-1BD4-8029-02CC-8D2C65FCB6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4250211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559412"/>
            <a:ext cx="4163314" cy="298208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4347760"/>
            <a:ext cx="3803744" cy="1611052"/>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b="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832DEE44-A66C-2947-A088-B8F5D5271BAD}"/>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1033B584-F9CD-E0B0-E0E3-67257B67B9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2363002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38FB52A5-3F30-47A9-21F8-03560C6C0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761284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Työn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kuvaus</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D099FBB1-CB47-9F64-0CBD-6B28174DDE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93908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9436768"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766071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4" name="Google Shape;184;p29"/>
          <p:cNvSpPr txBox="1">
            <a:spLocks noGrp="1"/>
          </p:cNvSpPr>
          <p:nvPr>
            <p:ph type="subTitle" idx="1" hasCustomPrompt="1"/>
          </p:nvPr>
        </p:nvSpPr>
        <p:spPr>
          <a:xfrm>
            <a:off x="1035281" y="4036438"/>
            <a:ext cx="6087600" cy="1801007"/>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a:picLocks noChangeAspect="1"/>
          </p:cNvPicPr>
          <p:nvPr/>
        </p:nvPicPr>
        <p:blipFill rotWithShape="1">
          <a:blip r:embed="rId2">
            <a:alphaModFix/>
          </a:blip>
          <a:srcRect/>
          <a:stretch/>
        </p:blipFill>
        <p:spPr>
          <a:xfrm>
            <a:off x="3669081" y="595848"/>
            <a:ext cx="821713" cy="799200"/>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738394" y="1277726"/>
            <a:ext cx="3955326" cy="4138492"/>
          </a:xfrm>
          <a:prstGeom prst="rect">
            <a:avLst/>
          </a:prstGeom>
          <a:noFill/>
          <a:ln>
            <a:noFill/>
          </a:ln>
        </p:spPr>
        <p:txBody>
          <a:bodyPr/>
          <a:lstStyle>
            <a:lvl1pPr marL="50800" indent="0">
              <a:buNone/>
              <a:defRPr/>
            </a:lvl1pPr>
          </a:lstStyle>
          <a:p>
            <a:r>
              <a:rPr lang="en-US"/>
              <a:t>Click icon to add picture</a:t>
            </a:r>
            <a:endParaRPr lang="fi-FI"/>
          </a:p>
        </p:txBody>
      </p:sp>
      <p:sp>
        <p:nvSpPr>
          <p:cNvPr id="23" name="Google Shape;183;p29">
            <a:extLst>
              <a:ext uri="{FF2B5EF4-FFF2-40B4-BE49-F238E27FC236}">
                <a16:creationId xmlns:a16="http://schemas.microsoft.com/office/drawing/2014/main" id="{FE71CF9B-EAC3-7B4D-A101-2F3239B52EE1}"/>
              </a:ext>
            </a:extLst>
          </p:cNvPr>
          <p:cNvSpPr txBox="1">
            <a:spLocks noGrp="1"/>
          </p:cNvSpPr>
          <p:nvPr>
            <p:ph type="ctrTitle" hasCustomPrompt="1"/>
          </p:nvPr>
        </p:nvSpPr>
        <p:spPr>
          <a:xfrm>
            <a:off x="838200" y="1698953"/>
            <a:ext cx="6481763" cy="25312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pic>
        <p:nvPicPr>
          <p:cNvPr id="2" name="Kuva 1">
            <a:extLst>
              <a:ext uri="{FF2B5EF4-FFF2-40B4-BE49-F238E27FC236}">
                <a16:creationId xmlns:a16="http://schemas.microsoft.com/office/drawing/2014/main" id="{2F1763B1-D3D6-42A5-B5BB-A92E17B2DD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068665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77787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1" y="1825625"/>
            <a:ext cx="7778749" cy="4351338"/>
          </a:xfrm>
          <a:prstGeom prst="rect">
            <a:avLst/>
          </a:prstGeom>
          <a:noFill/>
          <a:ln>
            <a:noFill/>
          </a:ln>
        </p:spPr>
        <p:txBody>
          <a:bodyPr spcFirstLastPara="1" wrap="square" lIns="91425" tIns="45700" rIns="91425" bIns="45700" anchor="t" anchorCtr="0">
            <a:normAutofit/>
          </a:bodyPr>
          <a:lstStyle>
            <a:lvl1pPr marL="0" lvl="0" indent="0" algn="l">
              <a:lnSpc>
                <a:spcPct val="120000"/>
              </a:lnSpc>
              <a:spcBef>
                <a:spcPts val="1000"/>
              </a:spcBef>
              <a:spcAft>
                <a:spcPts val="0"/>
              </a:spcAft>
              <a:buClr>
                <a:schemeClr val="dk1"/>
              </a:buClr>
              <a:buSzPts val="2560"/>
              <a:buFont typeface="Arial"/>
              <a:buNone/>
              <a:defRPr sz="24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Tekstin paikkamerkki 2">
            <a:extLst>
              <a:ext uri="{FF2B5EF4-FFF2-40B4-BE49-F238E27FC236}">
                <a16:creationId xmlns:a16="http://schemas.microsoft.com/office/drawing/2014/main" id="{FB795648-17FD-4D49-A5C3-32CC3CFC2960}"/>
              </a:ext>
            </a:extLst>
          </p:cNvPr>
          <p:cNvSpPr>
            <a:spLocks noGrp="1"/>
          </p:cNvSpPr>
          <p:nvPr>
            <p:ph type="body" sz="quarter" idx="14"/>
          </p:nvPr>
        </p:nvSpPr>
        <p:spPr>
          <a:xfrm>
            <a:off x="8924348" y="3433293"/>
            <a:ext cx="2284989" cy="2743670"/>
          </a:xfrm>
        </p:spPr>
        <p:txBody>
          <a:bodyPr>
            <a:noAutofit/>
          </a:bodyPr>
          <a:lstStyle>
            <a:lvl1pPr marL="50800" indent="0">
              <a:lnSpc>
                <a:spcPct val="100000"/>
              </a:lnSpc>
              <a:spcBef>
                <a:spcPts val="300"/>
              </a:spcBef>
              <a:spcAft>
                <a:spcPts val="0"/>
              </a:spcAft>
              <a:buNone/>
              <a:defRPr sz="1400"/>
            </a:lvl1pPr>
            <a:lvl2pPr marL="533400" indent="0">
              <a:lnSpc>
                <a:spcPct val="100000"/>
              </a:lnSpc>
              <a:spcAft>
                <a:spcPts val="0"/>
              </a:spcAft>
              <a:buNone/>
              <a:defRPr sz="1200"/>
            </a:lvl2pPr>
            <a:lvl3pPr marL="1016000" indent="0">
              <a:lnSpc>
                <a:spcPct val="100000"/>
              </a:lnSpc>
              <a:spcAft>
                <a:spcPts val="0"/>
              </a:spcAft>
              <a:buNone/>
              <a:defRPr sz="1100"/>
            </a:lvl3pPr>
            <a:lvl4pPr marL="1485900" indent="0">
              <a:lnSpc>
                <a:spcPct val="100000"/>
              </a:lnSpc>
              <a:spcAft>
                <a:spcPts val="0"/>
              </a:spcAft>
              <a:buNone/>
              <a:defRPr sz="1050"/>
            </a:lvl4pPr>
            <a:lvl5pPr marL="1943100" indent="0">
              <a:lnSpc>
                <a:spcPct val="100000"/>
              </a:lnSpc>
              <a:spcAft>
                <a:spcPts val="0"/>
              </a:spcAf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0E6843E5-BD22-1948-9295-A28FE76FACF7}"/>
              </a:ext>
            </a:extLst>
          </p:cNvPr>
          <p:cNvSpPr>
            <a:spLocks noGrp="1"/>
          </p:cNvSpPr>
          <p:nvPr>
            <p:ph type="pic" sz="quarter" idx="15"/>
          </p:nvPr>
        </p:nvSpPr>
        <p:spPr>
          <a:xfrm>
            <a:off x="8924348" y="1825624"/>
            <a:ext cx="1460500" cy="1460499"/>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679521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3792682" y="1690688"/>
            <a:ext cx="7561118" cy="4486275"/>
          </a:xfrm>
          <a:prstGeom prst="rect">
            <a:avLst/>
          </a:prstGeom>
          <a:noFill/>
          <a:ln>
            <a:noFill/>
          </a:ln>
        </p:spPr>
        <p:txBody>
          <a:bodyPr spcFirstLastPara="1" wrap="square" lIns="91425" tIns="45700" rIns="91425" bIns="45700" anchor="t" anchorCtr="0">
            <a:normAutofit/>
          </a:bodyPr>
          <a:lstStyle>
            <a:lvl1pPr marL="66040" lvl="0" indent="0" algn="l">
              <a:lnSpc>
                <a:spcPct val="100000"/>
              </a:lnSpc>
              <a:spcBef>
                <a:spcPts val="1000"/>
              </a:spcBef>
              <a:spcAft>
                <a:spcPts val="0"/>
              </a:spcAft>
              <a:buClr>
                <a:schemeClr val="dk1"/>
              </a:buClr>
              <a:buSzPts val="2560"/>
              <a:buFont typeface="Arial"/>
              <a:buNone/>
              <a:defRPr sz="16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Kuvan paikkamerkki 2">
            <a:extLst>
              <a:ext uri="{FF2B5EF4-FFF2-40B4-BE49-F238E27FC236}">
                <a16:creationId xmlns:a16="http://schemas.microsoft.com/office/drawing/2014/main" id="{064761B8-F8A5-7D47-95F2-3DC80945F807}"/>
              </a:ext>
            </a:extLst>
          </p:cNvPr>
          <p:cNvSpPr>
            <a:spLocks noGrp="1"/>
          </p:cNvSpPr>
          <p:nvPr>
            <p:ph type="pic" sz="quarter" idx="14"/>
          </p:nvPr>
        </p:nvSpPr>
        <p:spPr>
          <a:xfrm>
            <a:off x="1017070" y="1800000"/>
            <a:ext cx="2341130" cy="2341130"/>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228107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3432174" y="1076132"/>
            <a:ext cx="7921625" cy="5100831"/>
          </a:xfrm>
          <a:prstGeom prst="rect">
            <a:avLst/>
          </a:prstGeom>
          <a:noFill/>
          <a:ln>
            <a:noFill/>
          </a:ln>
        </p:spPr>
        <p:txBody>
          <a:bodyPr spcFirstLastPara="1" wrap="square" lIns="91425" tIns="45700" rIns="91425" bIns="45700" anchor="t" anchorCtr="0">
            <a:normAutofit/>
          </a:bodyPr>
          <a:lstStyle>
            <a:lvl1pPr marL="0" lvl="0" indent="0" algn="l">
              <a:lnSpc>
                <a:spcPct val="100000"/>
              </a:lnSpc>
              <a:spcBef>
                <a:spcPts val="1000"/>
              </a:spcBef>
              <a:spcAft>
                <a:spcPts val="0"/>
              </a:spcAft>
              <a:buClr>
                <a:schemeClr val="dk1"/>
              </a:buClr>
              <a:buSzPts val="3840"/>
              <a:buFont typeface="Montserrat"/>
              <a:buNone/>
              <a:defRPr sz="2400"/>
            </a:lvl1pPr>
            <a:lvl2pPr marL="914400" lvl="1" indent="-216000" algn="l">
              <a:lnSpc>
                <a:spcPct val="90000"/>
              </a:lnSpc>
              <a:spcBef>
                <a:spcPts val="600"/>
              </a:spcBef>
              <a:spcAft>
                <a:spcPts val="0"/>
              </a:spcAft>
              <a:buClr>
                <a:schemeClr val="dk1"/>
              </a:buClr>
              <a:buSzPts val="18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865881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39"/>
        <p:cNvGrpSpPr/>
        <p:nvPr/>
      </p:nvGrpSpPr>
      <p:grpSpPr>
        <a:xfrm>
          <a:off x="0" y="0"/>
          <a:ext cx="0" cy="0"/>
          <a:chOff x="0" y="0"/>
          <a:chExt cx="0" cy="0"/>
        </a:xfrm>
      </p:grpSpPr>
      <p:sp>
        <p:nvSpPr>
          <p:cNvPr id="41" name="Google Shape;41;p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523240" lvl="0" indent="-457200" algn="l">
              <a:lnSpc>
                <a:spcPct val="110000"/>
              </a:lnSpc>
              <a:spcBef>
                <a:spcPts val="1000"/>
              </a:spcBef>
              <a:spcAft>
                <a:spcPts val="0"/>
              </a:spcAft>
              <a:buClr>
                <a:schemeClr val="dk1"/>
              </a:buClr>
              <a:buSzPts val="2560"/>
              <a:buFont typeface="Normaali järjestelmäfontti"/>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1" y="6356350"/>
            <a:ext cx="10070998"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997003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62"/>
        <p:cNvGrpSpPr/>
        <p:nvPr/>
      </p:nvGrpSpPr>
      <p:grpSpPr>
        <a:xfrm>
          <a:off x="0" y="0"/>
          <a:ext cx="0" cy="0"/>
          <a:chOff x="0" y="0"/>
          <a:chExt cx="0" cy="0"/>
        </a:xfrm>
      </p:grpSpPr>
      <p:pic>
        <p:nvPicPr>
          <p:cNvPr id="64" name="Google Shape;64;p10" descr="Text,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694276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9" name="Google Shape;41;p6">
            <a:extLst>
              <a:ext uri="{FF2B5EF4-FFF2-40B4-BE49-F238E27FC236}">
                <a16:creationId xmlns:a16="http://schemas.microsoft.com/office/drawing/2014/main" id="{46EE80C9-80CB-B345-8895-1A6D98EDD8BD}"/>
              </a:ext>
            </a:extLst>
          </p:cNvPr>
          <p:cNvSpPr txBox="1">
            <a:spLocks noGrp="1"/>
          </p:cNvSpPr>
          <p:nvPr>
            <p:ph type="body" idx="14"/>
          </p:nvPr>
        </p:nvSpPr>
        <p:spPr>
          <a:xfrm>
            <a:off x="6242400" y="1825625"/>
            <a:ext cx="5112000" cy="4351338"/>
          </a:xfrm>
          <a:prstGeom prst="rect">
            <a:avLst/>
          </a:prstGeom>
          <a:noFill/>
          <a:ln>
            <a:noFill/>
          </a:ln>
        </p:spPr>
        <p:txBody>
          <a:bodyPr spcFirstLastPara="1" wrap="square" lIns="91425" tIns="45700" rIns="91425" bIns="45700" anchor="t" anchorCtr="0">
            <a:normAutofit/>
          </a:bodyPr>
          <a:lstStyle>
            <a:lvl1pPr marL="360000" lvl="0" indent="-288000" algn="l">
              <a:lnSpc>
                <a:spcPct val="110000"/>
              </a:lnSpc>
              <a:spcBef>
                <a:spcPts val="1000"/>
              </a:spcBef>
              <a:spcAft>
                <a:spcPts val="0"/>
              </a:spcAft>
              <a:buClr>
                <a:schemeClr val="dk1"/>
              </a:buClr>
              <a:buSzPct val="80000"/>
              <a:buFont typeface="Arial"/>
              <a:buChar char="»"/>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721807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chemeClr val="bg2"/>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10000"/>
              </a:lnSpc>
              <a:spcBef>
                <a:spcPts val="1000"/>
              </a:spcBef>
              <a:spcAft>
                <a:spcPts val="0"/>
              </a:spcAft>
              <a:buClr>
                <a:schemeClr val="bg1"/>
              </a:buClr>
              <a:buSzPts val="2560"/>
              <a:buFont typeface="Arial"/>
              <a:buChar char="»"/>
              <a:defRPr sz="3200">
                <a:solidFill>
                  <a:schemeClr val="bg1"/>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955809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9436768"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629350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8635482"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4200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8635482"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877202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8635482"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945434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7661304"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ts val="256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8596313" y="1825625"/>
            <a:ext cx="27574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644175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4622800" y="1825625"/>
            <a:ext cx="6731000"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4622799" y="6356350"/>
            <a:ext cx="669818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0" y="1825624"/>
            <a:ext cx="4475480"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90292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10515600" cy="5100831"/>
          </a:xfrm>
          <a:prstGeom prst="rect">
            <a:avLst/>
          </a:prstGeom>
          <a:noFill/>
          <a:ln>
            <a:noFill/>
          </a:ln>
        </p:spPr>
        <p:txBody>
          <a:bodyPr spcFirstLastPara="1" wrap="square" lIns="91425" tIns="45700" rIns="91425" bIns="45700" anchor="ctr"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b="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181051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9150383" cy="5100831"/>
          </a:xfrm>
          <a:prstGeom prst="rect">
            <a:avLst/>
          </a:prstGeom>
          <a:noFill/>
          <a:ln>
            <a:noFill/>
          </a:ln>
        </p:spPr>
        <p:txBody>
          <a:bodyPr spcFirstLastPara="1" wrap="square" lIns="91425" tIns="45700" rIns="91425" bIns="45700" anchor="t"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69192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 name="Google Shape;41;p6">
            <a:extLst>
              <a:ext uri="{FF2B5EF4-FFF2-40B4-BE49-F238E27FC236}">
                <a16:creationId xmlns:a16="http://schemas.microsoft.com/office/drawing/2014/main" id="{78637F01-2B97-49D0-9243-2A348D7502AB}"/>
              </a:ext>
            </a:extLst>
          </p:cNvPr>
          <p:cNvSpPr txBox="1">
            <a:spLocks noGrp="1"/>
          </p:cNvSpPr>
          <p:nvPr>
            <p:ph type="body" idx="13"/>
          </p:nvPr>
        </p:nvSpPr>
        <p:spPr>
          <a:xfrm>
            <a:off x="838200" y="1825625"/>
            <a:ext cx="7043057" cy="4351338"/>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1000"/>
              </a:spcBef>
              <a:spcAft>
                <a:spcPts val="0"/>
              </a:spcAft>
              <a:buClr>
                <a:schemeClr val="dk1"/>
              </a:buClr>
              <a:buSzPts val="2560"/>
              <a:buFont typeface="Arial"/>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 name="Content Placeholder 2">
            <a:extLst>
              <a:ext uri="{FF2B5EF4-FFF2-40B4-BE49-F238E27FC236}">
                <a16:creationId xmlns:a16="http://schemas.microsoft.com/office/drawing/2014/main" id="{B76EDA43-E122-438F-AEBF-A78FC18400F9}"/>
              </a:ext>
            </a:extLst>
          </p:cNvPr>
          <p:cNvSpPr>
            <a:spLocks noGrp="1"/>
          </p:cNvSpPr>
          <p:nvPr>
            <p:ph sz="quarter" idx="14"/>
          </p:nvPr>
        </p:nvSpPr>
        <p:spPr>
          <a:xfrm>
            <a:off x="8024327" y="2002971"/>
            <a:ext cx="3329473" cy="4173992"/>
          </a:xfrm>
        </p:spPr>
        <p:txBody>
          <a:bodyPr>
            <a:normAutofit/>
          </a:bodyPr>
          <a:lstStyle>
            <a:lvl1pPr marL="50800" indent="0">
              <a:buNone/>
              <a:defRPr sz="1800"/>
            </a:lvl1pPr>
            <a:lvl2pPr marL="533400" indent="0">
              <a:buNone/>
              <a:defRPr sz="1600"/>
            </a:lvl2pPr>
            <a:lvl3pPr marL="1016000" indent="0">
              <a:buNone/>
              <a:defRPr sz="1400"/>
            </a:lvl3pPr>
            <a:lvl4pPr marL="1485900" indent="0">
              <a:buNone/>
              <a:defRPr sz="1200"/>
            </a:lvl4pPr>
            <a:lvl5pPr marL="19431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5E8653B0-F371-2A4F-9728-15B2BC26C730}"/>
              </a:ext>
            </a:extLst>
          </p:cNvPr>
          <p:cNvSpPr>
            <a:spLocks noGrp="1"/>
          </p:cNvSpPr>
          <p:nvPr>
            <p:ph type="body" sz="quarter" idx="15"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319433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46"/>
        <p:cNvGrpSpPr/>
        <p:nvPr/>
      </p:nvGrpSpPr>
      <p:grpSpPr>
        <a:xfrm>
          <a:off x="0" y="0"/>
          <a:ext cx="0" cy="0"/>
          <a:chOff x="0" y="0"/>
          <a:chExt cx="0" cy="0"/>
        </a:xfrm>
      </p:grpSpPr>
      <p:sp>
        <p:nvSpPr>
          <p:cNvPr id="48" name="Google Shape;48;p7"/>
          <p:cNvSpPr txBox="1">
            <a:spLocks noGrp="1"/>
          </p:cNvSpPr>
          <p:nvPr>
            <p:ph type="body" idx="1"/>
          </p:nvPr>
        </p:nvSpPr>
        <p:spPr>
          <a:xfrm>
            <a:off x="1360488" y="600074"/>
            <a:ext cx="8197882" cy="5617547"/>
          </a:xfrm>
          <a:prstGeom prst="rect">
            <a:avLst/>
          </a:prstGeom>
          <a:noFill/>
          <a:ln>
            <a:noFill/>
          </a:ln>
        </p:spPr>
        <p:txBody>
          <a:bodyPr spcFirstLastPara="1" wrap="square" lIns="91425" tIns="45700" rIns="91425" bIns="45700" anchor="ctr" anchorCtr="0">
            <a:normAutofit/>
          </a:bodyPr>
          <a:lstStyle>
            <a:lvl1pPr marL="457200" lvl="0" indent="-511200" algn="l">
              <a:lnSpc>
                <a:spcPct val="90000"/>
              </a:lnSpc>
              <a:spcBef>
                <a:spcPts val="300"/>
              </a:spcBef>
              <a:spcAft>
                <a:spcPts val="0"/>
              </a:spcAft>
              <a:buSzPts val="2800"/>
              <a:buFont typeface="+mj-lt"/>
              <a:buAutoNum type="arabicPeriod"/>
              <a:defRPr sz="4800">
                <a:latin typeface="Montserrat"/>
                <a:ea typeface="Montserrat"/>
                <a:cs typeface="Montserrat"/>
                <a:sym typeface="Montserrat"/>
              </a:defRPr>
            </a:lvl1pPr>
            <a:lvl2pPr marL="914400" lvl="1" indent="-228600" algn="l">
              <a:lnSpc>
                <a:spcPct val="90000"/>
              </a:lnSpc>
              <a:spcBef>
                <a:spcPts val="300"/>
              </a:spcBef>
              <a:spcAft>
                <a:spcPts val="0"/>
              </a:spcAft>
              <a:buSzPts val="2400"/>
              <a:buNone/>
              <a:defRPr sz="4800">
                <a:latin typeface="Montserrat"/>
                <a:ea typeface="Montserrat"/>
                <a:cs typeface="Montserrat"/>
                <a:sym typeface="Montserrat"/>
              </a:defRPr>
            </a:lvl2pPr>
            <a:lvl3pPr marL="1371600" lvl="2" indent="-228600" algn="l">
              <a:lnSpc>
                <a:spcPct val="90000"/>
              </a:lnSpc>
              <a:spcBef>
                <a:spcPts val="300"/>
              </a:spcBef>
              <a:spcAft>
                <a:spcPts val="0"/>
              </a:spcAft>
              <a:buSzPts val="2000"/>
              <a:buNone/>
              <a:defRPr sz="4400">
                <a:latin typeface="Montserrat"/>
                <a:ea typeface="Montserrat"/>
                <a:cs typeface="Montserrat"/>
                <a:sym typeface="Montserrat"/>
              </a:defRPr>
            </a:lvl3pPr>
            <a:lvl4pPr marL="1828800" lvl="3" indent="-228600" algn="l">
              <a:lnSpc>
                <a:spcPct val="90000"/>
              </a:lnSpc>
              <a:spcBef>
                <a:spcPts val="300"/>
              </a:spcBef>
              <a:spcAft>
                <a:spcPts val="0"/>
              </a:spcAft>
              <a:buSzPts val="1800"/>
              <a:buNone/>
              <a:defRPr sz="4000">
                <a:latin typeface="Montserrat"/>
                <a:ea typeface="Montserrat"/>
                <a:cs typeface="Montserrat"/>
                <a:sym typeface="Montserrat"/>
              </a:defRPr>
            </a:lvl4pPr>
            <a:lvl5pPr marL="2286000" lvl="4" indent="-228600" algn="l">
              <a:lnSpc>
                <a:spcPct val="90000"/>
              </a:lnSpc>
              <a:spcBef>
                <a:spcPts val="300"/>
              </a:spcBef>
              <a:spcAft>
                <a:spcPts val="0"/>
              </a:spcAft>
              <a:buSzPts val="1800"/>
              <a:buNone/>
              <a:defRPr sz="4000">
                <a:latin typeface="Montserrat"/>
                <a:ea typeface="Montserrat"/>
                <a:cs typeface="Montserrat"/>
                <a:sym typeface="Montserra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437EC755-73FB-1A4E-972D-5AFC674C8BB5}"/>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9296549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Main point" userDrawn="1">
  <p:cSld name="Main poin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361159" y="600200"/>
            <a:ext cx="8490300" cy="40785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r>
              <a:rPr lang="en-US"/>
              <a:t>Click to edit Master title style</a:t>
            </a:r>
            <a:endParaRPr/>
          </a:p>
        </p:txBody>
      </p:sp>
      <p:sp>
        <p:nvSpPr>
          <p:cNvPr id="72" name="Google Shape;72;p12"/>
          <p:cNvSpPr txBox="1">
            <a:spLocks noGrp="1"/>
          </p:cNvSpPr>
          <p:nvPr>
            <p:ph type="body" idx="1"/>
          </p:nvPr>
        </p:nvSpPr>
        <p:spPr>
          <a:xfrm>
            <a:off x="1361542" y="4759325"/>
            <a:ext cx="848995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CA00F418-0BC2-0646-BB5B-B1A32A17C9E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660626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15600" y="5640767"/>
            <a:ext cx="7998300" cy="8067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2800"/>
              <a:buNone/>
              <a:defRPr b="1"/>
            </a:lvl1pPr>
          </a:lstStyle>
          <a:p>
            <a:pPr lvl="0"/>
            <a:r>
              <a:rPr lang="en-US"/>
              <a:t>Click to edit Master text styles</a:t>
            </a:r>
          </a:p>
        </p:txBody>
      </p:sp>
      <p:sp>
        <p:nvSpPr>
          <p:cNvPr id="6" name="Text Placeholder 2">
            <a:extLst>
              <a:ext uri="{FF2B5EF4-FFF2-40B4-BE49-F238E27FC236}">
                <a16:creationId xmlns:a16="http://schemas.microsoft.com/office/drawing/2014/main" id="{B2DC04CC-95CF-3E40-AE2E-24E25ED61C1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07314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8"/>
        <p:cNvGrpSpPr/>
        <p:nvPr/>
      </p:nvGrpSpPr>
      <p:grpSpPr>
        <a:xfrm>
          <a:off x="0" y="0"/>
          <a:ext cx="0" cy="0"/>
          <a:chOff x="0" y="0"/>
          <a:chExt cx="0" cy="0"/>
        </a:xfrm>
      </p:grpSpPr>
      <p:sp>
        <p:nvSpPr>
          <p:cNvPr id="79" name="Google Shape;79;p1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4"/>
          <p:cNvSpPr txBox="1">
            <a:spLocks noGrp="1"/>
          </p:cNvSpPr>
          <p:nvPr>
            <p:ph type="title"/>
          </p:nvPr>
        </p:nvSpPr>
        <p:spPr>
          <a:xfrm>
            <a:off x="354000" y="1644233"/>
            <a:ext cx="5393700" cy="1976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5600"/>
              <a:buNone/>
              <a:defRPr sz="5600">
                <a:solidFill>
                  <a:schemeClr val="bg2"/>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r>
              <a:rPr lang="en-US"/>
              <a:t>Click to edit Master title style</a:t>
            </a:r>
            <a:endParaRPr/>
          </a:p>
        </p:txBody>
      </p:sp>
      <p:sp>
        <p:nvSpPr>
          <p:cNvPr id="81" name="Google Shape;81;p14"/>
          <p:cNvSpPr txBox="1">
            <a:spLocks noGrp="1"/>
          </p:cNvSpPr>
          <p:nvPr>
            <p:ph type="subTitle" idx="1"/>
          </p:nvPr>
        </p:nvSpPr>
        <p:spPr>
          <a:xfrm>
            <a:off x="354000" y="3737433"/>
            <a:ext cx="5393700" cy="164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r>
              <a:rPr lang="en-US"/>
              <a:t>Click to edit Master subtitle style</a:t>
            </a:r>
            <a:endParaRPr/>
          </a:p>
        </p:txBody>
      </p:sp>
      <p:sp>
        <p:nvSpPr>
          <p:cNvPr id="82" name="Google Shape;82;p14"/>
          <p:cNvSpPr txBox="1">
            <a:spLocks noGrp="1"/>
          </p:cNvSpPr>
          <p:nvPr>
            <p:ph type="body" idx="2"/>
          </p:nvPr>
        </p:nvSpPr>
        <p:spPr>
          <a:xfrm>
            <a:off x="6586000" y="965433"/>
            <a:ext cx="5115900" cy="49269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EC2B1802-A3C3-D740-949B-09978BB43B3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63565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8635482"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939502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 name="Text Placeholder 2">
            <a:extLst>
              <a:ext uri="{FF2B5EF4-FFF2-40B4-BE49-F238E27FC236}">
                <a16:creationId xmlns:a16="http://schemas.microsoft.com/office/drawing/2014/main" id="{B9605F3E-6405-DF45-BC18-4D1725A2B12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578248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8" name="Google Shape;9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9" name="Google Shape;9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Text Placeholder 2">
            <a:extLst>
              <a:ext uri="{FF2B5EF4-FFF2-40B4-BE49-F238E27FC236}">
                <a16:creationId xmlns:a16="http://schemas.microsoft.com/office/drawing/2014/main" id="{79EAB51A-4CB9-C04C-BE53-AC8A73E2A483}"/>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632630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1" name="Google Shape;121;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22" name="Google Shape;122;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67039A3C-BB58-5046-BB31-18CB0C21C5C9}"/>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2848822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userDrawn="1">
  <p:cSld name="Picture with Caption">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ExtraBold"/>
              <a:buNone/>
              <a:defRPr sz="3200">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9" name="Google Shape;129;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30" name="Google Shape;130;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514350" lvl="0" indent="-285750" algn="l">
              <a:lnSpc>
                <a:spcPct val="90000"/>
              </a:lnSpc>
              <a:spcBef>
                <a:spcPts val="1000"/>
              </a:spcBef>
              <a:spcAft>
                <a:spcPts val="0"/>
              </a:spcAft>
              <a:buClr>
                <a:schemeClr val="dk1"/>
              </a:buClr>
              <a:buSzPct val="80000"/>
              <a:buFont typeface="Normaali järjestelmäfontti"/>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7" name="Text Placeholder 2">
            <a:extLst>
              <a:ext uri="{FF2B5EF4-FFF2-40B4-BE49-F238E27FC236}">
                <a16:creationId xmlns:a16="http://schemas.microsoft.com/office/drawing/2014/main" id="{42CDCE8B-D219-7244-AAAB-F0198B60F2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111584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and Vertical Text" userDrawn="1">
  <p:cSld name="Title and Vertical 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2" name="Google Shape;14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C7A475F9-C184-134E-99E7-FA337F8E9744}"/>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64138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Vertical Title and Text" userDrawn="1">
  <p:cSld name="Vertical Title and 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8" name="Google Shape;14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ct val="80000"/>
              <a:buFont typeface="Normaali järjestelmäfontt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Text Placeholder 2">
            <a:extLst>
              <a:ext uri="{FF2B5EF4-FFF2-40B4-BE49-F238E27FC236}">
                <a16:creationId xmlns:a16="http://schemas.microsoft.com/office/drawing/2014/main" id="{BB92B4AB-250A-B445-8256-3428855D4FF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412752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ECTION_HEADER_1">
  <p:cSld name="1_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154" name="Google Shape;154;p25" descr="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744137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1"/>
        <p:cNvGrpSpPr/>
        <p:nvPr/>
      </p:nvGrpSpPr>
      <p:grpSpPr>
        <a:xfrm>
          <a:off x="0" y="0"/>
          <a:ext cx="0" cy="0"/>
          <a:chOff x="0" y="0"/>
          <a:chExt cx="0" cy="0"/>
        </a:xfrm>
      </p:grpSpPr>
      <p:sp>
        <p:nvSpPr>
          <p:cNvPr id="16" name="Google Shape;16;p2"/>
          <p:cNvSpPr txBox="1">
            <a:spLocks noGrp="1"/>
          </p:cNvSpPr>
          <p:nvPr>
            <p:ph type="subTitle" idx="1"/>
          </p:nvPr>
        </p:nvSpPr>
        <p:spPr>
          <a:xfrm>
            <a:off x="2135188" y="1264204"/>
            <a:ext cx="7777162" cy="4557862"/>
          </a:xfrm>
          <a:prstGeom prst="rect">
            <a:avLst/>
          </a:prstGeom>
          <a:noFill/>
          <a:ln>
            <a:noFill/>
          </a:ln>
        </p:spPr>
        <p:txBody>
          <a:bodyPr spcFirstLastPara="1" wrap="square" lIns="91425" tIns="45700" rIns="91425" bIns="45700" anchor="ctr" anchorCtr="0">
            <a:normAutofit/>
          </a:bodyPr>
          <a:lstStyle>
            <a:lvl1pPr marL="50400" lvl="0" indent="0" algn="ctr">
              <a:lnSpc>
                <a:spcPct val="90000"/>
              </a:lnSpc>
              <a:spcBef>
                <a:spcPts val="1000"/>
              </a:spcBef>
              <a:spcAft>
                <a:spcPts val="0"/>
              </a:spcAft>
              <a:buClr>
                <a:schemeClr val="dk1"/>
              </a:buClr>
              <a:buSzPts val="2400"/>
              <a:buNone/>
              <a:defRPr sz="32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5" name="Text Placeholder 2">
            <a:extLst>
              <a:ext uri="{FF2B5EF4-FFF2-40B4-BE49-F238E27FC236}">
                <a16:creationId xmlns:a16="http://schemas.microsoft.com/office/drawing/2014/main" id="{E140D092-490D-A146-9CB9-4A3014357FB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26;p4">
            <a:extLst>
              <a:ext uri="{FF2B5EF4-FFF2-40B4-BE49-F238E27FC236}">
                <a16:creationId xmlns:a16="http://schemas.microsoft.com/office/drawing/2014/main" id="{1C0D8470-B965-CE4A-B66A-E31EE0571749}"/>
              </a:ext>
            </a:extLst>
          </p:cNvPr>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885750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602344"/>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83835"/>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4" name="Kuva 3">
            <a:extLst>
              <a:ext uri="{FF2B5EF4-FFF2-40B4-BE49-F238E27FC236}">
                <a16:creationId xmlns:a16="http://schemas.microsoft.com/office/drawing/2014/main" id="{2ED13BEE-94E7-C40D-3B89-C7DDDE8075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640351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9535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82475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3" name="Kuva 2">
            <a:extLst>
              <a:ext uri="{FF2B5EF4-FFF2-40B4-BE49-F238E27FC236}">
                <a16:creationId xmlns:a16="http://schemas.microsoft.com/office/drawing/2014/main" id="{B13EAAFD-DCFA-238D-A81D-0CC9922A23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64463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838200" y="1825625"/>
            <a:ext cx="7661304"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ts val="256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8596313" y="1825625"/>
            <a:ext cx="27574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326594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235394"/>
            <a:ext cx="9144000" cy="2635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1524000" y="3764797"/>
            <a:ext cx="91440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3" name="Google Shape;23;p3">
            <a:extLst>
              <a:ext uri="{FF2B5EF4-FFF2-40B4-BE49-F238E27FC236}">
                <a16:creationId xmlns:a16="http://schemas.microsoft.com/office/drawing/2014/main" id="{22C8AFCF-E086-AC4D-ABD4-95185F528C64}"/>
              </a:ext>
            </a:extLst>
          </p:cNvPr>
          <p:cNvPicPr preferRelativeResize="0"/>
          <p:nvPr userDrawn="1"/>
        </p:nvPicPr>
        <p:blipFill rotWithShape="1">
          <a:blip r:embed="rId2">
            <a:alphaModFix/>
          </a:blip>
          <a:srcRect/>
          <a:stretch/>
        </p:blipFill>
        <p:spPr>
          <a:xfrm>
            <a:off x="5578576" y="595849"/>
            <a:ext cx="1034847" cy="1006495"/>
          </a:xfrm>
          <a:prstGeom prst="rect">
            <a:avLst/>
          </a:prstGeom>
          <a:noFill/>
          <a:ln>
            <a:noFill/>
          </a:ln>
        </p:spPr>
      </p:pic>
      <p:sp>
        <p:nvSpPr>
          <p:cNvPr id="10" name="Kuvan paikkamerkki 9">
            <a:extLst>
              <a:ext uri="{FF2B5EF4-FFF2-40B4-BE49-F238E27FC236}">
                <a16:creationId xmlns:a16="http://schemas.microsoft.com/office/drawing/2014/main" id="{6120F477-F896-4446-96B2-24FB07F07E73}"/>
              </a:ext>
            </a:extLst>
          </p:cNvPr>
          <p:cNvSpPr>
            <a:spLocks noGrp="1"/>
          </p:cNvSpPr>
          <p:nvPr>
            <p:ph type="pic" sz="quarter" idx="14" hasCustomPrompt="1"/>
          </p:nvPr>
        </p:nvSpPr>
        <p:spPr>
          <a:xfrm>
            <a:off x="575185" y="5922963"/>
            <a:ext cx="1160462" cy="525462"/>
          </a:xfrm>
        </p:spPr>
        <p:txBody>
          <a:bodyPr/>
          <a:lstStyle>
            <a:lvl1pPr marL="50800" indent="0">
              <a:buNone/>
              <a:defRPr/>
            </a:lvl1pPr>
          </a:lstStyle>
          <a:p>
            <a:r>
              <a:rPr lang="fi-FI"/>
              <a:t>Logo</a:t>
            </a:r>
          </a:p>
        </p:txBody>
      </p:sp>
      <p:sp>
        <p:nvSpPr>
          <p:cNvPr id="20" name="Kuvan paikkamerkki 9">
            <a:extLst>
              <a:ext uri="{FF2B5EF4-FFF2-40B4-BE49-F238E27FC236}">
                <a16:creationId xmlns:a16="http://schemas.microsoft.com/office/drawing/2014/main" id="{0356CEA5-46EA-FF48-8E09-1CD3BB44F6C7}"/>
              </a:ext>
            </a:extLst>
          </p:cNvPr>
          <p:cNvSpPr>
            <a:spLocks noGrp="1"/>
          </p:cNvSpPr>
          <p:nvPr>
            <p:ph type="pic" sz="quarter" idx="15" hasCustomPrompt="1"/>
          </p:nvPr>
        </p:nvSpPr>
        <p:spPr>
          <a:xfrm>
            <a:off x="2142277" y="5922963"/>
            <a:ext cx="1160462" cy="525462"/>
          </a:xfrm>
        </p:spPr>
        <p:txBody>
          <a:bodyPr/>
          <a:lstStyle>
            <a:lvl1pPr marL="50800" indent="0">
              <a:buNone/>
              <a:defRPr/>
            </a:lvl1pPr>
          </a:lstStyle>
          <a:p>
            <a:r>
              <a:rPr lang="fi-FI"/>
              <a:t>Logo</a:t>
            </a:r>
          </a:p>
        </p:txBody>
      </p:sp>
      <p:sp>
        <p:nvSpPr>
          <p:cNvPr id="22" name="Kuvan paikkamerkki 9">
            <a:extLst>
              <a:ext uri="{FF2B5EF4-FFF2-40B4-BE49-F238E27FC236}">
                <a16:creationId xmlns:a16="http://schemas.microsoft.com/office/drawing/2014/main" id="{B7DC0C8D-30D6-4344-B910-12F9879E5BCF}"/>
              </a:ext>
            </a:extLst>
          </p:cNvPr>
          <p:cNvSpPr>
            <a:spLocks noGrp="1"/>
          </p:cNvSpPr>
          <p:nvPr>
            <p:ph type="pic" sz="quarter" idx="16" hasCustomPrompt="1"/>
          </p:nvPr>
        </p:nvSpPr>
        <p:spPr>
          <a:xfrm>
            <a:off x="3709369" y="5922963"/>
            <a:ext cx="1160462" cy="525462"/>
          </a:xfrm>
        </p:spPr>
        <p:txBody>
          <a:bodyPr/>
          <a:lstStyle>
            <a:lvl1pPr marL="50800" indent="0">
              <a:buNone/>
              <a:defRPr/>
            </a:lvl1pPr>
          </a:lstStyle>
          <a:p>
            <a:r>
              <a:rPr lang="fi-FI"/>
              <a:t>Logo</a:t>
            </a:r>
          </a:p>
        </p:txBody>
      </p:sp>
      <p:sp>
        <p:nvSpPr>
          <p:cNvPr id="24" name="Kuvan paikkamerkki 9">
            <a:extLst>
              <a:ext uri="{FF2B5EF4-FFF2-40B4-BE49-F238E27FC236}">
                <a16:creationId xmlns:a16="http://schemas.microsoft.com/office/drawing/2014/main" id="{6D788690-82EC-CF46-8553-A6E08EC5CB4C}"/>
              </a:ext>
            </a:extLst>
          </p:cNvPr>
          <p:cNvSpPr>
            <a:spLocks noGrp="1"/>
          </p:cNvSpPr>
          <p:nvPr>
            <p:ph type="pic" sz="quarter" idx="17" hasCustomPrompt="1"/>
          </p:nvPr>
        </p:nvSpPr>
        <p:spPr>
          <a:xfrm>
            <a:off x="5276461" y="5922963"/>
            <a:ext cx="1160462" cy="525462"/>
          </a:xfrm>
        </p:spPr>
        <p:txBody>
          <a:bodyPr/>
          <a:lstStyle>
            <a:lvl1pPr marL="50800" indent="0">
              <a:buNone/>
              <a:defRPr/>
            </a:lvl1pPr>
          </a:lstStyle>
          <a:p>
            <a:r>
              <a:rPr lang="fi-FI"/>
              <a:t>Logo</a:t>
            </a:r>
          </a:p>
        </p:txBody>
      </p:sp>
      <p:sp>
        <p:nvSpPr>
          <p:cNvPr id="25" name="Kuvan paikkamerkki 9">
            <a:extLst>
              <a:ext uri="{FF2B5EF4-FFF2-40B4-BE49-F238E27FC236}">
                <a16:creationId xmlns:a16="http://schemas.microsoft.com/office/drawing/2014/main" id="{E4BE09D1-D148-5F4A-8E63-758AC41B3731}"/>
              </a:ext>
            </a:extLst>
          </p:cNvPr>
          <p:cNvSpPr>
            <a:spLocks noGrp="1"/>
          </p:cNvSpPr>
          <p:nvPr>
            <p:ph type="pic" sz="quarter" idx="18" hasCustomPrompt="1"/>
          </p:nvPr>
        </p:nvSpPr>
        <p:spPr>
          <a:xfrm>
            <a:off x="6843553" y="5922963"/>
            <a:ext cx="1160462" cy="525462"/>
          </a:xfrm>
        </p:spPr>
        <p:txBody>
          <a:bodyPr/>
          <a:lstStyle>
            <a:lvl1pPr marL="50800" indent="0">
              <a:buNone/>
              <a:defRPr/>
            </a:lvl1pPr>
          </a:lstStyle>
          <a:p>
            <a:r>
              <a:rPr lang="fi-FI"/>
              <a:t>Logo</a:t>
            </a:r>
          </a:p>
        </p:txBody>
      </p:sp>
      <p:sp>
        <p:nvSpPr>
          <p:cNvPr id="26" name="Kuvan paikkamerkki 9">
            <a:extLst>
              <a:ext uri="{FF2B5EF4-FFF2-40B4-BE49-F238E27FC236}">
                <a16:creationId xmlns:a16="http://schemas.microsoft.com/office/drawing/2014/main" id="{1ED201F0-77EA-CF4F-B7A5-EE62EAD9DCD9}"/>
              </a:ext>
            </a:extLst>
          </p:cNvPr>
          <p:cNvSpPr>
            <a:spLocks noGrp="1"/>
          </p:cNvSpPr>
          <p:nvPr>
            <p:ph type="pic" sz="quarter" idx="19" hasCustomPrompt="1"/>
          </p:nvPr>
        </p:nvSpPr>
        <p:spPr>
          <a:xfrm>
            <a:off x="8410646" y="5922963"/>
            <a:ext cx="1160462" cy="525462"/>
          </a:xfrm>
        </p:spPr>
        <p:txBody>
          <a:bodyPr/>
          <a:lstStyle>
            <a:lvl1pPr marL="50800" indent="0">
              <a:buNone/>
              <a:defRPr/>
            </a:lvl1pPr>
          </a:lstStyle>
          <a:p>
            <a:r>
              <a:rPr lang="fi-FI"/>
              <a:t>Logo</a:t>
            </a:r>
          </a:p>
        </p:txBody>
      </p:sp>
      <p:pic>
        <p:nvPicPr>
          <p:cNvPr id="2" name="Kuva 1">
            <a:extLst>
              <a:ext uri="{FF2B5EF4-FFF2-40B4-BE49-F238E27FC236}">
                <a16:creationId xmlns:a16="http://schemas.microsoft.com/office/drawing/2014/main" id="{BB1E4BE2-92E1-2893-BD6F-74FD3AD5B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684646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040747" y="1507852"/>
            <a:ext cx="8110508" cy="26355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9" name="Google Shape;19;p3"/>
          <p:cNvSpPr txBox="1">
            <a:spLocks noGrp="1"/>
          </p:cNvSpPr>
          <p:nvPr>
            <p:ph type="subTitle" idx="1"/>
          </p:nvPr>
        </p:nvSpPr>
        <p:spPr>
          <a:xfrm>
            <a:off x="2040746" y="4037251"/>
            <a:ext cx="81105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23" name="Google Shape;23;p3"/>
          <p:cNvPicPr preferRelativeResize="0"/>
          <p:nvPr/>
        </p:nvPicPr>
        <p:blipFill rotWithShape="1">
          <a:blip r:embed="rId2">
            <a:alphaModFix/>
          </a:blip>
          <a:srcRect/>
          <a:stretch/>
        </p:blipFill>
        <p:spPr>
          <a:xfrm>
            <a:off x="5578576" y="595849"/>
            <a:ext cx="1034847" cy="1006495"/>
          </a:xfrm>
          <a:prstGeom prst="rect">
            <a:avLst/>
          </a:prstGeom>
          <a:noFill/>
          <a:ln>
            <a:noFill/>
          </a:ln>
        </p:spPr>
      </p:pic>
      <p:sp>
        <p:nvSpPr>
          <p:cNvPr id="7" name="Text Placeholder 2">
            <a:extLst>
              <a:ext uri="{FF2B5EF4-FFF2-40B4-BE49-F238E27FC236}">
                <a16:creationId xmlns:a16="http://schemas.microsoft.com/office/drawing/2014/main" id="{F55B623F-250B-8949-97DA-B1603F51367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40FA2EE3-4839-3C79-EC49-E5535AE512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2799964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0" name="Google Shape;160;p26"/>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1" name="Google Shape;161;p26"/>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
        <p:nvSpPr>
          <p:cNvPr id="6" name="Text Placeholder 2">
            <a:extLst>
              <a:ext uri="{FF2B5EF4-FFF2-40B4-BE49-F238E27FC236}">
                <a16:creationId xmlns:a16="http://schemas.microsoft.com/office/drawing/2014/main" id="{6017FD93-28D8-4247-817A-FFAE36513C9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375915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rgbClr val="F9F2E6"/>
        </a:solidFill>
        <a:effectLst/>
      </p:bgPr>
    </p:bg>
    <p:spTree>
      <p:nvGrpSpPr>
        <p:cNvPr id="1" name="Shape 162"/>
        <p:cNvGrpSpPr/>
        <p:nvPr/>
      </p:nvGrpSpPr>
      <p:grpSpPr>
        <a:xfrm>
          <a:off x="0" y="0"/>
          <a:ext cx="0" cy="0"/>
          <a:chOff x="0" y="0"/>
          <a:chExt cx="0" cy="0"/>
        </a:xfrm>
      </p:grpSpPr>
      <p:sp>
        <p:nvSpPr>
          <p:cNvPr id="163" name="Google Shape;163;p2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L="50800" marR="0" lvl="0" indent="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167" name="Google Shape;167;p27"/>
          <p:cNvSpPr txBox="1">
            <a:spLocks noGrp="1"/>
          </p:cNvSpPr>
          <p:nvPr>
            <p:ph type="ctrTitle"/>
          </p:nvPr>
        </p:nvSpPr>
        <p:spPr>
          <a:xfrm>
            <a:off x="838199" y="690342"/>
            <a:ext cx="10679607" cy="3118604"/>
          </a:xfrm>
          <a:prstGeom prst="rect">
            <a:avLst/>
          </a:prstGeom>
          <a:noFill/>
          <a:ln>
            <a:noFill/>
          </a:ln>
          <a:effectLst>
            <a:outerShdw blurRad="50800" dist="50800" dir="5400000" algn="ctr" rotWithShape="0">
              <a:schemeClr val="dk1">
                <a:alpha val="24313"/>
              </a:scheme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8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8" name="Google Shape;168;p27"/>
          <p:cNvSpPr txBox="1">
            <a:spLocks noGrp="1"/>
          </p:cNvSpPr>
          <p:nvPr>
            <p:ph type="subTitle" idx="1"/>
          </p:nvPr>
        </p:nvSpPr>
        <p:spPr>
          <a:xfrm>
            <a:off x="838199" y="3857436"/>
            <a:ext cx="10679607"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solidFill>
                  <a:schemeClr val="lt1"/>
                </a:solidFill>
                <a:effectLst>
                  <a:outerShdw blurRad="50800" dist="50800" dir="5400000" algn="ctr" rotWithShape="0">
                    <a:schemeClr val="tx1">
                      <a:alpha val="25000"/>
                    </a:schemeClr>
                  </a:outerShdw>
                </a:effectLst>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pic>
        <p:nvPicPr>
          <p:cNvPr id="170" name="Google Shape;170;p27"/>
          <p:cNvPicPr preferRelativeResize="0"/>
          <p:nvPr/>
        </p:nvPicPr>
        <p:blipFill rotWithShape="1">
          <a:blip r:embed="rId2">
            <a:alphaModFix/>
          </a:blip>
          <a:srcRect/>
          <a:stretch/>
        </p:blipFill>
        <p:spPr>
          <a:xfrm>
            <a:off x="5578576" y="595849"/>
            <a:ext cx="1034847" cy="1006494"/>
          </a:xfrm>
          <a:prstGeom prst="rect">
            <a:avLst/>
          </a:prstGeom>
          <a:noFill/>
          <a:ln>
            <a:noFill/>
          </a:ln>
        </p:spPr>
      </p:pic>
      <p:sp>
        <p:nvSpPr>
          <p:cNvPr id="8" name="Text Placeholder 2">
            <a:extLst>
              <a:ext uri="{FF2B5EF4-FFF2-40B4-BE49-F238E27FC236}">
                <a16:creationId xmlns:a16="http://schemas.microsoft.com/office/drawing/2014/main" id="{D6CD46BF-FD85-9E4E-963F-6BA92EC136D0}"/>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75459356-BE95-D701-1340-9DAF331C3F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34167059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lumMod val="40000"/>
            <a:lumOff val="60000"/>
          </a:schemeClr>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r>
              <a:rPr lang="en-US"/>
              <a:t>Click icon to add picture</a:t>
            </a:r>
            <a:endParaRPr/>
          </a:p>
        </p:txBody>
      </p:sp>
      <p:sp>
        <p:nvSpPr>
          <p:cNvPr id="9" name="Text Placeholder 2">
            <a:extLst>
              <a:ext uri="{FF2B5EF4-FFF2-40B4-BE49-F238E27FC236}">
                <a16:creationId xmlns:a16="http://schemas.microsoft.com/office/drawing/2014/main" id="{A5CC695E-D216-4F77-BD37-201EE26DA5F7}"/>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6" name="Google Shape;197;p31">
            <a:extLst>
              <a:ext uri="{FF2B5EF4-FFF2-40B4-BE49-F238E27FC236}">
                <a16:creationId xmlns:a16="http://schemas.microsoft.com/office/drawing/2014/main" id="{D7A7DF12-25C7-4A1C-896B-E5B30E5ABDE6}"/>
              </a:ext>
            </a:extLst>
          </p:cNvPr>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lt1"/>
                </a:solidFill>
                <a:effectLst>
                  <a:outerShdw blurRad="50800" dist="50800" dir="5400000" algn="ctr" rotWithShape="0">
                    <a:schemeClr val="tx1">
                      <a:alpha val="25000"/>
                    </a:schemeClr>
                  </a:outerShdw>
                </a:effectLst>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Tree>
    <p:extLst>
      <p:ext uri="{BB962C8B-B14F-4D97-AF65-F5344CB8AC3E}">
        <p14:creationId xmlns:p14="http://schemas.microsoft.com/office/powerpoint/2010/main" val="2358276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EF77F90A-8D8D-FC4C-91F8-2C95B5417188}"/>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749540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700819"/>
            <a:ext cx="11360700" cy="32740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975100"/>
            <a:ext cx="11360150" cy="1871663"/>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CDAD942A-8FBB-DB9D-1BE9-7BDE249274F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3758410335"/>
      </p:ext>
    </p:extLst>
  </p:cSld>
  <p:clrMapOvr>
    <a:masterClrMapping/>
  </p:clrMapOvr>
  <p:extLst>
    <p:ext uri="{DCECCB84-F9BA-43D5-87BE-67443E8EF086}">
      <p15:sldGuideLst xmlns:p15="http://schemas.microsoft.com/office/powerpoint/2012/main">
        <p15:guide id="1" orient="horz" pos="3997">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_HEADER_1" preserve="1" userDrawn="1">
  <p:cSld name="1_SECTION_HEADER_1">
    <p:bg>
      <p:bgPr>
        <a:solidFill>
          <a:schemeClr val="dk2"/>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hasCustomPrompt="1"/>
          </p:nvPr>
        </p:nvSpPr>
        <p:spPr>
          <a:xfrm>
            <a:off x="415600" y="692150"/>
            <a:ext cx="11360700" cy="244087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800"/>
              <a:buNone/>
              <a:defRPr sz="66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fi-FI" dirty="0"/>
              <a:t>Oli ilo!</a:t>
            </a:r>
            <a:endParaRPr dirty="0"/>
          </a:p>
        </p:txBody>
      </p:sp>
      <p:sp>
        <p:nvSpPr>
          <p:cNvPr id="3" name="Text Placeholder 2">
            <a:extLst>
              <a:ext uri="{FF2B5EF4-FFF2-40B4-BE49-F238E27FC236}">
                <a16:creationId xmlns:a16="http://schemas.microsoft.com/office/drawing/2014/main" id="{3B925FA8-6B17-41CC-AE2A-31041C168730}"/>
              </a:ext>
            </a:extLst>
          </p:cNvPr>
          <p:cNvSpPr>
            <a:spLocks noGrp="1"/>
          </p:cNvSpPr>
          <p:nvPr>
            <p:ph type="body" sz="quarter" idx="13"/>
          </p:nvPr>
        </p:nvSpPr>
        <p:spPr>
          <a:xfrm>
            <a:off x="415925" y="3133280"/>
            <a:ext cx="11360150" cy="2509351"/>
          </a:xfrm>
        </p:spPr>
        <p:txBody>
          <a:bodyPr/>
          <a:lstStyle>
            <a:lvl1pPr marL="50400" indent="0" algn="ctr">
              <a:spcBef>
                <a:spcPts val="0"/>
              </a:spcBef>
              <a:buNone/>
              <a:defRPr>
                <a:solidFill>
                  <a:schemeClr val="bg1"/>
                </a:solidFill>
                <a:latin typeface="+mj-lt"/>
              </a:defRPr>
            </a:lvl1pPr>
            <a:lvl2pPr marL="533400" indent="0" algn="ctr">
              <a:buNone/>
              <a:defRPr>
                <a:solidFill>
                  <a:schemeClr val="bg1"/>
                </a:solidFill>
                <a:latin typeface="+mj-lt"/>
              </a:defRPr>
            </a:lvl2pPr>
            <a:lvl3pPr marL="1016000" indent="0" algn="ctr">
              <a:buNone/>
              <a:defRPr>
                <a:solidFill>
                  <a:schemeClr val="bg1"/>
                </a:solidFill>
                <a:latin typeface="+mj-lt"/>
              </a:defRPr>
            </a:lvl3pPr>
            <a:lvl4pPr marL="1485900" indent="0" algn="ctr">
              <a:buNone/>
              <a:defRPr>
                <a:solidFill>
                  <a:schemeClr val="bg1"/>
                </a:solidFill>
                <a:latin typeface="+mj-lt"/>
              </a:defRPr>
            </a:lvl4pPr>
            <a:lvl5pPr marL="1943100" indent="0" algn="ctr">
              <a:buNone/>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Ryhmä 20">
            <a:extLst>
              <a:ext uri="{FF2B5EF4-FFF2-40B4-BE49-F238E27FC236}">
                <a16:creationId xmlns:a16="http://schemas.microsoft.com/office/drawing/2014/main" id="{88B33235-BB7A-8748-8C5B-D120A38BAF88}"/>
              </a:ext>
            </a:extLst>
          </p:cNvPr>
          <p:cNvGrpSpPr/>
          <p:nvPr userDrawn="1"/>
        </p:nvGrpSpPr>
        <p:grpSpPr>
          <a:xfrm>
            <a:off x="595062" y="5727258"/>
            <a:ext cx="10234805" cy="700819"/>
            <a:chOff x="215768" y="6015530"/>
            <a:chExt cx="10234805" cy="700819"/>
          </a:xfrm>
        </p:grpSpPr>
        <p:grpSp>
          <p:nvGrpSpPr>
            <p:cNvPr id="20" name="Ryhmä 19">
              <a:extLst>
                <a:ext uri="{FF2B5EF4-FFF2-40B4-BE49-F238E27FC236}">
                  <a16:creationId xmlns:a16="http://schemas.microsoft.com/office/drawing/2014/main" id="{8AAC5465-7C1D-A540-A3BC-579AE7451B86}"/>
                </a:ext>
              </a:extLst>
            </p:cNvPr>
            <p:cNvGrpSpPr/>
            <p:nvPr userDrawn="1"/>
          </p:nvGrpSpPr>
          <p:grpSpPr>
            <a:xfrm>
              <a:off x="215768" y="6015530"/>
              <a:ext cx="1220312" cy="700819"/>
              <a:chOff x="215768" y="6015530"/>
              <a:chExt cx="1220312" cy="700819"/>
            </a:xfrm>
          </p:grpSpPr>
          <p:pic>
            <p:nvPicPr>
              <p:cNvPr id="6" name="Kuva 5">
                <a:extLst>
                  <a:ext uri="{FF2B5EF4-FFF2-40B4-BE49-F238E27FC236}">
                    <a16:creationId xmlns:a16="http://schemas.microsoft.com/office/drawing/2014/main" id="{336F933C-897E-3848-A6D3-B49AB84FB746}"/>
                  </a:ext>
                </a:extLst>
              </p:cNvPr>
              <p:cNvPicPr>
                <a:picLocks noChangeAspect="1"/>
              </p:cNvPicPr>
              <p:nvPr userDrawn="1"/>
            </p:nvPicPr>
            <p:blipFill>
              <a:blip r:embed="rId2"/>
              <a:stretch>
                <a:fillRect/>
              </a:stretch>
            </p:blipFill>
            <p:spPr>
              <a:xfrm>
                <a:off x="215768" y="6015530"/>
                <a:ext cx="399664" cy="700819"/>
              </a:xfrm>
              <a:prstGeom prst="rect">
                <a:avLst/>
              </a:prstGeom>
            </p:spPr>
          </p:pic>
          <p:sp>
            <p:nvSpPr>
              <p:cNvPr id="4" name="Tekstiruutu 3">
                <a:extLst>
                  <a:ext uri="{FF2B5EF4-FFF2-40B4-BE49-F238E27FC236}">
                    <a16:creationId xmlns:a16="http://schemas.microsoft.com/office/drawing/2014/main" id="{F1FBD071-4A85-7949-B318-3A7C4DA6DB76}"/>
                  </a:ext>
                </a:extLst>
              </p:cNvPr>
              <p:cNvSpPr txBox="1"/>
              <p:nvPr userDrawn="1"/>
            </p:nvSpPr>
            <p:spPr>
              <a:xfrm>
                <a:off x="615432" y="6356349"/>
                <a:ext cx="820648" cy="360000"/>
              </a:xfrm>
              <a:prstGeom prst="rect">
                <a:avLst/>
              </a:prstGeom>
              <a:noFill/>
            </p:spPr>
            <p:txBody>
              <a:bodyPr wrap="square" rtlCol="0" anchor="b" anchorCtr="0">
                <a:noAutofit/>
              </a:bodyPr>
              <a:lstStyle/>
              <a:p>
                <a:pPr algn="l"/>
                <a:r>
                  <a:rPr lang="fi-FI" b="1" dirty="0">
                    <a:solidFill>
                      <a:schemeClr val="bg1"/>
                    </a:solidFill>
                    <a:latin typeface="+mn-lt"/>
                  </a:rPr>
                  <a:t>mdi.fi</a:t>
                </a:r>
              </a:p>
            </p:txBody>
          </p:sp>
        </p:grpSp>
        <p:grpSp>
          <p:nvGrpSpPr>
            <p:cNvPr id="19" name="Ryhmä 18">
              <a:extLst>
                <a:ext uri="{FF2B5EF4-FFF2-40B4-BE49-F238E27FC236}">
                  <a16:creationId xmlns:a16="http://schemas.microsoft.com/office/drawing/2014/main" id="{3ABCB75F-C2C9-D84E-B4CD-CE254E93E83B}"/>
                </a:ext>
              </a:extLst>
            </p:cNvPr>
            <p:cNvGrpSpPr/>
            <p:nvPr userDrawn="1"/>
          </p:nvGrpSpPr>
          <p:grpSpPr>
            <a:xfrm>
              <a:off x="1685601" y="6356349"/>
              <a:ext cx="2800229" cy="360000"/>
              <a:chOff x="1611140" y="6356349"/>
              <a:chExt cx="2800229" cy="360000"/>
            </a:xfrm>
          </p:grpSpPr>
          <p:sp>
            <p:nvSpPr>
              <p:cNvPr id="11" name="Tekstiruutu 10">
                <a:extLst>
                  <a:ext uri="{FF2B5EF4-FFF2-40B4-BE49-F238E27FC236}">
                    <a16:creationId xmlns:a16="http://schemas.microsoft.com/office/drawing/2014/main" id="{A0264F27-EF98-BF4E-88B2-752B7854CE7A}"/>
                  </a:ext>
                </a:extLst>
              </p:cNvPr>
              <p:cNvSpPr txBox="1"/>
              <p:nvPr userDrawn="1"/>
            </p:nvSpPr>
            <p:spPr>
              <a:xfrm>
                <a:off x="2847127" y="6356349"/>
                <a:ext cx="1564242" cy="360000"/>
              </a:xfrm>
              <a:prstGeom prst="rect">
                <a:avLst/>
              </a:prstGeom>
              <a:noFill/>
            </p:spPr>
            <p:txBody>
              <a:bodyPr wrap="square" rtlCol="0" anchor="b" anchorCtr="0">
                <a:noAutofit/>
              </a:bodyPr>
              <a:lstStyle/>
              <a:p>
                <a:pPr algn="l"/>
                <a:r>
                  <a:rPr lang="fi-FI" b="1" dirty="0">
                    <a:solidFill>
                      <a:schemeClr val="bg1"/>
                    </a:solidFill>
                    <a:latin typeface="+mn-lt"/>
                  </a:rPr>
                  <a:t>@MDIfriends</a:t>
                </a:r>
              </a:p>
            </p:txBody>
          </p:sp>
          <p:grpSp>
            <p:nvGrpSpPr>
              <p:cNvPr id="13" name="Ryhmä 12">
                <a:extLst>
                  <a:ext uri="{FF2B5EF4-FFF2-40B4-BE49-F238E27FC236}">
                    <a16:creationId xmlns:a16="http://schemas.microsoft.com/office/drawing/2014/main" id="{2372EECE-CE5B-034B-BF85-BA8DEC6BCC1E}"/>
                  </a:ext>
                </a:extLst>
              </p:cNvPr>
              <p:cNvGrpSpPr/>
              <p:nvPr userDrawn="1"/>
            </p:nvGrpSpPr>
            <p:grpSpPr>
              <a:xfrm>
                <a:off x="1611140" y="6398877"/>
                <a:ext cx="1174184" cy="288968"/>
                <a:chOff x="1473979" y="6398877"/>
                <a:chExt cx="1174184" cy="288968"/>
              </a:xfrm>
            </p:grpSpPr>
            <p:pic>
              <p:nvPicPr>
                <p:cNvPr id="12" name="Kuva 11">
                  <a:extLst>
                    <a:ext uri="{FF2B5EF4-FFF2-40B4-BE49-F238E27FC236}">
                      <a16:creationId xmlns:a16="http://schemas.microsoft.com/office/drawing/2014/main" id="{102ADCF1-74C5-644A-82BF-E4DE016F14D7}"/>
                    </a:ext>
                  </a:extLst>
                </p:cNvPr>
                <p:cNvPicPr>
                  <a:picLocks noChangeAspect="1"/>
                </p:cNvPicPr>
                <p:nvPr userDrawn="1"/>
              </p:nvPicPr>
              <p:blipFill>
                <a:blip r:embed="rId3"/>
                <a:stretch>
                  <a:fillRect/>
                </a:stretch>
              </p:blipFill>
              <p:spPr>
                <a:xfrm>
                  <a:off x="1473979" y="6398877"/>
                  <a:ext cx="355499" cy="288968"/>
                </a:xfrm>
                <a:prstGeom prst="rect">
                  <a:avLst/>
                </a:prstGeom>
              </p:spPr>
            </p:pic>
            <p:pic>
              <p:nvPicPr>
                <p:cNvPr id="14" name="Kuva 13">
                  <a:extLst>
                    <a:ext uri="{FF2B5EF4-FFF2-40B4-BE49-F238E27FC236}">
                      <a16:creationId xmlns:a16="http://schemas.microsoft.com/office/drawing/2014/main" id="{89803638-03AD-BD4F-8BE9-8AF32F649C1B}"/>
                    </a:ext>
                  </a:extLst>
                </p:cNvPr>
                <p:cNvPicPr>
                  <a:picLocks noChangeAspect="1"/>
                </p:cNvPicPr>
                <p:nvPr userDrawn="1"/>
              </p:nvPicPr>
              <p:blipFill>
                <a:blip r:embed="rId4"/>
                <a:srcRect/>
                <a:stretch/>
              </p:blipFill>
              <p:spPr>
                <a:xfrm>
                  <a:off x="2359195" y="6398877"/>
                  <a:ext cx="288968" cy="288968"/>
                </a:xfrm>
                <a:prstGeom prst="rect">
                  <a:avLst/>
                </a:prstGeom>
              </p:spPr>
            </p:pic>
            <p:pic>
              <p:nvPicPr>
                <p:cNvPr id="15" name="Kuva 14">
                  <a:extLst>
                    <a:ext uri="{FF2B5EF4-FFF2-40B4-BE49-F238E27FC236}">
                      <a16:creationId xmlns:a16="http://schemas.microsoft.com/office/drawing/2014/main" id="{023C2B09-3ECA-4C47-8645-B2B4325A70E2}"/>
                    </a:ext>
                  </a:extLst>
                </p:cNvPr>
                <p:cNvPicPr>
                  <a:picLocks noChangeAspect="1"/>
                </p:cNvPicPr>
                <p:nvPr userDrawn="1"/>
              </p:nvPicPr>
              <p:blipFill>
                <a:blip r:embed="rId5"/>
                <a:srcRect/>
                <a:stretch/>
              </p:blipFill>
              <p:spPr>
                <a:xfrm>
                  <a:off x="1937368" y="6398877"/>
                  <a:ext cx="288968" cy="288968"/>
                </a:xfrm>
                <a:prstGeom prst="rect">
                  <a:avLst/>
                </a:prstGeom>
              </p:spPr>
            </p:pic>
          </p:grpSp>
        </p:grpSp>
        <p:grpSp>
          <p:nvGrpSpPr>
            <p:cNvPr id="18" name="Ryhmä 17">
              <a:extLst>
                <a:ext uri="{FF2B5EF4-FFF2-40B4-BE49-F238E27FC236}">
                  <a16:creationId xmlns:a16="http://schemas.microsoft.com/office/drawing/2014/main" id="{931E2A29-EDF6-FF48-9FAB-8D346D1A6159}"/>
                </a:ext>
              </a:extLst>
            </p:cNvPr>
            <p:cNvGrpSpPr/>
            <p:nvPr userDrawn="1"/>
          </p:nvGrpSpPr>
          <p:grpSpPr>
            <a:xfrm>
              <a:off x="4673334" y="6356349"/>
              <a:ext cx="5777239" cy="360000"/>
              <a:chOff x="4466000" y="6356349"/>
              <a:chExt cx="5777239" cy="360000"/>
            </a:xfrm>
          </p:grpSpPr>
          <p:pic>
            <p:nvPicPr>
              <p:cNvPr id="16" name="Kuva 15">
                <a:extLst>
                  <a:ext uri="{FF2B5EF4-FFF2-40B4-BE49-F238E27FC236}">
                    <a16:creationId xmlns:a16="http://schemas.microsoft.com/office/drawing/2014/main" id="{8A712381-1A5D-2B48-B407-B0630F8D2C23}"/>
                  </a:ext>
                </a:extLst>
              </p:cNvPr>
              <p:cNvPicPr>
                <a:picLocks noChangeAspect="1"/>
              </p:cNvPicPr>
              <p:nvPr userDrawn="1"/>
            </p:nvPicPr>
            <p:blipFill>
              <a:blip r:embed="rId6"/>
              <a:srcRect/>
              <a:stretch/>
            </p:blipFill>
            <p:spPr>
              <a:xfrm>
                <a:off x="4466000" y="6398877"/>
                <a:ext cx="288968" cy="288968"/>
              </a:xfrm>
              <a:prstGeom prst="rect">
                <a:avLst/>
              </a:prstGeom>
            </p:spPr>
          </p:pic>
          <p:sp>
            <p:nvSpPr>
              <p:cNvPr id="17" name="Tekstiruutu 16">
                <a:extLst>
                  <a:ext uri="{FF2B5EF4-FFF2-40B4-BE49-F238E27FC236}">
                    <a16:creationId xmlns:a16="http://schemas.microsoft.com/office/drawing/2014/main" id="{9E7E0EC3-5910-894E-A776-ECAB2B9D97D0}"/>
                  </a:ext>
                </a:extLst>
              </p:cNvPr>
              <p:cNvSpPr txBox="1"/>
              <p:nvPr userDrawn="1"/>
            </p:nvSpPr>
            <p:spPr>
              <a:xfrm>
                <a:off x="4754968" y="6356349"/>
                <a:ext cx="5488271" cy="360000"/>
              </a:xfrm>
              <a:prstGeom prst="rect">
                <a:avLst/>
              </a:prstGeom>
              <a:noFill/>
            </p:spPr>
            <p:txBody>
              <a:bodyPr wrap="square" rtlCol="0" anchor="b" anchorCtr="0">
                <a:noAutofit/>
              </a:bodyPr>
              <a:lstStyle/>
              <a:p>
                <a:pPr algn="l"/>
                <a:r>
                  <a:rPr lang="fi-FI" b="1" dirty="0">
                    <a:solidFill>
                      <a:schemeClr val="bg1"/>
                    </a:solidFill>
                    <a:latin typeface="+mn-lt"/>
                  </a:rPr>
                  <a:t>Aluekehittämisen konsulttitoimisto MDI</a:t>
                </a:r>
              </a:p>
            </p:txBody>
          </p:sp>
        </p:grpSp>
      </p:grpSp>
      <p:pic>
        <p:nvPicPr>
          <p:cNvPr id="2" name="Kuva 1">
            <a:extLst>
              <a:ext uri="{FF2B5EF4-FFF2-40B4-BE49-F238E27FC236}">
                <a16:creationId xmlns:a16="http://schemas.microsoft.com/office/drawing/2014/main" id="{DF8BC38E-D910-F53E-77EF-70B3DDC767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39304" y="4927039"/>
            <a:ext cx="1036380" cy="1741764"/>
          </a:xfrm>
          <a:prstGeom prst="rect">
            <a:avLst/>
          </a:prstGeom>
        </p:spPr>
      </p:pic>
    </p:spTree>
    <p:extLst>
      <p:ext uri="{BB962C8B-B14F-4D97-AF65-F5344CB8AC3E}">
        <p14:creationId xmlns:p14="http://schemas.microsoft.com/office/powerpoint/2010/main" val="1871329808"/>
      </p:ext>
    </p:extLst>
  </p:cSld>
  <p:clrMapOvr>
    <a:masterClrMapping/>
  </p:clrMapOvr>
  <p:extLst>
    <p:ext uri="{DCECCB84-F9BA-43D5-87BE-67443E8EF086}">
      <p15:sldGuideLst xmlns:p15="http://schemas.microsoft.com/office/powerpoint/2012/main">
        <p15:guide id="1" orient="horz" pos="3997">
          <p15:clr>
            <a:srgbClr val="5ACBF0"/>
          </p15:clr>
        </p15:guide>
        <p15:guide id="2" orient="horz" pos="436">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415600" y="700818"/>
            <a:ext cx="11360700" cy="55168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66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02543F83-AB33-6244-A9DD-CA584B4A708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404885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SECTION_HEADER_1" userDrawn="1">
  <p:cSld name="1_SECTION_HEADER_1">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415600" y="694143"/>
            <a:ext cx="11360700" cy="552347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solidFill>
                  <a:schemeClr val="dk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US"/>
              <a:t>Click to edit Master title style</a:t>
            </a:r>
            <a:endParaRPr/>
          </a:p>
        </p:txBody>
      </p:sp>
      <p:sp>
        <p:nvSpPr>
          <p:cNvPr id="4" name="Text Placeholder 2">
            <a:extLst>
              <a:ext uri="{FF2B5EF4-FFF2-40B4-BE49-F238E27FC236}">
                <a16:creationId xmlns:a16="http://schemas.microsoft.com/office/drawing/2014/main" id="{6AEFA4A4-9D9E-934B-93B9-AF050320DC58}"/>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28300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1" name="Google Shape;41;p6"/>
          <p:cNvSpPr txBox="1">
            <a:spLocks noGrp="1"/>
          </p:cNvSpPr>
          <p:nvPr>
            <p:ph type="body" idx="1"/>
          </p:nvPr>
        </p:nvSpPr>
        <p:spPr>
          <a:xfrm>
            <a:off x="4622800" y="1825625"/>
            <a:ext cx="6731000" cy="4351338"/>
          </a:xfrm>
          <a:prstGeom prst="rect">
            <a:avLst/>
          </a:prstGeom>
          <a:noFill/>
          <a:ln>
            <a:noFill/>
          </a:ln>
        </p:spPr>
        <p:txBody>
          <a:bodyPr spcFirstLastPara="1" wrap="square" lIns="91425" tIns="45700" rIns="91425" bIns="45700" numCol="1" anchor="t" anchorCtr="0">
            <a:noAutofit/>
          </a:bodyPr>
          <a:lstStyle>
            <a:lvl1pPr marL="285750" lvl="0" indent="-285750" algn="l">
              <a:lnSpc>
                <a:spcPct val="100000"/>
              </a:lnSpc>
              <a:spcBef>
                <a:spcPts val="1000"/>
              </a:spcBef>
              <a:spcAft>
                <a:spcPts val="0"/>
              </a:spcAft>
              <a:buClr>
                <a:schemeClr val="dk1"/>
              </a:buClr>
              <a:buSzPct val="80000"/>
              <a:buFont typeface="Normaali järjestelmäfontti"/>
              <a:buChar char="»"/>
              <a:defRPr sz="18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AFB01BAC-DD15-114F-ADC2-9BC9D9A97057}"/>
              </a:ext>
            </a:extLst>
          </p:cNvPr>
          <p:cNvSpPr>
            <a:spLocks noGrp="1"/>
          </p:cNvSpPr>
          <p:nvPr>
            <p:ph type="body" sz="quarter" idx="13" hasCustomPrompt="1"/>
          </p:nvPr>
        </p:nvSpPr>
        <p:spPr>
          <a:xfrm>
            <a:off x="4622799" y="6356350"/>
            <a:ext cx="669818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Sisällön paikkamerkki 2">
            <a:extLst>
              <a:ext uri="{FF2B5EF4-FFF2-40B4-BE49-F238E27FC236}">
                <a16:creationId xmlns:a16="http://schemas.microsoft.com/office/drawing/2014/main" id="{09F1CA4B-E6DE-1D4E-8DAE-334CF78F1F7E}"/>
              </a:ext>
            </a:extLst>
          </p:cNvPr>
          <p:cNvSpPr>
            <a:spLocks noGrp="1"/>
          </p:cNvSpPr>
          <p:nvPr>
            <p:ph sz="quarter" idx="14"/>
          </p:nvPr>
        </p:nvSpPr>
        <p:spPr>
          <a:xfrm>
            <a:off x="0" y="1825624"/>
            <a:ext cx="4475480" cy="503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5362786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ECTION_HEADER_1" preserve="1">
  <p:cSld name="SECTION_HEADER_1">
    <p:bg>
      <p:bgPr>
        <a:pattFill prst="pct90">
          <a:fgClr>
            <a:schemeClr val="accent6"/>
          </a:fgClr>
          <a:bgClr>
            <a:schemeClr val="bg1"/>
          </a:bgClr>
        </a:pattFill>
        <a:effectLst/>
      </p:bgPr>
    </p:bg>
    <p:spTree>
      <p:nvGrpSpPr>
        <p:cNvPr id="1" name="Shape 152"/>
        <p:cNvGrpSpPr/>
        <p:nvPr/>
      </p:nvGrpSpPr>
      <p:grpSpPr>
        <a:xfrm>
          <a:off x="0" y="0"/>
          <a:ext cx="0" cy="0"/>
          <a:chOff x="0" y="0"/>
          <a:chExt cx="0" cy="0"/>
        </a:xfrm>
      </p:grpSpPr>
      <p:pic>
        <p:nvPicPr>
          <p:cNvPr id="3" name="Kuva 2">
            <a:extLst>
              <a:ext uri="{FF2B5EF4-FFF2-40B4-BE49-F238E27FC236}">
                <a16:creationId xmlns:a16="http://schemas.microsoft.com/office/drawing/2014/main" id="{48D7A2AE-1994-744E-9ECF-F77045941F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8412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692951"/>
            <a:ext cx="18429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3200" b="0" i="0" u="none" strike="noStrike" cap="none">
                <a:solidFill>
                  <a:schemeClr val="dk1"/>
                </a:solidFill>
                <a:latin typeface="Montserrat ExtraBold"/>
                <a:ea typeface="Montserrat ExtraBold"/>
                <a:cs typeface="Montserrat ExtraBold"/>
                <a:sym typeface="Montserrat ExtraBold"/>
              </a:rPr>
              <a:t>Tarjous</a:t>
            </a:r>
            <a:endParaRPr sz="32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0" y="1945325"/>
            <a:ext cx="10515600" cy="22338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839273" y="4045797"/>
            <a:ext cx="10515600" cy="1607272"/>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320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5685999" y="595849"/>
            <a:ext cx="819999" cy="797533"/>
          </a:xfrm>
          <a:prstGeom prst="rect">
            <a:avLst/>
          </a:prstGeom>
          <a:noFill/>
          <a:ln>
            <a:noFill/>
          </a:ln>
        </p:spPr>
      </p:pic>
      <p:sp>
        <p:nvSpPr>
          <p:cNvPr id="187" name="Google Shape;187;p29"/>
          <p:cNvSpPr txBox="1">
            <a:spLocks noGrp="1"/>
          </p:cNvSpPr>
          <p:nvPr>
            <p:ph type="body" idx="2" hasCustomPrompt="1"/>
          </p:nvPr>
        </p:nvSpPr>
        <p:spPr>
          <a:xfrm>
            <a:off x="2452487" y="657844"/>
            <a:ext cx="2501900"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24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F99568C0-4FD9-D639-F978-16CEEDFDD2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13147664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277727"/>
            <a:ext cx="4163314" cy="242348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3507476"/>
            <a:ext cx="3803744" cy="1901137"/>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92B803FD-5D42-DA40-B36A-553A0E3C8712}"/>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DAAEA643-1BD4-8029-02CC-8D2C65FCB6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3128423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0" y="0"/>
            <a:ext cx="7319963" cy="6857999"/>
          </a:xfrm>
          <a:prstGeom prst="rect">
            <a:avLst/>
          </a:prstGeom>
          <a:noFill/>
          <a:ln>
            <a:noFill/>
          </a:ln>
        </p:spPr>
        <p:txBody>
          <a:bodyPr/>
          <a:lstStyle>
            <a:lvl1pPr marL="50800" indent="0">
              <a:buNone/>
              <a:defRPr/>
            </a:lvl1pPr>
          </a:lstStyle>
          <a:p>
            <a:r>
              <a:rPr lang="en-US"/>
              <a:t>Click icon to add picture</a:t>
            </a:r>
            <a:endParaRPr lang="fi-FI"/>
          </a:p>
        </p:txBody>
      </p:sp>
      <p:sp>
        <p:nvSpPr>
          <p:cNvPr id="182" name="Google Shape;182;p29"/>
          <p:cNvSpPr txBox="1"/>
          <p:nvPr/>
        </p:nvSpPr>
        <p:spPr>
          <a:xfrm>
            <a:off x="7226842" y="810759"/>
            <a:ext cx="1842929"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7643813" y="1559412"/>
            <a:ext cx="4163314" cy="298208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7859210" y="4347760"/>
            <a:ext cx="3803744" cy="1611052"/>
          </a:xfrm>
          <a:prstGeom prst="rect">
            <a:avLst/>
          </a:prstGeom>
          <a:noFill/>
          <a:ln>
            <a:noFill/>
          </a:ln>
        </p:spPr>
        <p:txBody>
          <a:bodyPr spcFirstLastPara="1" wrap="square" lIns="91425" tIns="45700" rIns="91425" bIns="45700" anchor="t" anchorCtr="0">
            <a:normAutofit/>
          </a:bodyPr>
          <a:lstStyle>
            <a:lvl1pPr marL="0" lvl="0" indent="0" algn="ctr">
              <a:lnSpc>
                <a:spcPct val="90000"/>
              </a:lnSpc>
              <a:spcBef>
                <a:spcPts val="1000"/>
              </a:spcBef>
              <a:spcAft>
                <a:spcPts val="0"/>
              </a:spcAft>
              <a:buClr>
                <a:schemeClr val="dk1"/>
              </a:buClr>
              <a:buSzPts val="2400"/>
              <a:buNone/>
              <a:defRPr sz="2400" b="0">
                <a:latin typeface="+mn-lt"/>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9425141" y="703304"/>
            <a:ext cx="600657" cy="584200"/>
          </a:xfrm>
          <a:prstGeom prst="rect">
            <a:avLst/>
          </a:prstGeom>
          <a:noFill/>
          <a:ln>
            <a:noFill/>
          </a:ln>
        </p:spPr>
      </p:pic>
      <p:sp>
        <p:nvSpPr>
          <p:cNvPr id="187" name="Google Shape;187;p29"/>
          <p:cNvSpPr txBox="1">
            <a:spLocks noGrp="1"/>
          </p:cNvSpPr>
          <p:nvPr>
            <p:ph type="body" idx="2" hasCustomPrompt="1"/>
          </p:nvPr>
        </p:nvSpPr>
        <p:spPr>
          <a:xfrm>
            <a:off x="10278318" y="595850"/>
            <a:ext cx="1528809"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14" name="Text Placeholder 2">
            <a:extLst>
              <a:ext uri="{FF2B5EF4-FFF2-40B4-BE49-F238E27FC236}">
                <a16:creationId xmlns:a16="http://schemas.microsoft.com/office/drawing/2014/main" id="{832DEE44-A66C-2947-A088-B8F5D5271BAD}"/>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solidFill>
                  <a:schemeClr val="bg1"/>
                </a:solidFill>
                <a:effectLst>
                  <a:outerShdw blurRad="50800" dist="50800" dir="5400000" algn="ctr" rotWithShape="0">
                    <a:schemeClr val="tx1">
                      <a:alpha val="25000"/>
                    </a:schemeClr>
                  </a:outerShdw>
                </a:effectLst>
              </a:defRPr>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pic>
        <p:nvPicPr>
          <p:cNvPr id="2" name="Kuva 1">
            <a:extLst>
              <a:ext uri="{FF2B5EF4-FFF2-40B4-BE49-F238E27FC236}">
                <a16:creationId xmlns:a16="http://schemas.microsoft.com/office/drawing/2014/main" id="{1033B584-F9CD-E0B0-E0E3-67257B67B9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4878" y="6113721"/>
            <a:ext cx="754182" cy="476325"/>
          </a:xfrm>
          <a:prstGeom prst="rect">
            <a:avLst/>
          </a:prstGeom>
        </p:spPr>
      </p:pic>
    </p:spTree>
    <p:extLst>
      <p:ext uri="{BB962C8B-B14F-4D97-AF65-F5344CB8AC3E}">
        <p14:creationId xmlns:p14="http://schemas.microsoft.com/office/powerpoint/2010/main" val="20335796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38FB52A5-3F30-47A9-21F8-03560C6C0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7698517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3" name="Google Shape;183;p29"/>
          <p:cNvSpPr txBox="1">
            <a:spLocks noGrp="1"/>
          </p:cNvSpPr>
          <p:nvPr>
            <p:ph type="ctrTitle" hasCustomPrompt="1"/>
          </p:nvPr>
        </p:nvSpPr>
        <p:spPr>
          <a:xfrm>
            <a:off x="838201" y="1579981"/>
            <a:ext cx="6242938" cy="254071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Työn nimi</a:t>
            </a:r>
            <a:endParaRPr dirty="0"/>
          </a:p>
        </p:txBody>
      </p:sp>
      <p:sp>
        <p:nvSpPr>
          <p:cNvPr id="184" name="Google Shape;184;p29"/>
          <p:cNvSpPr txBox="1">
            <a:spLocks noGrp="1"/>
          </p:cNvSpPr>
          <p:nvPr>
            <p:ph type="subTitle" idx="1" hasCustomPrompt="1"/>
          </p:nvPr>
        </p:nvSpPr>
        <p:spPr>
          <a:xfrm>
            <a:off x="968533" y="3926963"/>
            <a:ext cx="5982274" cy="1783906"/>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kuvaus</a:t>
            </a:r>
            <a:endParaRPr dirty="0"/>
          </a:p>
        </p:txBody>
      </p:sp>
      <p:pic>
        <p:nvPicPr>
          <p:cNvPr id="185" name="Google Shape;185;p29"/>
          <p:cNvPicPr preferRelativeResize="0"/>
          <p:nvPr/>
        </p:nvPicPr>
        <p:blipFill rotWithShape="1">
          <a:blip r:embed="rId2">
            <a:alphaModFix/>
          </a:blip>
          <a:srcRect/>
          <a:stretch/>
        </p:blipFill>
        <p:spPr>
          <a:xfrm>
            <a:off x="3549670" y="595849"/>
            <a:ext cx="819999" cy="797533"/>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414543" y="0"/>
            <a:ext cx="4777457" cy="6857999"/>
          </a:xfrm>
          <a:prstGeom prst="rect">
            <a:avLst/>
          </a:prstGeom>
          <a:noFill/>
          <a:ln>
            <a:noFill/>
          </a:ln>
        </p:spPr>
        <p:txBody>
          <a:bodyPr/>
          <a:lstStyle>
            <a:lvl1pPr marL="50800" indent="0">
              <a:buNone/>
              <a:defRPr/>
            </a:lvl1pPr>
          </a:lstStyle>
          <a:p>
            <a:r>
              <a:rPr lang="en-US"/>
              <a:t>Click icon to add picture</a:t>
            </a:r>
            <a:endParaRPr lang="fi-FI"/>
          </a:p>
        </p:txBody>
      </p:sp>
      <p:pic>
        <p:nvPicPr>
          <p:cNvPr id="2" name="Kuva 1">
            <a:extLst>
              <a:ext uri="{FF2B5EF4-FFF2-40B4-BE49-F238E27FC236}">
                <a16:creationId xmlns:a16="http://schemas.microsoft.com/office/drawing/2014/main" id="{D099FBB1-CB47-9F64-0CBD-6B28174DDE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8925" y="6113721"/>
            <a:ext cx="754182" cy="476325"/>
          </a:xfrm>
          <a:prstGeom prst="rect">
            <a:avLst/>
          </a:prstGeom>
        </p:spPr>
      </p:pic>
    </p:spTree>
    <p:extLst>
      <p:ext uri="{BB962C8B-B14F-4D97-AF65-F5344CB8AC3E}">
        <p14:creationId xmlns:p14="http://schemas.microsoft.com/office/powerpoint/2010/main" val="36217434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80"/>
        <p:cNvGrpSpPr/>
        <p:nvPr/>
      </p:nvGrpSpPr>
      <p:grpSpPr>
        <a:xfrm>
          <a:off x="0" y="0"/>
          <a:ext cx="0" cy="0"/>
          <a:chOff x="0" y="0"/>
          <a:chExt cx="0" cy="0"/>
        </a:xfrm>
      </p:grpSpPr>
      <p:sp>
        <p:nvSpPr>
          <p:cNvPr id="182" name="Google Shape;182;p29"/>
          <p:cNvSpPr txBox="1"/>
          <p:nvPr/>
        </p:nvSpPr>
        <p:spPr>
          <a:xfrm>
            <a:off x="746759" y="810758"/>
            <a:ext cx="184292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i-FI" sz="1800" b="0" i="0" u="none" strike="noStrike" cap="none">
                <a:solidFill>
                  <a:schemeClr val="dk1"/>
                </a:solidFill>
                <a:latin typeface="Montserrat ExtraBold"/>
                <a:ea typeface="Montserrat ExtraBold"/>
                <a:cs typeface="Montserrat ExtraBold"/>
                <a:sym typeface="Montserrat ExtraBold"/>
              </a:rPr>
              <a:t>Tarjous</a:t>
            </a:r>
            <a:endParaRPr sz="1800" b="0" i="0" u="none" strike="noStrike" cap="none">
              <a:solidFill>
                <a:schemeClr val="dk1"/>
              </a:solidFill>
              <a:latin typeface="Montserrat ExtraBold"/>
              <a:ea typeface="Montserrat ExtraBold"/>
              <a:cs typeface="Montserrat ExtraBold"/>
              <a:sym typeface="Montserrat ExtraBold"/>
            </a:endParaRPr>
          </a:p>
        </p:txBody>
      </p:sp>
      <p:sp>
        <p:nvSpPr>
          <p:cNvPr id="184" name="Google Shape;184;p29"/>
          <p:cNvSpPr txBox="1">
            <a:spLocks noGrp="1"/>
          </p:cNvSpPr>
          <p:nvPr>
            <p:ph type="subTitle" idx="1" hasCustomPrompt="1"/>
          </p:nvPr>
        </p:nvSpPr>
        <p:spPr>
          <a:xfrm>
            <a:off x="1035281" y="4036438"/>
            <a:ext cx="6087600" cy="1801007"/>
          </a:xfrm>
          <a:prstGeom prst="rect">
            <a:avLst/>
          </a:prstGeom>
          <a:noFill/>
          <a:ln>
            <a:noFill/>
          </a:ln>
        </p:spPr>
        <p:txBody>
          <a:bodyPr spcFirstLastPara="1" wrap="square" lIns="91425" tIns="45700" rIns="91425" bIns="45700" anchor="t" anchorCtr="0">
            <a:normAutofit/>
          </a:bodyPr>
          <a:lstStyle>
            <a:lvl1pPr marL="50400" lvl="0" indent="0" algn="ctr">
              <a:lnSpc>
                <a:spcPct val="90000"/>
              </a:lnSpc>
              <a:spcBef>
                <a:spcPts val="1000"/>
              </a:spcBef>
              <a:spcAft>
                <a:spcPts val="0"/>
              </a:spcAft>
              <a:buClr>
                <a:schemeClr val="dk1"/>
              </a:buClr>
              <a:buSzPts val="2400"/>
              <a:buNone/>
              <a:defRPr sz="2400">
                <a:latin typeface="Montserrat ExtraBold"/>
                <a:ea typeface="Montserrat ExtraBold"/>
                <a:cs typeface="Montserrat ExtraBold"/>
                <a:sym typeface="Montserrat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fi-FI" dirty="0"/>
              <a:t>Työn nimi</a:t>
            </a:r>
            <a:endParaRPr dirty="0"/>
          </a:p>
        </p:txBody>
      </p:sp>
      <p:pic>
        <p:nvPicPr>
          <p:cNvPr id="185" name="Google Shape;185;p29"/>
          <p:cNvPicPr preferRelativeResize="0">
            <a:picLocks noChangeAspect="1"/>
          </p:cNvPicPr>
          <p:nvPr/>
        </p:nvPicPr>
        <p:blipFill rotWithShape="1">
          <a:blip r:embed="rId2">
            <a:alphaModFix/>
          </a:blip>
          <a:srcRect/>
          <a:stretch/>
        </p:blipFill>
        <p:spPr>
          <a:xfrm>
            <a:off x="3669081" y="595848"/>
            <a:ext cx="821713" cy="799200"/>
          </a:xfrm>
          <a:prstGeom prst="rect">
            <a:avLst/>
          </a:prstGeom>
          <a:noFill/>
          <a:ln>
            <a:noFill/>
          </a:ln>
        </p:spPr>
      </p:pic>
      <p:sp>
        <p:nvSpPr>
          <p:cNvPr id="187" name="Google Shape;187;p29"/>
          <p:cNvSpPr txBox="1">
            <a:spLocks noGrp="1"/>
          </p:cNvSpPr>
          <p:nvPr>
            <p:ph type="body" idx="2" hasCustomPrompt="1"/>
          </p:nvPr>
        </p:nvSpPr>
        <p:spPr>
          <a:xfrm>
            <a:off x="1755775" y="595849"/>
            <a:ext cx="1805463" cy="584200"/>
          </a:xfrm>
          <a:prstGeom prst="rect">
            <a:avLst/>
          </a:prstGeom>
          <a:noFill/>
          <a:ln>
            <a:noFill/>
          </a:ln>
        </p:spPr>
        <p:txBody>
          <a:bodyPr spcFirstLastPara="1" wrap="square" lIns="91425" tIns="45700" rIns="91425" bIns="45700" anchor="b" anchorCtr="0">
            <a:normAutofit/>
          </a:bodyPr>
          <a:lstStyle>
            <a:lvl1pPr marL="0" lvl="0" indent="0" algn="l">
              <a:lnSpc>
                <a:spcPct val="90000"/>
              </a:lnSpc>
              <a:spcBef>
                <a:spcPts val="1000"/>
              </a:spcBef>
              <a:spcAft>
                <a:spcPts val="0"/>
              </a:spcAft>
              <a:buSzPts val="2800"/>
              <a:buNone/>
              <a:defRPr sz="16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r>
              <a:rPr lang="fi-FI" dirty="0"/>
              <a:t>[pvm]</a:t>
            </a:r>
            <a:endParaRPr dirty="0"/>
          </a:p>
        </p:txBody>
      </p:sp>
      <p:sp>
        <p:nvSpPr>
          <p:cNvPr id="9" name="Text Placeholder 2">
            <a:extLst>
              <a:ext uri="{FF2B5EF4-FFF2-40B4-BE49-F238E27FC236}">
                <a16:creationId xmlns:a16="http://schemas.microsoft.com/office/drawing/2014/main" id="{1283FF02-F3B1-5B48-B677-995173942D76}"/>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12" name="Text Placeholder 2">
            <a:extLst>
              <a:ext uri="{FF2B5EF4-FFF2-40B4-BE49-F238E27FC236}">
                <a16:creationId xmlns:a16="http://schemas.microsoft.com/office/drawing/2014/main" id="{97FDAA3E-83B7-164B-AC3A-F56086577490}"/>
              </a:ext>
            </a:extLst>
          </p:cNvPr>
          <p:cNvSpPr>
            <a:spLocks noGrp="1"/>
          </p:cNvSpPr>
          <p:nvPr>
            <p:ph type="body" sz="quarter" idx="14"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5" name="Kuvan paikkamerkki 4">
            <a:extLst>
              <a:ext uri="{FF2B5EF4-FFF2-40B4-BE49-F238E27FC236}">
                <a16:creationId xmlns:a16="http://schemas.microsoft.com/office/drawing/2014/main" id="{CDEA94B0-E894-D34D-A5C6-C7A2C6635EEC}"/>
              </a:ext>
            </a:extLst>
          </p:cNvPr>
          <p:cNvSpPr>
            <a:spLocks noGrp="1"/>
          </p:cNvSpPr>
          <p:nvPr>
            <p:ph type="pic" sz="quarter" idx="15"/>
          </p:nvPr>
        </p:nvSpPr>
        <p:spPr>
          <a:xfrm>
            <a:off x="7738394" y="1277726"/>
            <a:ext cx="3955326" cy="4138492"/>
          </a:xfrm>
          <a:prstGeom prst="rect">
            <a:avLst/>
          </a:prstGeom>
          <a:noFill/>
          <a:ln>
            <a:noFill/>
          </a:ln>
        </p:spPr>
        <p:txBody>
          <a:bodyPr/>
          <a:lstStyle>
            <a:lvl1pPr marL="50800" indent="0">
              <a:buNone/>
              <a:defRPr/>
            </a:lvl1pPr>
          </a:lstStyle>
          <a:p>
            <a:r>
              <a:rPr lang="en-US"/>
              <a:t>Click icon to add picture</a:t>
            </a:r>
            <a:endParaRPr lang="fi-FI"/>
          </a:p>
        </p:txBody>
      </p:sp>
      <p:sp>
        <p:nvSpPr>
          <p:cNvPr id="23" name="Google Shape;183;p29">
            <a:extLst>
              <a:ext uri="{FF2B5EF4-FFF2-40B4-BE49-F238E27FC236}">
                <a16:creationId xmlns:a16="http://schemas.microsoft.com/office/drawing/2014/main" id="{FE71CF9B-EAC3-7B4D-A101-2F3239B52EE1}"/>
              </a:ext>
            </a:extLst>
          </p:cNvPr>
          <p:cNvSpPr txBox="1">
            <a:spLocks noGrp="1"/>
          </p:cNvSpPr>
          <p:nvPr>
            <p:ph type="ctrTitle" hasCustomPrompt="1"/>
          </p:nvPr>
        </p:nvSpPr>
        <p:spPr>
          <a:xfrm>
            <a:off x="838200" y="1698953"/>
            <a:ext cx="6481763" cy="25312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ExtraBold"/>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dirty="0"/>
              <a:t>Tilaajan nimi</a:t>
            </a:r>
            <a:endParaRPr dirty="0"/>
          </a:p>
        </p:txBody>
      </p:sp>
      <p:pic>
        <p:nvPicPr>
          <p:cNvPr id="2" name="Kuva 1">
            <a:extLst>
              <a:ext uri="{FF2B5EF4-FFF2-40B4-BE49-F238E27FC236}">
                <a16:creationId xmlns:a16="http://schemas.microsoft.com/office/drawing/2014/main" id="{2F1763B1-D3D6-42A5-B5BB-A92E17B2DD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8765" y="6113721"/>
            <a:ext cx="754182" cy="476325"/>
          </a:xfrm>
          <a:prstGeom prst="rect">
            <a:avLst/>
          </a:prstGeom>
        </p:spPr>
      </p:pic>
    </p:spTree>
    <p:extLst>
      <p:ext uri="{BB962C8B-B14F-4D97-AF65-F5344CB8AC3E}">
        <p14:creationId xmlns:p14="http://schemas.microsoft.com/office/powerpoint/2010/main" val="4992153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77787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838201" y="1825625"/>
            <a:ext cx="7778749" cy="4351338"/>
          </a:xfrm>
          <a:prstGeom prst="rect">
            <a:avLst/>
          </a:prstGeom>
          <a:noFill/>
          <a:ln>
            <a:noFill/>
          </a:ln>
        </p:spPr>
        <p:txBody>
          <a:bodyPr spcFirstLastPara="1" wrap="square" lIns="91425" tIns="45700" rIns="91425" bIns="45700" anchor="t" anchorCtr="0">
            <a:normAutofit/>
          </a:bodyPr>
          <a:lstStyle>
            <a:lvl1pPr marL="0" lvl="0" indent="0" algn="l">
              <a:lnSpc>
                <a:spcPct val="120000"/>
              </a:lnSpc>
              <a:spcBef>
                <a:spcPts val="1000"/>
              </a:spcBef>
              <a:spcAft>
                <a:spcPts val="0"/>
              </a:spcAft>
              <a:buClr>
                <a:schemeClr val="dk1"/>
              </a:buClr>
              <a:buSzPts val="2560"/>
              <a:buFont typeface="Arial"/>
              <a:buNone/>
              <a:defRPr sz="24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Tekstin paikkamerkki 2">
            <a:extLst>
              <a:ext uri="{FF2B5EF4-FFF2-40B4-BE49-F238E27FC236}">
                <a16:creationId xmlns:a16="http://schemas.microsoft.com/office/drawing/2014/main" id="{FB795648-17FD-4D49-A5C3-32CC3CFC2960}"/>
              </a:ext>
            </a:extLst>
          </p:cNvPr>
          <p:cNvSpPr>
            <a:spLocks noGrp="1"/>
          </p:cNvSpPr>
          <p:nvPr>
            <p:ph type="body" sz="quarter" idx="14"/>
          </p:nvPr>
        </p:nvSpPr>
        <p:spPr>
          <a:xfrm>
            <a:off x="8924348" y="3433293"/>
            <a:ext cx="2284989" cy="2743670"/>
          </a:xfrm>
        </p:spPr>
        <p:txBody>
          <a:bodyPr>
            <a:noAutofit/>
          </a:bodyPr>
          <a:lstStyle>
            <a:lvl1pPr marL="50800" indent="0">
              <a:lnSpc>
                <a:spcPct val="100000"/>
              </a:lnSpc>
              <a:spcBef>
                <a:spcPts val="300"/>
              </a:spcBef>
              <a:spcAft>
                <a:spcPts val="0"/>
              </a:spcAft>
              <a:buNone/>
              <a:defRPr sz="1400"/>
            </a:lvl1pPr>
            <a:lvl2pPr marL="533400" indent="0">
              <a:lnSpc>
                <a:spcPct val="100000"/>
              </a:lnSpc>
              <a:spcAft>
                <a:spcPts val="0"/>
              </a:spcAft>
              <a:buNone/>
              <a:defRPr sz="1200"/>
            </a:lvl2pPr>
            <a:lvl3pPr marL="1016000" indent="0">
              <a:lnSpc>
                <a:spcPct val="100000"/>
              </a:lnSpc>
              <a:spcAft>
                <a:spcPts val="0"/>
              </a:spcAft>
              <a:buNone/>
              <a:defRPr sz="1100"/>
            </a:lvl3pPr>
            <a:lvl4pPr marL="1485900" indent="0">
              <a:lnSpc>
                <a:spcPct val="100000"/>
              </a:lnSpc>
              <a:spcAft>
                <a:spcPts val="0"/>
              </a:spcAft>
              <a:buNone/>
              <a:defRPr sz="1050"/>
            </a:lvl4pPr>
            <a:lvl5pPr marL="1943100" indent="0">
              <a:lnSpc>
                <a:spcPct val="100000"/>
              </a:lnSpc>
              <a:spcAft>
                <a:spcPts val="0"/>
              </a:spcAf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Kuvan paikkamerkki 4">
            <a:extLst>
              <a:ext uri="{FF2B5EF4-FFF2-40B4-BE49-F238E27FC236}">
                <a16:creationId xmlns:a16="http://schemas.microsoft.com/office/drawing/2014/main" id="{0E6843E5-BD22-1948-9295-A28FE76FACF7}"/>
              </a:ext>
            </a:extLst>
          </p:cNvPr>
          <p:cNvSpPr>
            <a:spLocks noGrp="1"/>
          </p:cNvSpPr>
          <p:nvPr>
            <p:ph type="pic" sz="quarter" idx="15"/>
          </p:nvPr>
        </p:nvSpPr>
        <p:spPr>
          <a:xfrm>
            <a:off x="8924348" y="1825624"/>
            <a:ext cx="1460500" cy="1460499"/>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2434032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6"/>
          <p:cNvSpPr txBox="1">
            <a:spLocks noGrp="1"/>
          </p:cNvSpPr>
          <p:nvPr>
            <p:ph type="body" idx="1"/>
          </p:nvPr>
        </p:nvSpPr>
        <p:spPr>
          <a:xfrm>
            <a:off x="3792682" y="1690688"/>
            <a:ext cx="7561118" cy="4486275"/>
          </a:xfrm>
          <a:prstGeom prst="rect">
            <a:avLst/>
          </a:prstGeom>
          <a:noFill/>
          <a:ln>
            <a:noFill/>
          </a:ln>
        </p:spPr>
        <p:txBody>
          <a:bodyPr spcFirstLastPara="1" wrap="square" lIns="91425" tIns="45700" rIns="91425" bIns="45700" anchor="t" anchorCtr="0">
            <a:normAutofit/>
          </a:bodyPr>
          <a:lstStyle>
            <a:lvl1pPr marL="66040" lvl="0" indent="0" algn="l">
              <a:lnSpc>
                <a:spcPct val="100000"/>
              </a:lnSpc>
              <a:spcBef>
                <a:spcPts val="1000"/>
              </a:spcBef>
              <a:spcAft>
                <a:spcPts val="0"/>
              </a:spcAft>
              <a:buClr>
                <a:schemeClr val="dk1"/>
              </a:buClr>
              <a:buSzPts val="2560"/>
              <a:buFont typeface="Arial"/>
              <a:buNone/>
              <a:defRPr sz="1600"/>
            </a:lvl1pPr>
            <a:lvl2pPr marL="914400" lvl="1" indent="-342900" algn="l">
              <a:lnSpc>
                <a:spcPct val="100000"/>
              </a:lnSpc>
              <a:spcBef>
                <a:spcPts val="500"/>
              </a:spcBef>
              <a:spcAft>
                <a:spcPts val="0"/>
              </a:spcAft>
              <a:buClr>
                <a:schemeClr val="dk1"/>
              </a:buClr>
              <a:buSzPts val="1800"/>
              <a:buChar char="•"/>
              <a:defRPr sz="1600"/>
            </a:lvl2pPr>
            <a:lvl3pPr marL="1371600" lvl="2" indent="-342900" algn="l">
              <a:lnSpc>
                <a:spcPct val="100000"/>
              </a:lnSpc>
              <a:spcBef>
                <a:spcPts val="500"/>
              </a:spcBef>
              <a:spcAft>
                <a:spcPts val="0"/>
              </a:spcAft>
              <a:buClr>
                <a:schemeClr val="dk1"/>
              </a:buClr>
              <a:buSzPts val="1800"/>
              <a:buChar char="•"/>
              <a:defRPr sz="16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
        <p:nvSpPr>
          <p:cNvPr id="3" name="Kuvan paikkamerkki 2">
            <a:extLst>
              <a:ext uri="{FF2B5EF4-FFF2-40B4-BE49-F238E27FC236}">
                <a16:creationId xmlns:a16="http://schemas.microsoft.com/office/drawing/2014/main" id="{064761B8-F8A5-7D47-95F2-3DC80945F807}"/>
              </a:ext>
            </a:extLst>
          </p:cNvPr>
          <p:cNvSpPr>
            <a:spLocks noGrp="1"/>
          </p:cNvSpPr>
          <p:nvPr>
            <p:ph type="pic" sz="quarter" idx="14"/>
          </p:nvPr>
        </p:nvSpPr>
        <p:spPr>
          <a:xfrm>
            <a:off x="1017070" y="1800000"/>
            <a:ext cx="2341130" cy="2341130"/>
          </a:xfrm>
        </p:spPr>
        <p:txBody>
          <a:bodyPr/>
          <a:lstStyle>
            <a:lvl1pPr marL="50800" indent="0">
              <a:buNone/>
              <a:defRPr/>
            </a:lvl1pPr>
          </a:lstStyle>
          <a:p>
            <a:r>
              <a:rPr lang="en-US"/>
              <a:t>Click icon to add picture</a:t>
            </a:r>
            <a:endParaRPr lang="fi-FI"/>
          </a:p>
        </p:txBody>
      </p:sp>
    </p:spTree>
    <p:extLst>
      <p:ext uri="{BB962C8B-B14F-4D97-AF65-F5344CB8AC3E}">
        <p14:creationId xmlns:p14="http://schemas.microsoft.com/office/powerpoint/2010/main" val="13790853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3432174" y="1076132"/>
            <a:ext cx="7921625" cy="5100831"/>
          </a:xfrm>
          <a:prstGeom prst="rect">
            <a:avLst/>
          </a:prstGeom>
          <a:noFill/>
          <a:ln>
            <a:noFill/>
          </a:ln>
        </p:spPr>
        <p:txBody>
          <a:bodyPr spcFirstLastPara="1" wrap="square" lIns="91425" tIns="45700" rIns="91425" bIns="45700" anchor="t" anchorCtr="0">
            <a:normAutofit/>
          </a:bodyPr>
          <a:lstStyle>
            <a:lvl1pPr marL="0" lvl="0" indent="0" algn="l">
              <a:lnSpc>
                <a:spcPct val="100000"/>
              </a:lnSpc>
              <a:spcBef>
                <a:spcPts val="1000"/>
              </a:spcBef>
              <a:spcAft>
                <a:spcPts val="0"/>
              </a:spcAft>
              <a:buClr>
                <a:schemeClr val="dk1"/>
              </a:buClr>
              <a:buSzPts val="3840"/>
              <a:buFont typeface="Montserrat"/>
              <a:buNone/>
              <a:defRPr sz="2400"/>
            </a:lvl1pPr>
            <a:lvl2pPr marL="914400" lvl="1" indent="-216000" algn="l">
              <a:lnSpc>
                <a:spcPct val="90000"/>
              </a:lnSpc>
              <a:spcBef>
                <a:spcPts val="600"/>
              </a:spcBef>
              <a:spcAft>
                <a:spcPts val="0"/>
              </a:spcAft>
              <a:buClr>
                <a:schemeClr val="dk1"/>
              </a:buClr>
              <a:buSzPts val="18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600"/>
            </a:lvl4pPr>
            <a:lvl5pPr marL="2286000" lvl="4" indent="-342900" algn="l">
              <a:lnSpc>
                <a:spcPct val="90000"/>
              </a:lnSpc>
              <a:spcBef>
                <a:spcPts val="500"/>
              </a:spcBef>
              <a:spcAft>
                <a:spcPts val="0"/>
              </a:spcAft>
              <a:buClr>
                <a:schemeClr val="dk1"/>
              </a:buClr>
              <a:buSzPts val="1800"/>
              <a:buChar char="•"/>
              <a:defRPr sz="1600"/>
            </a:lvl5pPr>
            <a:lvl6pPr marL="2743200" lvl="5" indent="-342900" algn="l">
              <a:lnSpc>
                <a:spcPct val="90000"/>
              </a:lnSpc>
              <a:spcBef>
                <a:spcPts val="500"/>
              </a:spcBef>
              <a:spcAft>
                <a:spcPts val="0"/>
              </a:spcAft>
              <a:buClr>
                <a:schemeClr val="dk1"/>
              </a:buClr>
              <a:buSzPts val="1800"/>
              <a:buChar char="•"/>
              <a:defRPr sz="1600"/>
            </a:lvl6pPr>
            <a:lvl7pPr marL="3200400" lvl="6" indent="-342900" algn="l">
              <a:lnSpc>
                <a:spcPct val="90000"/>
              </a:lnSpc>
              <a:spcBef>
                <a:spcPts val="500"/>
              </a:spcBef>
              <a:spcAft>
                <a:spcPts val="0"/>
              </a:spcAft>
              <a:buClr>
                <a:schemeClr val="dk1"/>
              </a:buClr>
              <a:buSzPts val="1800"/>
              <a:buChar char="•"/>
              <a:defRPr sz="1600"/>
            </a:lvl7pPr>
            <a:lvl8pPr marL="3657600" lvl="7" indent="-342900" algn="l">
              <a:lnSpc>
                <a:spcPct val="90000"/>
              </a:lnSpc>
              <a:spcBef>
                <a:spcPts val="500"/>
              </a:spcBef>
              <a:spcAft>
                <a:spcPts val="0"/>
              </a:spcAft>
              <a:buClr>
                <a:schemeClr val="dk1"/>
              </a:buClr>
              <a:buSzPts val="1800"/>
              <a:buChar char="•"/>
              <a:defRPr sz="1600"/>
            </a:lvl8pPr>
            <a:lvl9pPr marL="4114800" lvl="8" indent="-342900" algn="l">
              <a:lnSpc>
                <a:spcPct val="90000"/>
              </a:lnSpc>
              <a:spcBef>
                <a:spcPts val="500"/>
              </a:spcBef>
              <a:spcAft>
                <a:spcPts val="0"/>
              </a:spcAft>
              <a:buClr>
                <a:schemeClr val="dk1"/>
              </a:buClr>
              <a:buSzPts val="1800"/>
              <a:buChar char="•"/>
              <a:defRPr sz="1600"/>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300816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7" name="Google Shape;27;p4"/>
          <p:cNvSpPr txBox="1">
            <a:spLocks noGrp="1"/>
          </p:cNvSpPr>
          <p:nvPr>
            <p:ph type="body" idx="1"/>
          </p:nvPr>
        </p:nvSpPr>
        <p:spPr>
          <a:xfrm>
            <a:off x="838200" y="1076132"/>
            <a:ext cx="10515600" cy="5100831"/>
          </a:xfrm>
          <a:prstGeom prst="rect">
            <a:avLst/>
          </a:prstGeom>
          <a:noFill/>
          <a:ln>
            <a:noFill/>
          </a:ln>
        </p:spPr>
        <p:txBody>
          <a:bodyPr spcFirstLastPara="1" wrap="square" lIns="91425" tIns="45700" rIns="91425" bIns="45700" anchor="ctr"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b="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433841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39"/>
        <p:cNvGrpSpPr/>
        <p:nvPr/>
      </p:nvGrpSpPr>
      <p:grpSpPr>
        <a:xfrm>
          <a:off x="0" y="0"/>
          <a:ext cx="0" cy="0"/>
          <a:chOff x="0" y="0"/>
          <a:chExt cx="0" cy="0"/>
        </a:xfrm>
      </p:grpSpPr>
      <p:sp>
        <p:nvSpPr>
          <p:cNvPr id="41" name="Google Shape;41;p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523240" lvl="0" indent="-457200" algn="l">
              <a:lnSpc>
                <a:spcPct val="110000"/>
              </a:lnSpc>
              <a:spcBef>
                <a:spcPts val="1000"/>
              </a:spcBef>
              <a:spcAft>
                <a:spcPts val="0"/>
              </a:spcAft>
              <a:buClr>
                <a:schemeClr val="dk1"/>
              </a:buClr>
              <a:buSzPts val="2560"/>
              <a:buFont typeface="Normaali järjestelmäfontti"/>
              <a:buChar char="»"/>
              <a:defRPr sz="32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Text Placeholder 2">
            <a:extLst>
              <a:ext uri="{FF2B5EF4-FFF2-40B4-BE49-F238E27FC236}">
                <a16:creationId xmlns:a16="http://schemas.microsoft.com/office/drawing/2014/main" id="{C47A8F8B-D798-8F47-9A56-28054004E6CA}"/>
              </a:ext>
            </a:extLst>
          </p:cNvPr>
          <p:cNvSpPr>
            <a:spLocks noGrp="1"/>
          </p:cNvSpPr>
          <p:nvPr>
            <p:ph type="body" sz="quarter" idx="13" hasCustomPrompt="1"/>
          </p:nvPr>
        </p:nvSpPr>
        <p:spPr>
          <a:xfrm>
            <a:off x="195221" y="6356350"/>
            <a:ext cx="10070998"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spTree>
    <p:extLst>
      <p:ext uri="{BB962C8B-B14F-4D97-AF65-F5344CB8AC3E}">
        <p14:creationId xmlns:p14="http://schemas.microsoft.com/office/powerpoint/2010/main" val="10552989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theme" Target="../theme/theme2.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image" Target="../media/image2.svg"/><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image" Target="../media/image1.png"/><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0" Type="http://schemas.openxmlformats.org/officeDocument/2006/relationships/slideLayout" Target="../slideLayouts/slideLayout64.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ExtraBold"/>
              <a:buNone/>
              <a:defRPr sz="4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i-FI"/>
              <a:t>‹#›</a:t>
            </a:fld>
            <a:endParaRPr/>
          </a:p>
        </p:txBody>
      </p:sp>
      <p:pic>
        <p:nvPicPr>
          <p:cNvPr id="3" name="Kuva 2">
            <a:extLst>
              <a:ext uri="{FF2B5EF4-FFF2-40B4-BE49-F238E27FC236}">
                <a16:creationId xmlns:a16="http://schemas.microsoft.com/office/drawing/2014/main" id="{B5EC1442-A83A-A2F0-F048-FE944971877B}"/>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11596915" y="6035789"/>
            <a:ext cx="390723" cy="656658"/>
          </a:xfrm>
          <a:prstGeom prst="rect">
            <a:avLst/>
          </a:prstGeom>
        </p:spPr>
      </p:pic>
    </p:spTree>
  </p:cSld>
  <p:clrMap bg1="lt1" tx1="dk1" bg2="dk2" tx2="lt2" accent1="accent1" accent2="accent2" accent3="accent3" accent4="accent4" accent5="accent5" accent6="accent6" hlink="hlink" folHlink="folHlink"/>
  <p:sldLayoutIdLst>
    <p:sldLayoutId id="2147483656" r:id="rId1"/>
    <p:sldLayoutId id="2147483722" r:id="rId2"/>
    <p:sldLayoutId id="2147483718" r:id="rId3"/>
    <p:sldLayoutId id="2147483688" r:id="rId4"/>
    <p:sldLayoutId id="2147483693" r:id="rId5"/>
    <p:sldLayoutId id="2147483704" r:id="rId6"/>
    <p:sldLayoutId id="2147483698" r:id="rId7"/>
    <p:sldLayoutId id="2147483697" r:id="rId8"/>
    <p:sldLayoutId id="2147483690" r:id="rId9"/>
    <p:sldLayoutId id="2147483700" r:id="rId10"/>
    <p:sldLayoutId id="2147483691" r:id="rId11"/>
    <p:sldLayoutId id="2147483694" r:id="rId12"/>
    <p:sldLayoutId id="2147483658" r:id="rId13"/>
    <p:sldLayoutId id="2147483659" r:id="rId14"/>
    <p:sldLayoutId id="2147483660" r:id="rId15"/>
    <p:sldLayoutId id="2147483663" r:id="rId16"/>
    <p:sldLayoutId id="2147483666" r:id="rId17"/>
    <p:sldLayoutId id="2147483667" r:id="rId18"/>
    <p:sldLayoutId id="2147483669" r:id="rId19"/>
    <p:sldLayoutId id="2147483670" r:id="rId20"/>
    <p:sldLayoutId id="2147483671" r:id="rId21"/>
    <p:sldLayoutId id="2147483711" r:id="rId22"/>
    <p:sldLayoutId id="2147483696" r:id="rId23"/>
    <p:sldLayoutId id="2147483699" r:id="rId24"/>
    <p:sldLayoutId id="2147483695" r:id="rId25"/>
    <p:sldLayoutId id="2147483672" r:id="rId26"/>
    <p:sldLayoutId id="2147483673" r:id="rId27"/>
    <p:sldLayoutId id="2147483692" r:id="rId28"/>
    <p:sldLayoutId id="2147483689" r:id="rId29"/>
    <p:sldLayoutId id="2147483701" r:id="rId30"/>
    <p:sldLayoutId id="2147483702" r:id="rId31"/>
    <p:sldLayoutId id="2147483678" r:id="rId32"/>
    <p:sldLayoutId id="2147483679" r:id="rId33"/>
    <p:sldLayoutId id="2147483687" r:id="rId34"/>
    <p:sldLayoutId id="2147483714" r:id="rId35"/>
    <p:sldLayoutId id="2147483710" r:id="rId36"/>
    <p:sldLayoutId id="2147483713" r:id="rId37"/>
    <p:sldLayoutId id="2147483707" r:id="rId38"/>
    <p:sldLayoutId id="2147483712" r:id="rId39"/>
    <p:sldLayoutId id="2147483709" r:id="rId40"/>
    <p:sldLayoutId id="2147483715" r:id="rId41"/>
    <p:sldLayoutId id="2147483720" r:id="rId42"/>
    <p:sldLayoutId id="2147483719" r:id="rId43"/>
    <p:sldLayoutId id="2147483721" r:id="rId4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06400" algn="l" rtl="0" eaLnBrk="1" hangingPunct="1">
        <a:lnSpc>
          <a:spcPct val="100000"/>
        </a:lnSpc>
        <a:spcBef>
          <a:spcPts val="0"/>
        </a:spcBef>
        <a:spcAft>
          <a:spcPts val="0"/>
        </a:spcAft>
        <a:buClr>
          <a:srgbClr val="000000"/>
        </a:buClr>
        <a:buSzPct val="80000"/>
        <a:buFont typeface="Normaali järjestelmäfontti"/>
        <a:buChar char="»"/>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529" userDrawn="1">
          <p15:clr>
            <a:srgbClr val="A4A3A4"/>
          </p15:clr>
        </p15:guide>
        <p15:guide id="5" pos="2162" userDrawn="1">
          <p15:clr>
            <a:srgbClr val="A4A3A4"/>
          </p15:clr>
        </p15:guide>
        <p15:guide id="6" pos="2978" userDrawn="1">
          <p15:clr>
            <a:srgbClr val="A4A3A4"/>
          </p15:clr>
        </p15:guide>
        <p15:guide id="7" pos="3795" userDrawn="1">
          <p15:clr>
            <a:srgbClr val="A4A3A4"/>
          </p15:clr>
        </p15:guide>
        <p15:guide id="8" pos="4611" userDrawn="1">
          <p15:clr>
            <a:srgbClr val="A4A3A4"/>
          </p15:clr>
        </p15:guide>
        <p15:guide id="9" pos="5428" userDrawn="1">
          <p15:clr>
            <a:srgbClr val="A4A3A4"/>
          </p15:clr>
        </p15:guide>
        <p15:guide id="10" pos="6244" userDrawn="1">
          <p15:clr>
            <a:srgbClr val="A4A3A4"/>
          </p15:clr>
        </p15:guide>
        <p15:guide id="13" pos="2865" userDrawn="1">
          <p15:clr>
            <a:srgbClr val="FDE53C"/>
          </p15:clr>
        </p15:guide>
        <p15:guide id="15" pos="4815" userDrawn="1">
          <p15:clr>
            <a:srgbClr val="FDE53C"/>
          </p15:clr>
        </p15:guide>
        <p15:guide id="16" pos="1345" userDrawn="1">
          <p15:clr>
            <a:srgbClr val="A4A3A4"/>
          </p15:clr>
        </p15:guide>
        <p15:guide id="19" orient="horz" pos="1638" userDrawn="1">
          <p15:clr>
            <a:srgbClr val="FDE53C"/>
          </p15:clr>
        </p15:guide>
        <p15:guide id="21" orient="horz" pos="2682" userDrawn="1">
          <p15:clr>
            <a:srgbClr val="FDE53C"/>
          </p15:clr>
        </p15:guide>
        <p15:guide id="22" pos="7061" userDrawn="1">
          <p15:clr>
            <a:srgbClr val="A4A3A4"/>
          </p15:clr>
        </p15:guide>
        <p15:guide id="23" pos="7151"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ExtraBold"/>
              <a:buNone/>
              <a:defRPr sz="4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i-FI"/>
              <a:t>‹#›</a:t>
            </a:fld>
            <a:endParaRPr/>
          </a:p>
        </p:txBody>
      </p:sp>
      <p:pic>
        <p:nvPicPr>
          <p:cNvPr id="3" name="Kuva 2">
            <a:extLst>
              <a:ext uri="{FF2B5EF4-FFF2-40B4-BE49-F238E27FC236}">
                <a16:creationId xmlns:a16="http://schemas.microsoft.com/office/drawing/2014/main" id="{B5EC1442-A83A-A2F0-F048-FE944971877B}"/>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11596915" y="6035789"/>
            <a:ext cx="390723" cy="656658"/>
          </a:xfrm>
          <a:prstGeom prst="rect">
            <a:avLst/>
          </a:prstGeom>
        </p:spPr>
      </p:pic>
    </p:spTree>
    <p:extLst>
      <p:ext uri="{BB962C8B-B14F-4D97-AF65-F5344CB8AC3E}">
        <p14:creationId xmlns:p14="http://schemas.microsoft.com/office/powerpoint/2010/main" val="2410620968"/>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06400" algn="l" rtl="0" eaLnBrk="1" hangingPunct="1">
        <a:lnSpc>
          <a:spcPct val="100000"/>
        </a:lnSpc>
        <a:spcBef>
          <a:spcPts val="0"/>
        </a:spcBef>
        <a:spcAft>
          <a:spcPts val="0"/>
        </a:spcAft>
        <a:buClr>
          <a:srgbClr val="000000"/>
        </a:buClr>
        <a:buSzPct val="80000"/>
        <a:buFont typeface="Normaali järjestelmäfontti"/>
        <a:buChar char="»"/>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529">
          <p15:clr>
            <a:srgbClr val="A4A3A4"/>
          </p15:clr>
        </p15:guide>
        <p15:guide id="5" pos="2162">
          <p15:clr>
            <a:srgbClr val="A4A3A4"/>
          </p15:clr>
        </p15:guide>
        <p15:guide id="6" pos="2978">
          <p15:clr>
            <a:srgbClr val="A4A3A4"/>
          </p15:clr>
        </p15:guide>
        <p15:guide id="7" pos="3795">
          <p15:clr>
            <a:srgbClr val="A4A3A4"/>
          </p15:clr>
        </p15:guide>
        <p15:guide id="8" pos="4611">
          <p15:clr>
            <a:srgbClr val="A4A3A4"/>
          </p15:clr>
        </p15:guide>
        <p15:guide id="9" pos="5428">
          <p15:clr>
            <a:srgbClr val="A4A3A4"/>
          </p15:clr>
        </p15:guide>
        <p15:guide id="10" pos="6244">
          <p15:clr>
            <a:srgbClr val="A4A3A4"/>
          </p15:clr>
        </p15:guide>
        <p15:guide id="13" pos="2865">
          <p15:clr>
            <a:srgbClr val="FDE53C"/>
          </p15:clr>
        </p15:guide>
        <p15:guide id="15" pos="4815">
          <p15:clr>
            <a:srgbClr val="FDE53C"/>
          </p15:clr>
        </p15:guide>
        <p15:guide id="16" pos="1345">
          <p15:clr>
            <a:srgbClr val="A4A3A4"/>
          </p15:clr>
        </p15:guide>
        <p15:guide id="19" orient="horz" pos="1638">
          <p15:clr>
            <a:srgbClr val="FDE53C"/>
          </p15:clr>
        </p15:guide>
        <p15:guide id="21" orient="horz" pos="2682">
          <p15:clr>
            <a:srgbClr val="FDE53C"/>
          </p15:clr>
        </p15:guide>
        <p15:guide id="22" pos="7061">
          <p15:clr>
            <a:srgbClr val="A4A3A4"/>
          </p15:clr>
        </p15:guide>
        <p15:guide id="23" pos="715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CB8EE2-3EB9-FBE8-F615-0F68FD4407A4}"/>
              </a:ext>
            </a:extLst>
          </p:cNvPr>
          <p:cNvSpPr>
            <a:spLocks noGrp="1"/>
          </p:cNvSpPr>
          <p:nvPr>
            <p:ph type="ctrTitle"/>
          </p:nvPr>
        </p:nvSpPr>
        <p:spPr>
          <a:xfrm>
            <a:off x="1069383" y="1507852"/>
            <a:ext cx="9144000" cy="2635508"/>
          </a:xfrm>
        </p:spPr>
        <p:txBody>
          <a:bodyPr>
            <a:normAutofit/>
          </a:bodyPr>
          <a:lstStyle/>
          <a:p>
            <a:r>
              <a:rPr lang="fi-FI" sz="4800" dirty="0"/>
              <a:t>Nopeiden osaamistarpeiden </a:t>
            </a:r>
            <a:br>
              <a:rPr lang="fi-FI" sz="4800" dirty="0"/>
            </a:br>
            <a:r>
              <a:rPr lang="fi-FI" sz="4800" dirty="0"/>
              <a:t>verkosto</a:t>
            </a:r>
          </a:p>
        </p:txBody>
      </p:sp>
      <p:sp>
        <p:nvSpPr>
          <p:cNvPr id="3" name="Alaotsikko 2">
            <a:extLst>
              <a:ext uri="{FF2B5EF4-FFF2-40B4-BE49-F238E27FC236}">
                <a16:creationId xmlns:a16="http://schemas.microsoft.com/office/drawing/2014/main" id="{CF34047B-5EE8-D7C4-DFAA-56223703161A}"/>
              </a:ext>
            </a:extLst>
          </p:cNvPr>
          <p:cNvSpPr>
            <a:spLocks noGrp="1"/>
          </p:cNvSpPr>
          <p:nvPr>
            <p:ph type="subTitle" idx="1"/>
          </p:nvPr>
        </p:nvSpPr>
        <p:spPr/>
        <p:txBody>
          <a:bodyPr/>
          <a:lstStyle/>
          <a:p>
            <a:r>
              <a:rPr lang="fi-FI" dirty="0"/>
              <a:t>Tuulivoima-alan verkoston 1. työpaja</a:t>
            </a:r>
          </a:p>
          <a:p>
            <a:endParaRPr lang="fi-FI" dirty="0"/>
          </a:p>
        </p:txBody>
      </p:sp>
    </p:spTree>
    <p:extLst>
      <p:ext uri="{BB962C8B-B14F-4D97-AF65-F5344CB8AC3E}">
        <p14:creationId xmlns:p14="http://schemas.microsoft.com/office/powerpoint/2010/main" val="141926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3B3B11-C8C7-5DEB-7289-308F3D992D6E}"/>
              </a:ext>
            </a:extLst>
          </p:cNvPr>
          <p:cNvSpPr>
            <a:spLocks noGrp="1"/>
          </p:cNvSpPr>
          <p:nvPr>
            <p:ph type="title"/>
          </p:nvPr>
        </p:nvSpPr>
        <p:spPr/>
        <p:txBody>
          <a:bodyPr>
            <a:normAutofit/>
          </a:bodyPr>
          <a:lstStyle/>
          <a:p>
            <a:r>
              <a:rPr lang="fi-FI" sz="2800" dirty="0"/>
              <a:t>Tuulivoimaloiden määrällinen kehitys</a:t>
            </a:r>
          </a:p>
        </p:txBody>
      </p:sp>
      <p:sp>
        <p:nvSpPr>
          <p:cNvPr id="4" name="Tekstin paikkamerkki 3">
            <a:extLst>
              <a:ext uri="{FF2B5EF4-FFF2-40B4-BE49-F238E27FC236}">
                <a16:creationId xmlns:a16="http://schemas.microsoft.com/office/drawing/2014/main" id="{361DC6BE-07D8-D318-9DE4-F0DF2335D50C}"/>
              </a:ext>
            </a:extLst>
          </p:cNvPr>
          <p:cNvSpPr>
            <a:spLocks noGrp="1"/>
          </p:cNvSpPr>
          <p:nvPr>
            <p:ph type="body" idx="1"/>
          </p:nvPr>
        </p:nvSpPr>
        <p:spPr/>
        <p:txBody>
          <a:bodyPr>
            <a:normAutofit/>
          </a:bodyPr>
          <a:lstStyle/>
          <a:p>
            <a:pPr marL="228600" indent="0">
              <a:buNone/>
            </a:pPr>
            <a:r>
              <a:rPr lang="fi-FI" sz="2400" dirty="0"/>
              <a:t>Koko maa vuosien 1991–2025 aikana</a:t>
            </a:r>
          </a:p>
        </p:txBody>
      </p:sp>
      <p:pic>
        <p:nvPicPr>
          <p:cNvPr id="9" name="Picture 2095445766" descr="Kuviossa on esitetty tuulivoimaloiden määrän kehitys Suomessa vuosina 1991–2025. Vuonna 1991 Suomessa kaksi tuulimyllyä ja vuonna 2025 niitä ennakoidaan olevan 1965. Määrän kasvu on varsin maltillista ensimmäiset 20 vuotta ja vuodesta 2013 alkaen kasvu kiihtyy vuosien 2017–2020 suvantovaihetta lukuun ottamatta lähes eksponentiaalisesti.">
            <a:extLst>
              <a:ext uri="{FF2B5EF4-FFF2-40B4-BE49-F238E27FC236}">
                <a16:creationId xmlns:a16="http://schemas.microsoft.com/office/drawing/2014/main" id="{5A01B879-19DA-2CE5-2559-F4E2F2BD3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601" y="1520052"/>
            <a:ext cx="7070177" cy="3817896"/>
          </a:xfrm>
          <a:prstGeom prst="rect">
            <a:avLst/>
          </a:prstGeom>
          <a:noFill/>
          <a:ln>
            <a:noFill/>
          </a:ln>
        </p:spPr>
      </p:pic>
      <p:grpSp>
        <p:nvGrpSpPr>
          <p:cNvPr id="8" name="Group 7">
            <a:extLst>
              <a:ext uri="{FF2B5EF4-FFF2-40B4-BE49-F238E27FC236}">
                <a16:creationId xmlns:a16="http://schemas.microsoft.com/office/drawing/2014/main" id="{96F817D9-F212-FA68-F855-4490BFA5E364}"/>
              </a:ext>
            </a:extLst>
          </p:cNvPr>
          <p:cNvGrpSpPr/>
          <p:nvPr/>
        </p:nvGrpSpPr>
        <p:grpSpPr>
          <a:xfrm>
            <a:off x="10888650" y="3275111"/>
            <a:ext cx="1084881" cy="307777"/>
            <a:chOff x="3301139" y="5715099"/>
            <a:chExt cx="1084881" cy="307777"/>
          </a:xfrm>
        </p:grpSpPr>
        <p:cxnSp>
          <p:nvCxnSpPr>
            <p:cNvPr id="6" name="Straight Connector 5">
              <a:extLst>
                <a:ext uri="{FF2B5EF4-FFF2-40B4-BE49-F238E27FC236}">
                  <a16:creationId xmlns:a16="http://schemas.microsoft.com/office/drawing/2014/main" id="{015BB043-2A5C-A227-758D-B0A29DB88137}"/>
                </a:ext>
              </a:extLst>
            </p:cNvPr>
            <p:cNvCxnSpPr/>
            <p:nvPr/>
          </p:nvCxnSpPr>
          <p:spPr>
            <a:xfrm>
              <a:off x="3301139" y="6022876"/>
              <a:ext cx="898902" cy="0"/>
            </a:xfrm>
            <a:prstGeom prst="line">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F474476-F45A-0F93-F04F-CAF864EE1A1B}"/>
                </a:ext>
              </a:extLst>
            </p:cNvPr>
            <p:cNvSpPr txBox="1"/>
            <p:nvPr/>
          </p:nvSpPr>
          <p:spPr>
            <a:xfrm>
              <a:off x="3301139" y="5715099"/>
              <a:ext cx="1084881" cy="307777"/>
            </a:xfrm>
            <a:prstGeom prst="rect">
              <a:avLst/>
            </a:prstGeom>
            <a:noFill/>
          </p:spPr>
          <p:txBody>
            <a:bodyPr wrap="square" rtlCol="0">
              <a:spAutoFit/>
            </a:bodyPr>
            <a:lstStyle/>
            <a:p>
              <a:pPr algn="l"/>
              <a:r>
                <a:rPr lang="fi-FI" dirty="0">
                  <a:latin typeface="+mn-lt"/>
                </a:rPr>
                <a:t>5 vuotta</a:t>
              </a:r>
            </a:p>
          </p:txBody>
        </p:sp>
      </p:grpSp>
    </p:spTree>
    <p:extLst>
      <p:ext uri="{BB962C8B-B14F-4D97-AF65-F5344CB8AC3E}">
        <p14:creationId xmlns:p14="http://schemas.microsoft.com/office/powerpoint/2010/main" val="295613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45FE6F-831B-6816-56C1-9B32002645BC}"/>
              </a:ext>
            </a:extLst>
          </p:cNvPr>
          <p:cNvSpPr>
            <a:spLocks noGrp="1"/>
          </p:cNvSpPr>
          <p:nvPr>
            <p:ph type="title"/>
          </p:nvPr>
        </p:nvSpPr>
        <p:spPr/>
        <p:txBody>
          <a:bodyPr/>
          <a:lstStyle/>
          <a:p>
            <a:r>
              <a:rPr lang="fi-FI" dirty="0"/>
              <a:t>Investointien vaikutukset työvoimatarpeeseen eri alueilla</a:t>
            </a:r>
          </a:p>
        </p:txBody>
      </p:sp>
      <p:sp>
        <p:nvSpPr>
          <p:cNvPr id="3" name="Tekstin paikkamerkki 2">
            <a:extLst>
              <a:ext uri="{FF2B5EF4-FFF2-40B4-BE49-F238E27FC236}">
                <a16:creationId xmlns:a16="http://schemas.microsoft.com/office/drawing/2014/main" id="{ABE98EAF-C6AA-D945-18A3-D3031C3966D3}"/>
              </a:ext>
            </a:extLst>
          </p:cNvPr>
          <p:cNvSpPr>
            <a:spLocks noGrp="1"/>
          </p:cNvSpPr>
          <p:nvPr>
            <p:ph type="body" idx="1"/>
          </p:nvPr>
        </p:nvSpPr>
        <p:spPr>
          <a:xfrm>
            <a:off x="727363" y="1825625"/>
            <a:ext cx="10785763" cy="4667250"/>
          </a:xfrm>
        </p:spPr>
        <p:txBody>
          <a:bodyPr/>
          <a:lstStyle/>
          <a:p>
            <a:r>
              <a:rPr lang="fi-FI" sz="1400" dirty="0">
                <a:latin typeface="+mn-lt"/>
                <a:ea typeface="Calibri" panose="020F0502020204030204" pitchFamily="34" charset="0"/>
                <a:cs typeface="Calibri" panose="020F0502020204030204" pitchFamily="34" charset="0"/>
              </a:rPr>
              <a:t>Rakenteilla on tällä hetkellä noin 500 uutta tuulivoimalaa eli lähivuosina tuulivoimaloiden määrä kohoaa jopa neljänneksellä. Lisäksi suunnitteilla on jopa 6 400 uuttaa tuulivoimalaa. </a:t>
            </a:r>
          </a:p>
          <a:p>
            <a:r>
              <a:rPr lang="fi-FI" sz="1400" dirty="0">
                <a:effectLst/>
                <a:latin typeface="+mn-lt"/>
                <a:ea typeface="Calibri" panose="020F0502020204030204" pitchFamily="34" charset="0"/>
              </a:rPr>
              <a:t>Rakenteilla olevat investoinnit synnyttävät huomionarvoista työvoiman tarvetta </a:t>
            </a:r>
            <a:r>
              <a:rPr lang="fi-FI" sz="1400" b="1" dirty="0">
                <a:effectLst/>
                <a:latin typeface="+mn-lt"/>
                <a:ea typeface="Calibri" panose="020F0502020204030204" pitchFamily="34" charset="0"/>
              </a:rPr>
              <a:t>etenkin Pohjois-Pohjanmaan, Pohjanmaan, Keski-Pohjanmaan ja Lapin maakuntiin. </a:t>
            </a:r>
            <a:r>
              <a:rPr lang="fi-FI" sz="1400" dirty="0">
                <a:effectLst/>
                <a:latin typeface="+mn-lt"/>
                <a:ea typeface="Calibri" panose="020F0502020204030204" pitchFamily="34" charset="0"/>
                <a:cs typeface="Calibri" panose="020F0502020204030204" pitchFamily="34" charset="0"/>
              </a:rPr>
              <a:t>Näissä maakunnissa haasteena on alueilla suunniteltu toiminnan huomattava skaalautuminen ja skaalaamisen vaatima työvoimatarpeen mahdollisesti hyvinkin huomattava kasvu. </a:t>
            </a:r>
          </a:p>
          <a:p>
            <a:r>
              <a:rPr lang="fi-FI" sz="1400" dirty="0">
                <a:latin typeface="+mn-lt"/>
                <a:ea typeface="Calibri" panose="020F0502020204030204" pitchFamily="34" charset="0"/>
                <a:cs typeface="Calibri" panose="020F0502020204030204" pitchFamily="34" charset="0"/>
              </a:rPr>
              <a:t>Osaa uusista investoinneista kaavaillaan maakuntiin, joissa ei vielä ole merkityksellisesti tuulivoimaa (esimerkiksi Kainuu, Pohjois-Savo, Keski-Suomi). </a:t>
            </a:r>
          </a:p>
          <a:p>
            <a:r>
              <a:rPr lang="fi-FI" sz="1400" dirty="0">
                <a:effectLst/>
                <a:latin typeface="+mn-lt"/>
                <a:ea typeface="Calibri" panose="020F0502020204030204" pitchFamily="34" charset="0"/>
              </a:rPr>
              <a:t>Yhä </a:t>
            </a:r>
            <a:r>
              <a:rPr lang="fi-FI" sz="1400" dirty="0">
                <a:latin typeface="+mn-lt"/>
                <a:ea typeface="Calibri" panose="020F0502020204030204" pitchFamily="34" charset="0"/>
                <a:cs typeface="Calibri" panose="020F0502020204030204" pitchFamily="34" charset="0"/>
              </a:rPr>
              <a:t>suuremman suhteellisen osuuden työvoimasta täytyisi työskennellä tulevaisuudessa tuulivoima-alalla. </a:t>
            </a:r>
            <a:r>
              <a:rPr lang="fi-FI" sz="1400" dirty="0">
                <a:effectLst/>
                <a:latin typeface="+mn-lt"/>
                <a:ea typeface="Calibri" panose="020F0502020204030204" pitchFamily="34" charset="0"/>
              </a:rPr>
              <a:t>Tuulivoima-alaa palvellakseen alan täytyy pystyä houkuttelemaan potentiaalista työvoimaa vaihtamaan työpaikkaansa nykyisestä. </a:t>
            </a:r>
          </a:p>
          <a:p>
            <a:r>
              <a:rPr lang="fi-FI" sz="1400" b="1" dirty="0">
                <a:effectLst/>
                <a:latin typeface="+mn-lt"/>
                <a:ea typeface="Calibri" panose="020F0502020204030204" pitchFamily="34" charset="0"/>
                <a:cs typeface="Calibri" panose="020F0502020204030204" pitchFamily="34" charset="0"/>
              </a:rPr>
              <a:t>Muutos työvoiman tarpeessa olisi erityisen suuri nykytilanteeseen verrattuna Kainuussa, Pohjois-Savossa ja Keski-Suomessa. </a:t>
            </a:r>
            <a:r>
              <a:rPr lang="fi-FI" sz="1400" dirty="0">
                <a:effectLst/>
                <a:latin typeface="+mn-lt"/>
                <a:ea typeface="Calibri" panose="020F0502020204030204" pitchFamily="34" charset="0"/>
                <a:cs typeface="Calibri" panose="020F0502020204030204" pitchFamily="34" charset="0"/>
              </a:rPr>
              <a:t>Erityisesti Kainuun maakunnassa työvoima voi muodostua huomattavaksi investointien pullonkaulaksi maakunnan hyvin haasteellisen työikäisen väestön kehityksen takia sekä suhteellisen vähäisen koulutustoiminnan seurauksena.</a:t>
            </a:r>
          </a:p>
        </p:txBody>
      </p:sp>
    </p:spTree>
    <p:extLst>
      <p:ext uri="{BB962C8B-B14F-4D97-AF65-F5344CB8AC3E}">
        <p14:creationId xmlns:p14="http://schemas.microsoft.com/office/powerpoint/2010/main" val="406623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67949770" descr="Kuvassa on kuvattu yleisimpiä ammatteja tuulivoimahankkeiden elinkaaressa. Ammatit on ryhmiteltu viiteen kokonaisuuteen, joita ovat 1) esisuunnittelu ja hankekehitys, 2) hankkeen suunnittelu, 3) rakentaminen ja pystyttäminen, 4) tuulivoimaloiden kuljetus ja 5) tuotantovaihe.">
            <a:extLst>
              <a:ext uri="{FF2B5EF4-FFF2-40B4-BE49-F238E27FC236}">
                <a16:creationId xmlns:a16="http://schemas.microsoft.com/office/drawing/2014/main" id="{5C964CDA-A879-164F-27A4-6245CE4D21D8}"/>
              </a:ext>
            </a:extLst>
          </p:cNvPr>
          <p:cNvPicPr>
            <a:picLocks noChangeAspect="1"/>
          </p:cNvPicPr>
          <p:nvPr/>
        </p:nvPicPr>
        <p:blipFill>
          <a:blip r:embed="rId3"/>
          <a:stretch>
            <a:fillRect/>
          </a:stretch>
        </p:blipFill>
        <p:spPr>
          <a:xfrm>
            <a:off x="120650" y="547571"/>
            <a:ext cx="11355388" cy="5762859"/>
          </a:xfrm>
          <a:prstGeom prst="rect">
            <a:avLst/>
          </a:prstGeom>
          <a:noFill/>
        </p:spPr>
      </p:pic>
    </p:spTree>
    <p:extLst>
      <p:ext uri="{BB962C8B-B14F-4D97-AF65-F5344CB8AC3E}">
        <p14:creationId xmlns:p14="http://schemas.microsoft.com/office/powerpoint/2010/main" val="291965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ABDE7C-23D1-4BD0-E7D9-0A265335EFD3}"/>
              </a:ext>
            </a:extLst>
          </p:cNvPr>
          <p:cNvSpPr>
            <a:spLocks noGrp="1"/>
          </p:cNvSpPr>
          <p:nvPr>
            <p:ph type="title"/>
          </p:nvPr>
        </p:nvSpPr>
        <p:spPr/>
        <p:txBody>
          <a:bodyPr/>
          <a:lstStyle/>
          <a:p>
            <a:r>
              <a:rPr lang="fi-FI" dirty="0"/>
              <a:t>Millaisena työvoiman tarve näyttäytyy yrityksissä?</a:t>
            </a:r>
          </a:p>
        </p:txBody>
      </p:sp>
      <p:sp>
        <p:nvSpPr>
          <p:cNvPr id="3" name="Tekstin paikkamerkki 2">
            <a:extLst>
              <a:ext uri="{FF2B5EF4-FFF2-40B4-BE49-F238E27FC236}">
                <a16:creationId xmlns:a16="http://schemas.microsoft.com/office/drawing/2014/main" id="{B10CB541-BB93-843A-8280-7C7E881DDE95}"/>
              </a:ext>
            </a:extLst>
          </p:cNvPr>
          <p:cNvSpPr>
            <a:spLocks noGrp="1"/>
          </p:cNvSpPr>
          <p:nvPr>
            <p:ph type="body" idx="1"/>
          </p:nvPr>
        </p:nvSpPr>
        <p:spPr>
          <a:xfrm>
            <a:off x="838199" y="1825625"/>
            <a:ext cx="10386527" cy="4351338"/>
          </a:xfrm>
        </p:spPr>
        <p:txBody>
          <a:bodyPr/>
          <a:lstStyle/>
          <a:p>
            <a:pPr>
              <a:spcAft>
                <a:spcPts val="1000"/>
              </a:spcAft>
            </a:pPr>
            <a:r>
              <a:rPr lang="fi-FI" sz="1200" b="1" dirty="0">
                <a:effectLst/>
                <a:latin typeface="+mn-lt"/>
                <a:ea typeface="Calibri" panose="020F0502020204030204" pitchFamily="34" charset="0"/>
                <a:cs typeface="Calibri" panose="020F0502020204030204" pitchFamily="34" charset="0"/>
              </a:rPr>
              <a:t>Monet yritykset kohtaavat nykyisessä tilanteessa vaikeuksia löytää riittävästi pätevää henkilöstöä täyttämään kasvavat tarpeensa. </a:t>
            </a:r>
            <a:r>
              <a:rPr lang="fi-FI" sz="1200" dirty="0">
                <a:effectLst/>
                <a:latin typeface="+mn-lt"/>
                <a:ea typeface="Calibri" panose="020F0502020204030204" pitchFamily="34" charset="0"/>
                <a:cs typeface="Calibri" panose="020F0502020204030204" pitchFamily="34" charset="0"/>
              </a:rPr>
              <a:t>Tämä on erityisen tärkeää huomioida koulutusten suunnittelussa ja rahoituksessa, kun otetaan huomioon, että ala kasvaa nopeasti ja uusien suunnitteilla olevien tuulivoimaloiden määrä on huomattava. Varsinkin huollon ja kunnossapidon työvoimatarpeet on ratkaistava alueellisesti. </a:t>
            </a:r>
          </a:p>
          <a:p>
            <a:pPr>
              <a:spcAft>
                <a:spcPts val="1000"/>
              </a:spcAft>
            </a:pPr>
            <a:r>
              <a:rPr lang="fi-FI" sz="1200" b="1" dirty="0">
                <a:latin typeface="+mn-lt"/>
                <a:ea typeface="Calibri"/>
                <a:cs typeface="Times New Roman"/>
              </a:rPr>
              <a:t>Useimmat yritykset raportoivat työvoimapulasta. </a:t>
            </a:r>
            <a:r>
              <a:rPr lang="fi-FI" sz="1200" dirty="0">
                <a:latin typeface="+mn-lt"/>
                <a:ea typeface="Calibri"/>
                <a:cs typeface="Times New Roman"/>
              </a:rPr>
              <a:t>Tarve näyttäytyy selkeimpänä sähköasentaja/ylläpito ja huolto-puolella, mutta myös korkeakoulutetut projektijohtajat ja hankekehittäjät ovat kysyttyjä. </a:t>
            </a:r>
            <a:r>
              <a:rPr lang="fi-FI" sz="1200" i="0" dirty="0">
                <a:effectLst/>
                <a:latin typeface="+mn-lt"/>
              </a:rPr>
              <a:t>Osaavia ammattilaisia on vaikea löytää myös erikoisaloilla, kuten ympäristöselvityksissä ja kaavaprosessien vetämisessä.</a:t>
            </a:r>
            <a:r>
              <a:rPr lang="fi-FI" sz="1200" b="1" dirty="0">
                <a:latin typeface="+mn-lt"/>
              </a:rPr>
              <a:t> </a:t>
            </a:r>
            <a:r>
              <a:rPr lang="fi-FI" sz="1200" dirty="0">
                <a:latin typeface="+mn-lt"/>
              </a:rPr>
              <a:t>Osaavista asentajista ja huoltajista on aina ollut pula. </a:t>
            </a:r>
            <a:endParaRPr lang="fi-FI" sz="1200" i="0" dirty="0">
              <a:effectLst/>
              <a:latin typeface="+mn-lt"/>
            </a:endParaRPr>
          </a:p>
          <a:p>
            <a:pPr>
              <a:spcAft>
                <a:spcPts val="1000"/>
              </a:spcAft>
            </a:pPr>
            <a:r>
              <a:rPr lang="fi-FI" sz="1200" b="1" dirty="0">
                <a:latin typeface="+mn-lt"/>
              </a:rPr>
              <a:t>Huollon ja ylläpidon ammattilaisten tarve korostuu tuotantovaiheessa</a:t>
            </a:r>
            <a:r>
              <a:rPr lang="fi-FI" sz="1200" dirty="0">
                <a:latin typeface="+mn-lt"/>
              </a:rPr>
              <a:t>, ja tämä voi vaikuttaa laitosten tehokkuuteen ja toiminnan jatkuvuuteen.</a:t>
            </a:r>
          </a:p>
          <a:p>
            <a:pPr>
              <a:spcAft>
                <a:spcPts val="1000"/>
              </a:spcAft>
            </a:pPr>
            <a:r>
              <a:rPr lang="fi-FI" sz="1200" b="1" dirty="0">
                <a:latin typeface="+mn-lt"/>
              </a:rPr>
              <a:t>Tuulivoimapuistojen maantieteelliset sijainnit tuottaa merkittäviä lisähaasteita. </a:t>
            </a:r>
            <a:r>
              <a:rPr lang="fi-FI" sz="1200" dirty="0">
                <a:latin typeface="+mn-lt"/>
              </a:rPr>
              <a:t>Ne sijaitsevat pienillä paikkakunnilla, mikä aiheuttaa haasteita työvoiman saannissa. Työntekijät saattavat olla haluttomia muuttamaan näille alueille, ja tämä on johtanut tarpeeseen harkita joustavampia työskentelyratkaisuja, kuten matkustavia huoltotiimejä.</a:t>
            </a:r>
          </a:p>
          <a:p>
            <a:pPr>
              <a:spcAft>
                <a:spcPts val="1000"/>
              </a:spcAft>
            </a:pPr>
            <a:r>
              <a:rPr lang="fi-FI" sz="1200" b="1" dirty="0">
                <a:effectLst/>
                <a:latin typeface="+mn-lt"/>
                <a:ea typeface="Calibri" panose="020F0502020204030204" pitchFamily="34" charset="0"/>
                <a:cs typeface="Calibri" panose="020F0502020204030204" pitchFamily="34" charset="0"/>
              </a:rPr>
              <a:t>Suomessa on kasvava tarve kehittää koulutusta sisällöllisesti vastaamaan energiateollisuuden, erityisesti tuulivoimateollisuuden, nopeaa kasvua.</a:t>
            </a:r>
            <a:r>
              <a:rPr lang="fi-FI" sz="1200" dirty="0">
                <a:effectLst/>
                <a:latin typeface="+mn-lt"/>
                <a:ea typeface="Calibri" panose="020F0502020204030204" pitchFamily="34" charset="0"/>
                <a:cs typeface="Calibri" panose="020F0502020204030204" pitchFamily="34" charset="0"/>
              </a:rPr>
              <a:t> Tavoitteena tulisi olla varmistaa, että koulutusohjelmat ja kurssit suunnitellaan huomioimaan näiden alojen ja yritysten erityistarpeet. Työvoimatarpeeseen tulisi reagoida sekä ammatillisessa koulutuksessa että korkeakoulutuksessa. </a:t>
            </a:r>
            <a:endParaRPr lang="fi-FI" sz="1200" dirty="0">
              <a:latin typeface="+mn-lt"/>
            </a:endParaRPr>
          </a:p>
          <a:p>
            <a:endParaRPr lang="fi-FI" sz="1200" dirty="0">
              <a:solidFill>
                <a:schemeClr val="tx1"/>
              </a:solidFill>
            </a:endParaRPr>
          </a:p>
          <a:p>
            <a:endParaRPr lang="fi-FI" sz="1200" dirty="0"/>
          </a:p>
        </p:txBody>
      </p:sp>
    </p:spTree>
    <p:extLst>
      <p:ext uri="{BB962C8B-B14F-4D97-AF65-F5344CB8AC3E}">
        <p14:creationId xmlns:p14="http://schemas.microsoft.com/office/powerpoint/2010/main" val="107487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F1F6B8-33E6-C6B9-026D-CBC8CCAFB715}"/>
              </a:ext>
            </a:extLst>
          </p:cNvPr>
          <p:cNvSpPr>
            <a:spLocks noGrp="1"/>
          </p:cNvSpPr>
          <p:nvPr>
            <p:ph type="title"/>
          </p:nvPr>
        </p:nvSpPr>
        <p:spPr/>
        <p:txBody>
          <a:bodyPr>
            <a:normAutofit fontScale="90000"/>
          </a:bodyPr>
          <a:lstStyle/>
          <a:p>
            <a:r>
              <a:rPr lang="fi-FI" dirty="0"/>
              <a:t>Millaisia muutoksia työvoiman saatavuudessa on tapahtunut lähivuosina? </a:t>
            </a:r>
          </a:p>
        </p:txBody>
      </p:sp>
      <p:sp>
        <p:nvSpPr>
          <p:cNvPr id="3" name="Tekstin paikkamerkki 2">
            <a:extLst>
              <a:ext uri="{FF2B5EF4-FFF2-40B4-BE49-F238E27FC236}">
                <a16:creationId xmlns:a16="http://schemas.microsoft.com/office/drawing/2014/main" id="{E52262AD-B152-FE7A-615D-4F0B7BBD95AB}"/>
              </a:ext>
            </a:extLst>
          </p:cNvPr>
          <p:cNvSpPr>
            <a:spLocks noGrp="1"/>
          </p:cNvSpPr>
          <p:nvPr>
            <p:ph type="body" idx="1"/>
          </p:nvPr>
        </p:nvSpPr>
        <p:spPr>
          <a:xfrm>
            <a:off x="755822" y="2039808"/>
            <a:ext cx="9436768" cy="4351338"/>
          </a:xfrm>
        </p:spPr>
        <p:txBody>
          <a:bodyPr/>
          <a:lstStyle/>
          <a:p>
            <a:r>
              <a:rPr lang="fi-FI" sz="1800" b="1" i="0" dirty="0">
                <a:effectLst/>
                <a:latin typeface="+mn-lt"/>
              </a:rPr>
              <a:t>Viime aikoina on nähty hieman rauhoittumista investointien vähentymisen myötä. </a:t>
            </a:r>
            <a:r>
              <a:rPr lang="fi-FI" sz="1800" i="0" dirty="0">
                <a:effectLst/>
                <a:latin typeface="+mn-lt"/>
              </a:rPr>
              <a:t>Edelleen uusia voimaloita on rakenteilla kuitenkin tälle ja ensi vuodell</a:t>
            </a:r>
            <a:r>
              <a:rPr lang="fi-FI" sz="1800" dirty="0">
                <a:latin typeface="+mn-lt"/>
              </a:rPr>
              <a:t>e merkittävä määrä, jonka myötä syntyy uusia työvoimatarpeita.</a:t>
            </a:r>
            <a:endParaRPr lang="en-US" sz="1800" dirty="0">
              <a:latin typeface="+mn-lt"/>
            </a:endParaRPr>
          </a:p>
          <a:p>
            <a:r>
              <a:rPr lang="fi-FI" sz="1800" b="1" dirty="0">
                <a:latin typeface="+mn-lt"/>
              </a:rPr>
              <a:t>Rakennusalalta vapautuu tällä hetkellä osaajia huolto- ja asennustehtäviin. </a:t>
            </a:r>
            <a:r>
              <a:rPr lang="fi-FI" sz="1800" dirty="0">
                <a:latin typeface="+mn-lt"/>
              </a:rPr>
              <a:t>Olisiko mahdollista rakentaa koulutuspolku tukemaan alanvaihtoa? </a:t>
            </a:r>
          </a:p>
          <a:p>
            <a:r>
              <a:rPr lang="fi-FI" sz="1800" b="1" i="0" dirty="0">
                <a:effectLst/>
                <a:latin typeface="+mn-lt"/>
              </a:rPr>
              <a:t>Kasvun odotetaan kuitenkin jatkuvan pitkällä aikavälillä, </a:t>
            </a:r>
            <a:r>
              <a:rPr lang="fi-FI" sz="1800" i="0" dirty="0">
                <a:effectLst/>
                <a:latin typeface="+mn-lt"/>
              </a:rPr>
              <a:t>ja henkilöstömäärä tuulivoima-alalla tulee kasvamaan voimakkaasti.</a:t>
            </a:r>
          </a:p>
          <a:p>
            <a:r>
              <a:rPr lang="fi-FI" sz="1800" i="0" dirty="0">
                <a:effectLst/>
                <a:latin typeface="+mn-lt"/>
              </a:rPr>
              <a:t>Useat yritykset mainitsivat, että konsulttialan työvoimapula näyttäytyy tuulivoimaloille. Monet tehtävistä on ulkoistettavissa, mikäli konsultteja olisi saatavilla. </a:t>
            </a:r>
          </a:p>
        </p:txBody>
      </p:sp>
    </p:spTree>
    <p:extLst>
      <p:ext uri="{BB962C8B-B14F-4D97-AF65-F5344CB8AC3E}">
        <p14:creationId xmlns:p14="http://schemas.microsoft.com/office/powerpoint/2010/main" val="34376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3A2E-D56F-CE34-7A3B-68B65644438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B8967EC-D552-B171-1538-76F33384EC07}"/>
              </a:ext>
            </a:extLst>
          </p:cNvPr>
          <p:cNvSpPr>
            <a:spLocks noGrp="1"/>
          </p:cNvSpPr>
          <p:nvPr>
            <p:ph type="title"/>
          </p:nvPr>
        </p:nvSpPr>
        <p:spPr/>
        <p:txBody>
          <a:bodyPr/>
          <a:lstStyle/>
          <a:p>
            <a:r>
              <a:rPr lang="fi-FI" dirty="0"/>
              <a:t>Koulutustarjonnan kartoitus</a:t>
            </a:r>
          </a:p>
        </p:txBody>
      </p:sp>
      <p:sp>
        <p:nvSpPr>
          <p:cNvPr id="3" name="Tekstin paikkamerkki 2">
            <a:extLst>
              <a:ext uri="{FF2B5EF4-FFF2-40B4-BE49-F238E27FC236}">
                <a16:creationId xmlns:a16="http://schemas.microsoft.com/office/drawing/2014/main" id="{F5F2EDD9-E1D5-1E74-BF40-26907BD334CD}"/>
              </a:ext>
            </a:extLst>
          </p:cNvPr>
          <p:cNvSpPr>
            <a:spLocks noGrp="1"/>
          </p:cNvSpPr>
          <p:nvPr>
            <p:ph type="body" sz="quarter" idx="13"/>
          </p:nvPr>
        </p:nvSpPr>
        <p:spPr/>
        <p:txBody>
          <a:bodyPr/>
          <a:lstStyle/>
          <a:p>
            <a:r>
              <a:rPr lang="fi-FI" dirty="0"/>
              <a:t>Osaajatarpeiden huomiointi koulutuksessa</a:t>
            </a:r>
          </a:p>
        </p:txBody>
      </p:sp>
    </p:spTree>
    <p:extLst>
      <p:ext uri="{BB962C8B-B14F-4D97-AF65-F5344CB8AC3E}">
        <p14:creationId xmlns:p14="http://schemas.microsoft.com/office/powerpoint/2010/main" val="101954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0C15D-EA6C-5E55-2D3C-C122E60544F2}"/>
              </a:ext>
            </a:extLst>
          </p:cNvPr>
          <p:cNvSpPr>
            <a:spLocks noGrp="1"/>
          </p:cNvSpPr>
          <p:nvPr>
            <p:ph type="title"/>
          </p:nvPr>
        </p:nvSpPr>
        <p:spPr/>
        <p:txBody>
          <a:bodyPr/>
          <a:lstStyle/>
          <a:p>
            <a:r>
              <a:rPr lang="fi-FI" dirty="0"/>
              <a:t>Korkeakoulujen koulutustarjonta</a:t>
            </a:r>
          </a:p>
        </p:txBody>
      </p:sp>
      <p:sp>
        <p:nvSpPr>
          <p:cNvPr id="3" name="Tekstin paikkamerkki 2">
            <a:extLst>
              <a:ext uri="{FF2B5EF4-FFF2-40B4-BE49-F238E27FC236}">
                <a16:creationId xmlns:a16="http://schemas.microsoft.com/office/drawing/2014/main" id="{F5BB69B7-33BA-43F0-4D8D-E8069F538EDF}"/>
              </a:ext>
            </a:extLst>
          </p:cNvPr>
          <p:cNvSpPr>
            <a:spLocks noGrp="1"/>
          </p:cNvSpPr>
          <p:nvPr>
            <p:ph type="body" idx="1"/>
          </p:nvPr>
        </p:nvSpPr>
        <p:spPr>
          <a:xfrm>
            <a:off x="780535" y="1389019"/>
            <a:ext cx="9436768" cy="4351338"/>
          </a:xfrm>
        </p:spPr>
        <p:txBody>
          <a:bodyPr/>
          <a:lstStyle/>
          <a:p>
            <a:r>
              <a:rPr lang="fi-FI" dirty="0"/>
              <a:t>Suomessa energia- ja ympäristötekniikkaan ja insinööritieteisiin liittyvä koulutustarjonta on laaja. </a:t>
            </a:r>
          </a:p>
          <a:p>
            <a:r>
              <a:rPr lang="fi-FI" dirty="0"/>
              <a:t>Esimerkiksi energia- ja ympäristötekniikkaan ja sähkö- ja automaatiotekniikkaan liittyviä alempia korkeakoulututkintoja tarjoaa noin 12–15 ammattikorkeakoulua. </a:t>
            </a:r>
          </a:p>
          <a:p>
            <a:r>
              <a:rPr lang="fi-FI" dirty="0"/>
              <a:t>Yliopistoista ainakin Aalto, Tampereen yliopisto, LUT ja Vaasan yliopisto järjestävät energia- ja sähkötekniikkaan liittyviä kandidaatti- ja maisteriohjelmia. Yliopistojen tutkinto-ohjelmat sisältävät uusiutuvaan energiatekniikkaan ja energiamurrokseen liittyviä opintoja ja niissä on mukana myös tuulivoimaan liittyviä spesifejä opintokokonaisuuksia.</a:t>
            </a:r>
          </a:p>
          <a:p>
            <a:r>
              <a:rPr lang="fi-FI" dirty="0"/>
              <a:t>Verkostoyliopisto </a:t>
            </a:r>
            <a:r>
              <a:rPr lang="fi-FI" dirty="0" err="1"/>
              <a:t>FITech</a:t>
            </a:r>
            <a:r>
              <a:rPr lang="fi-FI" dirty="0"/>
              <a:t> tarjoaa kursseja, jotka liittyvät tuulivoimaan ja uusiutuvaan energiatekniikkaan. Kurssit on tarkoitettu aikuisopiskelijoille sekä tutkinto-opiskelijoille.</a:t>
            </a:r>
          </a:p>
          <a:p>
            <a:endParaRPr lang="fi-FI" dirty="0"/>
          </a:p>
          <a:p>
            <a:endParaRPr lang="fi-FI" dirty="0"/>
          </a:p>
        </p:txBody>
      </p:sp>
    </p:spTree>
    <p:extLst>
      <p:ext uri="{BB962C8B-B14F-4D97-AF65-F5344CB8AC3E}">
        <p14:creationId xmlns:p14="http://schemas.microsoft.com/office/powerpoint/2010/main" val="145284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D96C44-E74D-82C3-5DE5-55D6B6F0D71D}"/>
              </a:ext>
            </a:extLst>
          </p:cNvPr>
          <p:cNvSpPr>
            <a:spLocks noGrp="1"/>
          </p:cNvSpPr>
          <p:nvPr>
            <p:ph type="title"/>
          </p:nvPr>
        </p:nvSpPr>
        <p:spPr/>
        <p:txBody>
          <a:bodyPr/>
          <a:lstStyle/>
          <a:p>
            <a:r>
              <a:rPr lang="fi-FI" dirty="0"/>
              <a:t>Osaajatarpeiden huomiointi korkea-asteen koulutuksessa</a:t>
            </a:r>
          </a:p>
        </p:txBody>
      </p:sp>
      <p:sp>
        <p:nvSpPr>
          <p:cNvPr id="3" name="Tekstin paikkamerkki 2">
            <a:extLst>
              <a:ext uri="{FF2B5EF4-FFF2-40B4-BE49-F238E27FC236}">
                <a16:creationId xmlns:a16="http://schemas.microsoft.com/office/drawing/2014/main" id="{BF843D25-0BA6-E898-3D70-0097958272D5}"/>
              </a:ext>
            </a:extLst>
          </p:cNvPr>
          <p:cNvSpPr>
            <a:spLocks noGrp="1"/>
          </p:cNvSpPr>
          <p:nvPr>
            <p:ph type="body" idx="1"/>
          </p:nvPr>
        </p:nvSpPr>
        <p:spPr>
          <a:xfrm>
            <a:off x="838200" y="1825625"/>
            <a:ext cx="10348784" cy="4351338"/>
          </a:xfrm>
        </p:spPr>
        <p:txBody>
          <a:bodyPr/>
          <a:lstStyle/>
          <a:p>
            <a:r>
              <a:rPr lang="fi-FI" sz="1800" dirty="0">
                <a:effectLst/>
                <a:latin typeface="+mn-lt"/>
                <a:ea typeface="Calibri" panose="020F0502020204030204" pitchFamily="34" charset="0"/>
                <a:cs typeface="Calibri" panose="020F0502020204030204" pitchFamily="34" charset="0"/>
              </a:rPr>
              <a:t>Tuulivoimaa koskevien opintojen laajentaminen teknillisissä korkeakouluissa ja yliopistoissa on tarpeellista. Toisaalta liian erikoistunutta ja rajattua koulutusta tulee välttää. Yleisesti yritykset kokivat tärkeinä laaja-alaisemmin uusiutuviin energiamuotoihin (mm. aurinko, tuuli ja vety) liittyvät opintokokonaisuudet ja suuntautumisvaihtoehdot.</a:t>
            </a:r>
          </a:p>
          <a:p>
            <a:r>
              <a:rPr lang="fi-FI" sz="1800" dirty="0">
                <a:latin typeface="+mn-lt"/>
                <a:ea typeface="Calibri" panose="020F0502020204030204" pitchFamily="34" charset="0"/>
                <a:cs typeface="Calibri" panose="020F0502020204030204" pitchFamily="34" charset="0"/>
              </a:rPr>
              <a:t>T</a:t>
            </a:r>
            <a:r>
              <a:rPr lang="fi-FI" sz="1800" dirty="0">
                <a:effectLst/>
                <a:latin typeface="+mn-lt"/>
                <a:ea typeface="Calibri" panose="020F0502020204030204" pitchFamily="34" charset="0"/>
                <a:cs typeface="Calibri" panose="020F0502020204030204" pitchFamily="34" charset="0"/>
              </a:rPr>
              <a:t>arvetta uudelle tuulivoima-alan maisteriohjelmalle ei nosteta kovin selkeästi esiin. </a:t>
            </a:r>
          </a:p>
          <a:p>
            <a:r>
              <a:rPr lang="fi-FI" sz="1800" dirty="0">
                <a:effectLst/>
                <a:latin typeface="+mn-lt"/>
                <a:ea typeface="Calibri" panose="020F0502020204030204" pitchFamily="34" charset="0"/>
                <a:cs typeface="Calibri" panose="020F0502020204030204" pitchFamily="34" charset="0"/>
              </a:rPr>
              <a:t>Vastaajat näkevät, että täsmäkoulutukset, joissa kouluttajia tulee tuulivoima-alalla toimivista yrityksistä, ovat erityisen hyödyllisiä. </a:t>
            </a:r>
          </a:p>
          <a:p>
            <a:r>
              <a:rPr lang="fi-FI" sz="1800" dirty="0">
                <a:effectLst/>
                <a:latin typeface="+mn-lt"/>
                <a:ea typeface="Calibri" panose="020F0502020204030204" pitchFamily="34" charset="0"/>
                <a:cs typeface="Calibri" panose="020F0502020204030204" pitchFamily="34" charset="0"/>
              </a:rPr>
              <a:t>Lisäksi korostetaan energiatekniikan asiantuntijoiden kouluttamisen tärkeyttä kaupallisen ajattelun ja johtamistaitojen alueilla, koska nämä taidot ovat keskeisiä asiantuntijaorganisaatioissa.</a:t>
            </a:r>
          </a:p>
          <a:p>
            <a:pPr marL="0" indent="0">
              <a:buNone/>
            </a:pPr>
            <a:endParaRPr lang="fi-FI" dirty="0"/>
          </a:p>
        </p:txBody>
      </p:sp>
    </p:spTree>
    <p:extLst>
      <p:ext uri="{BB962C8B-B14F-4D97-AF65-F5344CB8AC3E}">
        <p14:creationId xmlns:p14="http://schemas.microsoft.com/office/powerpoint/2010/main" val="231159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54C2E5-AFA4-6725-06E0-F19F86F1C560}"/>
              </a:ext>
            </a:extLst>
          </p:cNvPr>
          <p:cNvSpPr>
            <a:spLocks noGrp="1"/>
          </p:cNvSpPr>
          <p:nvPr>
            <p:ph type="title"/>
          </p:nvPr>
        </p:nvSpPr>
        <p:spPr/>
        <p:txBody>
          <a:bodyPr/>
          <a:lstStyle/>
          <a:p>
            <a:r>
              <a:rPr lang="fi-FI" dirty="0"/>
              <a:t>Ammatillisen koulutuksen koulutustarjonta </a:t>
            </a:r>
          </a:p>
        </p:txBody>
      </p:sp>
      <p:sp>
        <p:nvSpPr>
          <p:cNvPr id="3" name="Tekstin paikkamerkki 2">
            <a:extLst>
              <a:ext uri="{FF2B5EF4-FFF2-40B4-BE49-F238E27FC236}">
                <a16:creationId xmlns:a16="http://schemas.microsoft.com/office/drawing/2014/main" id="{DF13E174-B5EA-3860-5EEA-6B13EFC8AEE4}"/>
              </a:ext>
            </a:extLst>
          </p:cNvPr>
          <p:cNvSpPr>
            <a:spLocks noGrp="1"/>
          </p:cNvSpPr>
          <p:nvPr>
            <p:ph type="body" idx="1"/>
          </p:nvPr>
        </p:nvSpPr>
        <p:spPr>
          <a:xfrm>
            <a:off x="838199" y="1825625"/>
            <a:ext cx="10965025" cy="4351338"/>
          </a:xfrm>
        </p:spPr>
        <p:txBody>
          <a:bodyPr/>
          <a:lstStyle/>
          <a:p>
            <a:r>
              <a:rPr lang="fi-FI" sz="1600" dirty="0">
                <a:latin typeface="+mn-lt"/>
                <a:ea typeface="Calibri" panose="020F0502020204030204" pitchFamily="34" charset="0"/>
                <a:cs typeface="Calibri"/>
              </a:rPr>
              <a:t>Useat yritysten edustajat toivat esiin, että </a:t>
            </a:r>
            <a:r>
              <a:rPr lang="fi-FI" sz="1600" b="1" dirty="0">
                <a:latin typeface="+mn-lt"/>
                <a:ea typeface="Calibri" panose="020F0502020204030204" pitchFamily="34" charset="0"/>
                <a:cs typeface="Calibri"/>
              </a:rPr>
              <a:t>ammatillinen perusosaaminen sähkö-, automaatio- ja </a:t>
            </a:r>
            <a:r>
              <a:rPr lang="fi-FI" sz="1600" b="1">
                <a:latin typeface="+mn-lt"/>
                <a:ea typeface="Calibri" panose="020F0502020204030204" pitchFamily="34" charset="0"/>
                <a:cs typeface="Calibri"/>
              </a:rPr>
              <a:t>tuotantotekniikasta tai mekaniikasta on riittävää tuotanto- ja ylläpitotehtäviin. </a:t>
            </a:r>
            <a:r>
              <a:rPr lang="fi-FI" sz="1600" dirty="0">
                <a:effectLst/>
                <a:latin typeface="+mn-lt"/>
                <a:ea typeface="Calibri" panose="020F0502020204030204" pitchFamily="34" charset="0"/>
                <a:cs typeface="Calibri"/>
              </a:rPr>
              <a:t>Sähkö- ja automaatiotekniikan ja kone- ja tuotantotekniikan perustutkintoja järjestää iso osa ammatillisista koulutuksen järjestäjistä.</a:t>
            </a:r>
            <a:r>
              <a:rPr lang="fi-FI" sz="1600" dirty="0">
                <a:latin typeface="+mn-lt"/>
                <a:ea typeface="Calibri" panose="020F0502020204030204" pitchFamily="34" charset="0"/>
                <a:cs typeface="Calibri"/>
              </a:rPr>
              <a:t> </a:t>
            </a:r>
            <a:endParaRPr lang="fi-FI" sz="1600" dirty="0">
              <a:effectLst/>
              <a:latin typeface="+mn-lt"/>
              <a:ea typeface="Calibri" panose="020F0502020204030204" pitchFamily="34" charset="0"/>
              <a:cs typeface="Calibri" panose="020F0502020204030204" pitchFamily="34" charset="0"/>
            </a:endParaRPr>
          </a:p>
          <a:p>
            <a:r>
              <a:rPr lang="fi-FI" sz="1600" dirty="0">
                <a:latin typeface="+mn-lt"/>
                <a:ea typeface="Calibri" panose="020F0502020204030204" pitchFamily="34" charset="0"/>
                <a:cs typeface="Calibri" panose="020F0502020204030204" pitchFamily="34" charset="0"/>
              </a:rPr>
              <a:t>Yrityksillä on mahdollisuus ja intressi kouluttaa sisäisesti eteenpäin silloin, kun henkilöllä on perusosaaminen kyseisistä asioista olemassa. </a:t>
            </a:r>
          </a:p>
          <a:p>
            <a:r>
              <a:rPr lang="fi-FI" sz="1600" dirty="0">
                <a:latin typeface="+mn-lt"/>
                <a:ea typeface="Calibri" panose="020F0502020204030204" pitchFamily="34" charset="0"/>
                <a:cs typeface="Calibri" panose="020F0502020204030204" pitchFamily="34" charset="0"/>
              </a:rPr>
              <a:t>Ammatti- ja erikoisammattitutkinnot vastaavat hitaasti olemassa olevaan työvoimapulaan ja positiiviseen rakennemuutostilanteeseen. </a:t>
            </a:r>
            <a:r>
              <a:rPr lang="fi-FI" sz="1600" b="1" dirty="0">
                <a:effectLst/>
                <a:latin typeface="+mn-lt"/>
                <a:ea typeface="Calibri" panose="020F0502020204030204" pitchFamily="34" charset="0"/>
                <a:cs typeface="Calibri" panose="020F0502020204030204" pitchFamily="34" charset="0"/>
              </a:rPr>
              <a:t>Näissä tutkinnoissa tutkinnon suorittaneiden määrät ovat hyvin pieniä. </a:t>
            </a:r>
            <a:r>
              <a:rPr lang="fi-FI" sz="1600" dirty="0">
                <a:effectLst/>
                <a:latin typeface="+mn-lt"/>
                <a:ea typeface="Calibri" panose="020F0502020204030204" pitchFamily="34" charset="0"/>
                <a:cs typeface="Calibri" panose="020F0502020204030204" pitchFamily="34" charset="0"/>
              </a:rPr>
              <a:t>Nämä tutkinnot voivat olla sisällöllisesti relevantteja tuulivoima-alalle, mutta eivät toimi kuitenkaan alalle syöttäviä linjoina tai tutkintoina. </a:t>
            </a:r>
          </a:p>
          <a:p>
            <a:pPr>
              <a:lnSpc>
                <a:spcPct val="107000"/>
              </a:lnSpc>
              <a:spcAft>
                <a:spcPts val="1000"/>
              </a:spcAft>
            </a:pPr>
            <a:r>
              <a:rPr lang="fi-FI" sz="1600" dirty="0">
                <a:latin typeface="+mn-lt"/>
                <a:ea typeface="Calibri" panose="020F0502020204030204" pitchFamily="34" charset="0"/>
              </a:rPr>
              <a:t>Lähitulevaisuudessa on välttämätöntä päivittää ammatillisen koulutuksen tutkintojen sisältöjä suoritustapoja tai aloituspaikkojen määrää vastaamaan paremmin kasvavan energia-alan ja tuulivoima-alan tarpeita. </a:t>
            </a:r>
            <a:r>
              <a:rPr lang="fi-FI" sz="1600" b="1" dirty="0">
                <a:effectLst/>
                <a:latin typeface="+mn-lt"/>
                <a:ea typeface="Calibri" panose="020F0502020204030204" pitchFamily="34" charset="0"/>
                <a:cs typeface="Calibri" panose="020F0502020204030204" pitchFamily="34" charset="0"/>
              </a:rPr>
              <a:t>Ammatillisiin perustutkintoihin tulisi sisällyttää tutkinnon osia, jotka liittyvät esimerkiksi tuulivoiman sähkötekniikkaan ja hydrauliikkaan.</a:t>
            </a:r>
          </a:p>
          <a:p>
            <a:endParaRPr lang="fi-FI" sz="1600" dirty="0">
              <a:effectLs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68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3A2E-D56F-CE34-7A3B-68B65644438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B8967EC-D552-B171-1538-76F33384EC07}"/>
              </a:ext>
            </a:extLst>
          </p:cNvPr>
          <p:cNvSpPr>
            <a:spLocks noGrp="1"/>
          </p:cNvSpPr>
          <p:nvPr>
            <p:ph type="title"/>
          </p:nvPr>
        </p:nvSpPr>
        <p:spPr/>
        <p:txBody>
          <a:bodyPr/>
          <a:lstStyle/>
          <a:p>
            <a:r>
              <a:rPr lang="fi-FI" dirty="0"/>
              <a:t>Johtopäätöksiä</a:t>
            </a:r>
          </a:p>
        </p:txBody>
      </p:sp>
    </p:spTree>
    <p:extLst>
      <p:ext uri="{BB962C8B-B14F-4D97-AF65-F5344CB8AC3E}">
        <p14:creationId xmlns:p14="http://schemas.microsoft.com/office/powerpoint/2010/main" val="253363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30DA9B-93C6-726D-BAE0-48D918E48D5A}"/>
              </a:ext>
            </a:extLst>
          </p:cNvPr>
          <p:cNvSpPr>
            <a:spLocks noGrp="1"/>
          </p:cNvSpPr>
          <p:nvPr>
            <p:ph type="title"/>
          </p:nvPr>
        </p:nvSpPr>
        <p:spPr/>
        <p:txBody>
          <a:bodyPr/>
          <a:lstStyle/>
          <a:p>
            <a:r>
              <a:rPr lang="fi-FI" dirty="0"/>
              <a:t>Miksi olemme täällä?</a:t>
            </a:r>
          </a:p>
        </p:txBody>
      </p:sp>
    </p:spTree>
    <p:extLst>
      <p:ext uri="{BB962C8B-B14F-4D97-AF65-F5344CB8AC3E}">
        <p14:creationId xmlns:p14="http://schemas.microsoft.com/office/powerpoint/2010/main" val="304714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EB9F565-5C5B-F002-A516-925235C8357F}"/>
              </a:ext>
            </a:extLst>
          </p:cNvPr>
          <p:cNvSpPr>
            <a:spLocks noGrp="1"/>
          </p:cNvSpPr>
          <p:nvPr>
            <p:ph type="body" idx="1"/>
          </p:nvPr>
        </p:nvSpPr>
        <p:spPr>
          <a:xfrm>
            <a:off x="615821" y="541176"/>
            <a:ext cx="10935478" cy="5635787"/>
          </a:xfrm>
        </p:spPr>
        <p:txBody>
          <a:bodyPr/>
          <a:lstStyle/>
          <a:p>
            <a:r>
              <a:rPr lang="fi-FI" sz="1600" b="1" dirty="0">
                <a:effectLst/>
                <a:latin typeface="+mn-lt"/>
                <a:ea typeface="Calibri" panose="020F0502020204030204" pitchFamily="34" charset="0"/>
                <a:cs typeface="Calibri" panose="020F0502020204030204" pitchFamily="34" charset="0"/>
              </a:rPr>
              <a:t>Suomessa on kasvava tarve kehittää koulutusta sisällöllisesti vastaamaan energiateollisuuden, erityisesti tuulivoimateollisuuden, nopeaa kasvua. </a:t>
            </a:r>
            <a:r>
              <a:rPr lang="fi-FI" sz="1600" dirty="0">
                <a:effectLst/>
                <a:latin typeface="+mn-lt"/>
                <a:ea typeface="Calibri" panose="020F0502020204030204" pitchFamily="34" charset="0"/>
                <a:cs typeface="Calibri" panose="020F0502020204030204" pitchFamily="34" charset="0"/>
              </a:rPr>
              <a:t>Tavoitteena tulisi olla varmistaa, että koulutusohjelmat ja kurssit suunnitellaan huomioimaan näiden alojen ja yritysten erityistarpeet.</a:t>
            </a:r>
          </a:p>
          <a:p>
            <a:r>
              <a:rPr lang="fi-FI" sz="1600" b="1" dirty="0">
                <a:effectLst/>
                <a:latin typeface="+mn-lt"/>
                <a:ea typeface="Calibri" panose="020F0502020204030204" pitchFamily="34" charset="0"/>
                <a:cs typeface="Calibri" panose="020F0502020204030204" pitchFamily="34" charset="0"/>
              </a:rPr>
              <a:t>Etenkin sähkö- ja automaatiotekniikan koulutuspaikkojen tarpeen voi tulkita olevan kasvava, sillä alalta lähes kaikki koulutuspaikat täyttyivät ja ensisijaisia hakijoita on huomattavasti enemmän kuin aloituspaikkoja lähes kaikissa maakunnissa.</a:t>
            </a:r>
            <a:r>
              <a:rPr lang="fi-FI" sz="1600" dirty="0">
                <a:effectLst/>
                <a:latin typeface="+mn-lt"/>
                <a:ea typeface="Calibri" panose="020F0502020204030204" pitchFamily="34" charset="0"/>
                <a:cs typeface="Calibri" panose="020F0502020204030204" pitchFamily="34" charset="0"/>
              </a:rPr>
              <a:t> Ammatillisessa koulutuksessa tulee kiinnittää huomiota tuulivoima-alan kannalta relevanttien perustutkintojen aloituspaikkoihin esimerkiksi Pohjois-Pohjanmaan maakunnassa, jossa hakijoita sähkö- ja automaatioperustutkintoon on enemmän kuin valittuja. </a:t>
            </a:r>
          </a:p>
          <a:p>
            <a:r>
              <a:rPr lang="fi-FI" sz="1600" b="1" dirty="0">
                <a:latin typeface="+mn-lt"/>
                <a:ea typeface="Calibri" panose="020F0502020204030204" pitchFamily="34" charset="0"/>
                <a:cs typeface="Calibri" panose="020F0502020204030204" pitchFamily="34" charset="0"/>
              </a:rPr>
              <a:t>Toisaalta aineiston pohjalta voidaan tunnistaa tarve uusille lyhytkestoisille koulutusmalleille alalle houkuttelemiseksi.</a:t>
            </a:r>
            <a:r>
              <a:rPr lang="fi-FI" sz="1600" dirty="0">
                <a:latin typeface="+mn-lt"/>
                <a:ea typeface="Calibri" panose="020F0502020204030204" pitchFamily="34" charset="0"/>
                <a:cs typeface="Calibri" panose="020F0502020204030204" pitchFamily="34" charset="0"/>
              </a:rPr>
              <a:t> Tuulivoima-asentajista tulee olemaan suuri pula lähitulevaisuudessa. Siksi on pohdittava tutkinnon osien paketoimista yhteen uudeksi ”linjaksi”, joka selkeyttäisi opintopolkua opiskelijoiden suuntaan. </a:t>
            </a:r>
          </a:p>
          <a:p>
            <a:r>
              <a:rPr lang="fi-FI" sz="1600" b="1" dirty="0"/>
              <a:t>Yhteistyö korkeakoulujen ja ammatillisten oppilaitosten välillä on keskeistä sen varmistamiseksi, että opetus vastaa tuulivoima-alan ja laajemmin uusiutuvan energia-alan tarpeita. </a:t>
            </a:r>
            <a:r>
              <a:rPr lang="fi-FI" sz="1600" dirty="0"/>
              <a:t>Yritysten toteuttamat koulutusohjelmat voivat olla hyödyllisiä, samoin kuin tiivistetyt ja erikoistuneet koulutukset, joissa alan ammattilaiset toimivat kouluttajina. On myös tärkeää korostaa energiatekniikan asiantuntijoiden liiketaloudellisten ja johtamistaitojen kehittämistä, sillä nämä taidot ovat keskeisiä asiantuntijaorganisaatioissa.</a:t>
            </a:r>
          </a:p>
          <a:p>
            <a:endParaRPr lang="fi-FI" sz="1400" dirty="0">
              <a:solidFill>
                <a:schemeClr val="tx1"/>
              </a:solidFill>
            </a:endParaRPr>
          </a:p>
          <a:p>
            <a:endParaRPr lang="fi-FI" sz="1400" dirty="0"/>
          </a:p>
        </p:txBody>
      </p:sp>
    </p:spTree>
    <p:extLst>
      <p:ext uri="{BB962C8B-B14F-4D97-AF65-F5344CB8AC3E}">
        <p14:creationId xmlns:p14="http://schemas.microsoft.com/office/powerpoint/2010/main" val="310346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EB9F565-5C5B-F002-A516-925235C8357F}"/>
              </a:ext>
            </a:extLst>
          </p:cNvPr>
          <p:cNvSpPr>
            <a:spLocks noGrp="1"/>
          </p:cNvSpPr>
          <p:nvPr>
            <p:ph type="body" idx="1"/>
          </p:nvPr>
        </p:nvSpPr>
        <p:spPr>
          <a:xfrm>
            <a:off x="699797" y="979715"/>
            <a:ext cx="10935478" cy="5635787"/>
          </a:xfrm>
        </p:spPr>
        <p:txBody>
          <a:bodyPr/>
          <a:lstStyle/>
          <a:p>
            <a:r>
              <a:rPr lang="fi-FI" sz="1600" b="1">
                <a:effectLst/>
                <a:latin typeface="+mn-lt"/>
                <a:ea typeface="Calibri" panose="020F0502020204030204" pitchFamily="34" charset="0"/>
                <a:cs typeface="Calibri" panose="020F0502020204030204" pitchFamily="34" charset="0"/>
              </a:rPr>
              <a:t>Oppisopimuspaikkojen </a:t>
            </a:r>
            <a:r>
              <a:rPr lang="fi-FI" sz="1600" b="1" dirty="0">
                <a:effectLst/>
                <a:latin typeface="+mn-lt"/>
                <a:ea typeface="Calibri" panose="020F0502020204030204" pitchFamily="34" charset="0"/>
                <a:cs typeface="Calibri" panose="020F0502020204030204" pitchFamily="34" charset="0"/>
              </a:rPr>
              <a:t>löytäminen tulee olemaan haastavaa myös jatkossa, koska yritykset eivät nähneet oppisopimuskoulutusta heille sopivana muotona. </a:t>
            </a:r>
            <a:r>
              <a:rPr lang="fi-FI" sz="1600" dirty="0">
                <a:effectLst/>
                <a:latin typeface="+mn-lt"/>
                <a:ea typeface="Calibri" panose="020F0502020204030204" pitchFamily="34" charset="0"/>
                <a:cs typeface="Calibri" panose="020F0502020204030204" pitchFamily="34" charset="0"/>
              </a:rPr>
              <a:t>Oppisopimuskoulutuksen sijaan tulisi kehittää muita koulutusmuotoja aikuisille, kuten yksivuotista työelämälähtöistä koulutusta sähkö- ja automaatiotekniikan opiskelijoille sekä alanvaihtajille.</a:t>
            </a:r>
          </a:p>
          <a:p>
            <a:r>
              <a:rPr lang="fi-FI" sz="1600" b="1" dirty="0">
                <a:effectLst/>
                <a:latin typeface="+mn-lt"/>
                <a:ea typeface="Calibri" panose="020F0502020204030204" pitchFamily="34" charset="0"/>
                <a:cs typeface="Calibri" panose="020F0502020204030204" pitchFamily="34" charset="0"/>
              </a:rPr>
              <a:t>Erityisesti jatkossa tulisi kiinnittää huomiota suoritustapoihin ja joustaviin mahdollisuuksiin alanvaihtajille.</a:t>
            </a:r>
            <a:r>
              <a:rPr lang="fi-FI" sz="1600" dirty="0">
                <a:effectLst/>
                <a:latin typeface="+mn-lt"/>
                <a:ea typeface="Calibri" panose="020F0502020204030204" pitchFamily="34" charset="0"/>
                <a:cs typeface="Calibri" panose="020F0502020204030204" pitchFamily="34" charset="0"/>
              </a:rPr>
              <a:t> Yhteistyö koulutuksen järjestäjien ja alan yritysten välillä esimerkiksi tuulivoima-asentajien </a:t>
            </a:r>
            <a:r>
              <a:rPr lang="fi-FI" sz="1600" dirty="0" err="1">
                <a:effectLst/>
                <a:latin typeface="+mn-lt"/>
                <a:ea typeface="Calibri" panose="020F0502020204030204" pitchFamily="34" charset="0"/>
                <a:cs typeface="Calibri" panose="020F0502020204030204" pitchFamily="34" charset="0"/>
              </a:rPr>
              <a:t>täsmäkoulutuksen</a:t>
            </a:r>
            <a:r>
              <a:rPr lang="fi-FI" sz="1600" dirty="0">
                <a:effectLst/>
                <a:latin typeface="+mn-lt"/>
                <a:ea typeface="Calibri" panose="020F0502020204030204" pitchFamily="34" charset="0"/>
                <a:cs typeface="Calibri" panose="020F0502020204030204" pitchFamily="34" charset="0"/>
              </a:rPr>
              <a:t> kehittämiseksi voisi olla yksi toimiva keino työvoimapulan ratkaisemisessa. Lisäksi tarvitaan koulutuksia, jotka noudattavat kansainvälisiä turvallisuusstandardeja (mm. GWO-tuulivoima-alan turvallisuuskoulutukset). </a:t>
            </a:r>
          </a:p>
          <a:p>
            <a:r>
              <a:rPr lang="fi-FI" sz="1600" b="1" dirty="0">
                <a:effectLst/>
                <a:latin typeface="+mn-lt"/>
                <a:ea typeface="Calibri" panose="020F0502020204030204" pitchFamily="34" charset="0"/>
                <a:cs typeface="Calibri" panose="020F0502020204030204" pitchFamily="34" charset="0"/>
              </a:rPr>
              <a:t>Osaa uusista investoinneista kaavaillaan maakuntiin, joissa ei vielä ole merkityksellisesti tuulivoimaa</a:t>
            </a:r>
            <a:r>
              <a:rPr lang="fi-FI" sz="1600" dirty="0">
                <a:effectLst/>
                <a:latin typeface="+mn-lt"/>
                <a:ea typeface="Calibri" panose="020F0502020204030204" pitchFamily="34" charset="0"/>
                <a:cs typeface="Calibri" panose="020F0502020204030204" pitchFamily="34" charset="0"/>
              </a:rPr>
              <a:t>. </a:t>
            </a:r>
            <a:r>
              <a:rPr lang="fi-FI" sz="1600" dirty="0">
                <a:latin typeface="+mn-lt"/>
                <a:ea typeface="Calibri" panose="020F0502020204030204" pitchFamily="34" charset="0"/>
                <a:cs typeface="Calibri" panose="020F0502020204030204" pitchFamily="34" charset="0"/>
              </a:rPr>
              <a:t>Alueilla </a:t>
            </a:r>
            <a:r>
              <a:rPr lang="fi-FI" sz="1600" dirty="0">
                <a:effectLst/>
                <a:latin typeface="+mn-lt"/>
                <a:ea typeface="Calibri" panose="020F0502020204030204" pitchFamily="34" charset="0"/>
                <a:cs typeface="Calibri" panose="020F0502020204030204" pitchFamily="34" charset="0"/>
              </a:rPr>
              <a:t>asuu vain rajallisesti tuulivoima-alan osaajia, minkä seurauksena alueelle tarvitaan kokonaan uutta osaamista, ei vain osaamisen skaalaamista. Tilanne vaihtelee kuitenkin tuulivoimahankkeen kehitysvaiheen mukaan. </a:t>
            </a:r>
          </a:p>
          <a:p>
            <a:endParaRPr lang="fi-FI" sz="1400" dirty="0">
              <a:solidFill>
                <a:schemeClr val="tx1"/>
              </a:solidFill>
            </a:endParaRPr>
          </a:p>
          <a:p>
            <a:endParaRPr lang="fi-FI" sz="1400" dirty="0"/>
          </a:p>
        </p:txBody>
      </p:sp>
    </p:spTree>
    <p:extLst>
      <p:ext uri="{BB962C8B-B14F-4D97-AF65-F5344CB8AC3E}">
        <p14:creationId xmlns:p14="http://schemas.microsoft.com/office/powerpoint/2010/main" val="33947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EB9F565-5C5B-F002-A516-925235C8357F}"/>
              </a:ext>
            </a:extLst>
          </p:cNvPr>
          <p:cNvSpPr>
            <a:spLocks noGrp="1"/>
          </p:cNvSpPr>
          <p:nvPr>
            <p:ph type="body" idx="1"/>
          </p:nvPr>
        </p:nvSpPr>
        <p:spPr>
          <a:xfrm>
            <a:off x="699797" y="979715"/>
            <a:ext cx="10935478" cy="5635787"/>
          </a:xfrm>
        </p:spPr>
        <p:txBody>
          <a:bodyPr/>
          <a:lstStyle/>
          <a:p>
            <a:r>
              <a:rPr lang="fi-FI" sz="1600" b="1" dirty="0">
                <a:effectLst/>
                <a:latin typeface="+mn-lt"/>
                <a:ea typeface="Calibri" panose="020F0502020204030204" pitchFamily="34" charset="0"/>
                <a:cs typeface="Calibri" panose="020F0502020204030204" pitchFamily="34" charset="0"/>
              </a:rPr>
              <a:t>Uusiutuva energia on kokonaisuudessaan kasvava kansainvälinen ala, mikä näkyy korkeakoulutuksessa.</a:t>
            </a:r>
            <a:r>
              <a:rPr lang="fi-FI" sz="1600" dirty="0">
                <a:effectLst/>
                <a:latin typeface="+mn-lt"/>
                <a:ea typeface="Calibri" panose="020F0502020204030204" pitchFamily="34" charset="0"/>
                <a:cs typeface="Calibri" panose="020F0502020204030204" pitchFamily="34" charset="0"/>
              </a:rPr>
              <a:t> Korkeakoulut ovat aktiivisesti kehittäneet myös tuulivoima-alaan liittyvää tarjontaa. Erillinen tuulivoima-alaan keskittyvä korkeakoulututkinto ei ole välttämättä tarpeen, mutta laajemmat energiamurrokseen liittyvät tutkinto-ohjelmat nähdään keskeisinä. </a:t>
            </a:r>
          </a:p>
          <a:p>
            <a:r>
              <a:rPr lang="fi-FI" sz="1600" b="1"/>
              <a:t>Yleisesti </a:t>
            </a:r>
            <a:r>
              <a:rPr lang="fi-FI" sz="1600" b="1" dirty="0"/>
              <a:t>on tärkeää viestiä tuulivoima-alasta, mukaan lukien tuulivoima-alalla toimivien yritysten viestintä ja markkinointityö</a:t>
            </a:r>
            <a:r>
              <a:rPr lang="fi-FI" sz="1600" b="1"/>
              <a:t>. </a:t>
            </a:r>
          </a:p>
          <a:p>
            <a:r>
              <a:rPr lang="fi-FI" sz="1600" b="1"/>
              <a:t>Tuulivoima-alan </a:t>
            </a:r>
            <a:r>
              <a:rPr lang="fi-FI" sz="1600" b="1" dirty="0"/>
              <a:t>työvoimatarve on selkeä äkillisen positiivisen rakennemuutoksen tilanne, joka on pitkän kehittymisvaiheen jälkeen kasvanut lähes räjähdysmäisesti. </a:t>
            </a:r>
            <a:r>
              <a:rPr lang="fi-FI" sz="1600" dirty="0"/>
              <a:t>Osaan alan työvoimatarpeista pystytään vastaamaan kevyilläkin toimilla. Esimerkiksi suunnittelu- ja hankekehittämisen työvoimareserviä on olemassa, kunhan ohjautumista alalle voidaan vahvistaa. Suurin haaste tuulivoima-alan positiiviselle äkilliselle rakennemuutokselle tuottavat maantiede ja väestörakenne. </a:t>
            </a:r>
          </a:p>
          <a:p>
            <a:endParaRPr lang="fi-FI" sz="1400" dirty="0">
              <a:solidFill>
                <a:schemeClr val="tx1"/>
              </a:solidFill>
            </a:endParaRPr>
          </a:p>
          <a:p>
            <a:endParaRPr lang="fi-FI" sz="1400" dirty="0"/>
          </a:p>
        </p:txBody>
      </p:sp>
    </p:spTree>
    <p:extLst>
      <p:ext uri="{BB962C8B-B14F-4D97-AF65-F5344CB8AC3E}">
        <p14:creationId xmlns:p14="http://schemas.microsoft.com/office/powerpoint/2010/main" val="14371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847E7-1FEC-0B87-84BF-BA02FE99382C}"/>
              </a:ext>
            </a:extLst>
          </p:cNvPr>
          <p:cNvSpPr>
            <a:spLocks noGrp="1"/>
          </p:cNvSpPr>
          <p:nvPr>
            <p:ph type="title"/>
          </p:nvPr>
        </p:nvSpPr>
        <p:spPr/>
        <p:txBody>
          <a:bodyPr/>
          <a:lstStyle/>
          <a:p>
            <a:r>
              <a:rPr lang="fi-FI" dirty="0"/>
              <a:t>Oli ilo!</a:t>
            </a:r>
          </a:p>
        </p:txBody>
      </p:sp>
      <p:sp>
        <p:nvSpPr>
          <p:cNvPr id="3" name="Tekstin paikkamerkki 2">
            <a:extLst>
              <a:ext uri="{FF2B5EF4-FFF2-40B4-BE49-F238E27FC236}">
                <a16:creationId xmlns:a16="http://schemas.microsoft.com/office/drawing/2014/main" id="{DDF352DF-46D9-0296-3E22-639849E64EB7}"/>
              </a:ext>
            </a:extLst>
          </p:cNvPr>
          <p:cNvSpPr>
            <a:spLocks noGrp="1"/>
          </p:cNvSpPr>
          <p:nvPr>
            <p:ph type="body" sz="quarter" idx="13"/>
          </p:nvPr>
        </p:nvSpPr>
        <p:spPr/>
        <p:txBody>
          <a:bodyPr/>
          <a:lstStyle/>
          <a:p>
            <a:r>
              <a:rPr lang="fi-FI" dirty="0"/>
              <a:t>Lue lisää hankkeesta: </a:t>
            </a:r>
          </a:p>
          <a:p>
            <a:r>
              <a:rPr lang="fi-FI" sz="2000" u="sng" dirty="0" err="1">
                <a:latin typeface="+mn-lt"/>
              </a:rPr>
              <a:t>mdi.fi</a:t>
            </a:r>
            <a:r>
              <a:rPr lang="fi-FI" sz="2000" u="sng" dirty="0">
                <a:latin typeface="+mn-lt"/>
              </a:rPr>
              <a:t>/</a:t>
            </a:r>
            <a:r>
              <a:rPr lang="fi-FI" sz="2000" u="sng" dirty="0" err="1">
                <a:latin typeface="+mn-lt"/>
              </a:rPr>
              <a:t>posarm</a:t>
            </a:r>
            <a:r>
              <a:rPr lang="fi-FI" sz="2000" u="sng" dirty="0">
                <a:latin typeface="+mn-lt"/>
              </a:rPr>
              <a:t>-tuulivoima/</a:t>
            </a:r>
          </a:p>
        </p:txBody>
      </p:sp>
    </p:spTree>
    <p:extLst>
      <p:ext uri="{BB962C8B-B14F-4D97-AF65-F5344CB8AC3E}">
        <p14:creationId xmlns:p14="http://schemas.microsoft.com/office/powerpoint/2010/main" val="217073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644A19-ED8B-4408-DB12-E1C865FC2D88}"/>
              </a:ext>
            </a:extLst>
          </p:cNvPr>
          <p:cNvSpPr>
            <a:spLocks noGrp="1"/>
          </p:cNvSpPr>
          <p:nvPr>
            <p:ph type="body" idx="1"/>
          </p:nvPr>
        </p:nvSpPr>
        <p:spPr>
          <a:xfrm>
            <a:off x="1360488" y="600074"/>
            <a:ext cx="9637250" cy="5617547"/>
          </a:xfrm>
        </p:spPr>
        <p:txBody>
          <a:bodyPr/>
          <a:lstStyle/>
          <a:p>
            <a:pPr marL="0" indent="0">
              <a:buNone/>
            </a:pPr>
            <a:r>
              <a:rPr lang="fi-FI" dirty="0"/>
              <a:t>Lupaamme</a:t>
            </a:r>
            <a:br>
              <a:rPr lang="fi-FI" dirty="0"/>
            </a:br>
            <a:r>
              <a:rPr lang="fi-FI" dirty="0"/>
              <a:t>tuulivoima-alalle </a:t>
            </a:r>
            <a:br>
              <a:rPr lang="fi-FI" dirty="0"/>
            </a:br>
            <a:r>
              <a:rPr lang="fi-FI" dirty="0">
                <a:solidFill>
                  <a:schemeClr val="tx1"/>
                </a:solidFill>
              </a:rPr>
              <a:t>kolme</a:t>
            </a:r>
            <a:r>
              <a:rPr lang="fi-FI" dirty="0">
                <a:solidFill>
                  <a:srgbClr val="EA564F"/>
                </a:solidFill>
              </a:rPr>
              <a:t> selkeää </a:t>
            </a:r>
            <a:r>
              <a:rPr lang="fi-FI" dirty="0">
                <a:solidFill>
                  <a:schemeClr val="tx1"/>
                </a:solidFill>
              </a:rPr>
              <a:t>ja</a:t>
            </a:r>
            <a:r>
              <a:rPr lang="fi-FI" dirty="0">
                <a:solidFill>
                  <a:srgbClr val="EA564F"/>
                </a:solidFill>
              </a:rPr>
              <a:t> toimivaa </a:t>
            </a:r>
          </a:p>
          <a:p>
            <a:pPr marL="0" indent="0">
              <a:buNone/>
            </a:pPr>
            <a:r>
              <a:rPr lang="fi-FI" dirty="0"/>
              <a:t>koulutustapaa.</a:t>
            </a:r>
          </a:p>
        </p:txBody>
      </p:sp>
    </p:spTree>
    <p:extLst>
      <p:ext uri="{BB962C8B-B14F-4D97-AF65-F5344CB8AC3E}">
        <p14:creationId xmlns:p14="http://schemas.microsoft.com/office/powerpoint/2010/main" val="9732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0796A4-42A1-0214-0126-73FF0AD6E1D5}"/>
              </a:ext>
            </a:extLst>
          </p:cNvPr>
          <p:cNvSpPr>
            <a:spLocks noGrp="1"/>
          </p:cNvSpPr>
          <p:nvPr>
            <p:ph type="title"/>
          </p:nvPr>
        </p:nvSpPr>
        <p:spPr/>
        <p:txBody>
          <a:bodyPr/>
          <a:lstStyle/>
          <a:p>
            <a:r>
              <a:rPr lang="fi-FI" dirty="0"/>
              <a:t>Selvitys- ja kehityshankkeen aikataulu</a:t>
            </a:r>
          </a:p>
        </p:txBody>
      </p:sp>
      <p:cxnSp>
        <p:nvCxnSpPr>
          <p:cNvPr id="6" name="Straight Arrow Connector 5">
            <a:extLst>
              <a:ext uri="{FF2B5EF4-FFF2-40B4-BE49-F238E27FC236}">
                <a16:creationId xmlns:a16="http://schemas.microsoft.com/office/drawing/2014/main" id="{69C9F553-517B-FE59-7DA5-E8C9E378738D}"/>
              </a:ext>
            </a:extLst>
          </p:cNvPr>
          <p:cNvCxnSpPr/>
          <p:nvPr/>
        </p:nvCxnSpPr>
        <p:spPr>
          <a:xfrm>
            <a:off x="838199" y="4735298"/>
            <a:ext cx="10258586"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64BCC6-AF59-BEEB-4C51-57756BE74FF2}"/>
              </a:ext>
            </a:extLst>
          </p:cNvPr>
          <p:cNvGrpSpPr/>
          <p:nvPr/>
        </p:nvGrpSpPr>
        <p:grpSpPr>
          <a:xfrm>
            <a:off x="1117259" y="3199976"/>
            <a:ext cx="244736" cy="1628963"/>
            <a:chOff x="1078618" y="1944699"/>
            <a:chExt cx="244736" cy="1628963"/>
          </a:xfrm>
        </p:grpSpPr>
        <p:cxnSp>
          <p:nvCxnSpPr>
            <p:cNvPr id="8" name="Suora yhdysviiva 112">
              <a:extLst>
                <a:ext uri="{FF2B5EF4-FFF2-40B4-BE49-F238E27FC236}">
                  <a16:creationId xmlns:a16="http://schemas.microsoft.com/office/drawing/2014/main" id="{2A43A200-3B6F-E0B0-3AF3-E6F5DA099965}"/>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9" name="Ellipsi 114">
              <a:extLst>
                <a:ext uri="{FF2B5EF4-FFF2-40B4-BE49-F238E27FC236}">
                  <a16:creationId xmlns:a16="http://schemas.microsoft.com/office/drawing/2014/main" id="{CDFC4637-B4B8-8794-2A5B-E1E6F52247C1}"/>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964F1CE8-DA78-DDA2-A01D-7F66545A62CF}"/>
              </a:ext>
            </a:extLst>
          </p:cNvPr>
          <p:cNvSpPr txBox="1"/>
          <p:nvPr/>
        </p:nvSpPr>
        <p:spPr>
          <a:xfrm>
            <a:off x="195220" y="2697621"/>
            <a:ext cx="2162014" cy="523220"/>
          </a:xfrm>
          <a:prstGeom prst="rect">
            <a:avLst/>
          </a:prstGeom>
          <a:noFill/>
        </p:spPr>
        <p:txBody>
          <a:bodyPr wrap="square" rtlCol="0">
            <a:spAutoFit/>
          </a:bodyPr>
          <a:lstStyle/>
          <a:p>
            <a:pPr algn="ctr"/>
            <a:r>
              <a:rPr lang="fi-FI" sz="1400" b="1" dirty="0">
                <a:latin typeface="+mn-lt"/>
              </a:rPr>
              <a:t>Hankkeen aloitus </a:t>
            </a:r>
            <a:r>
              <a:rPr lang="fi-FI" dirty="0">
                <a:latin typeface="+mn-lt"/>
              </a:rPr>
              <a:t>elokuu 2023</a:t>
            </a:r>
          </a:p>
        </p:txBody>
      </p:sp>
      <p:grpSp>
        <p:nvGrpSpPr>
          <p:cNvPr id="11" name="Group 10">
            <a:extLst>
              <a:ext uri="{FF2B5EF4-FFF2-40B4-BE49-F238E27FC236}">
                <a16:creationId xmlns:a16="http://schemas.microsoft.com/office/drawing/2014/main" id="{428F9C3C-716F-D7A3-9D52-BB4C2B76ABDA}"/>
              </a:ext>
            </a:extLst>
          </p:cNvPr>
          <p:cNvGrpSpPr/>
          <p:nvPr/>
        </p:nvGrpSpPr>
        <p:grpSpPr>
          <a:xfrm>
            <a:off x="2799690" y="3590196"/>
            <a:ext cx="244736" cy="1238743"/>
            <a:chOff x="1078618" y="2334919"/>
            <a:chExt cx="244736" cy="1238743"/>
          </a:xfrm>
        </p:grpSpPr>
        <p:cxnSp>
          <p:nvCxnSpPr>
            <p:cNvPr id="12" name="Suora yhdysviiva 112">
              <a:extLst>
                <a:ext uri="{FF2B5EF4-FFF2-40B4-BE49-F238E27FC236}">
                  <a16:creationId xmlns:a16="http://schemas.microsoft.com/office/drawing/2014/main" id="{2528140B-8A6A-B4D4-E7F1-0C17C3B80CC9}"/>
                </a:ext>
              </a:extLst>
            </p:cNvPr>
            <p:cNvCxnSpPr>
              <a:cxnSpLocks/>
            </p:cNvCxnSpPr>
            <p:nvPr/>
          </p:nvCxnSpPr>
          <p:spPr>
            <a:xfrm>
              <a:off x="1205526" y="2334919"/>
              <a:ext cx="0" cy="1037357"/>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14">
              <a:extLst>
                <a:ext uri="{FF2B5EF4-FFF2-40B4-BE49-F238E27FC236}">
                  <a16:creationId xmlns:a16="http://schemas.microsoft.com/office/drawing/2014/main" id="{3F2D3019-4FED-B056-32FD-1CD2746E046A}"/>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36B88D30-1D5E-3724-FE86-627910241074}"/>
              </a:ext>
            </a:extLst>
          </p:cNvPr>
          <p:cNvSpPr txBox="1"/>
          <p:nvPr/>
        </p:nvSpPr>
        <p:spPr>
          <a:xfrm>
            <a:off x="1869257" y="3024049"/>
            <a:ext cx="2329484" cy="738664"/>
          </a:xfrm>
          <a:prstGeom prst="rect">
            <a:avLst/>
          </a:prstGeom>
          <a:noFill/>
        </p:spPr>
        <p:txBody>
          <a:bodyPr wrap="none" rtlCol="0">
            <a:spAutoFit/>
          </a:bodyPr>
          <a:lstStyle/>
          <a:p>
            <a:r>
              <a:rPr lang="fi-FI" sz="1400" b="1" dirty="0">
                <a:latin typeface="+mn-lt"/>
              </a:rPr>
              <a:t>Osaamistarvekartoitus</a:t>
            </a:r>
          </a:p>
          <a:p>
            <a:pPr algn="ctr"/>
            <a:r>
              <a:rPr lang="fi-FI" dirty="0">
                <a:latin typeface="+mn-lt"/>
              </a:rPr>
              <a:t>lokakuu 2023</a:t>
            </a:r>
          </a:p>
          <a:p>
            <a:pPr algn="l"/>
            <a:endParaRPr lang="fi-FI" dirty="0">
              <a:latin typeface="+mn-lt"/>
            </a:endParaRPr>
          </a:p>
        </p:txBody>
      </p:sp>
      <p:grpSp>
        <p:nvGrpSpPr>
          <p:cNvPr id="4" name="Group 3">
            <a:extLst>
              <a:ext uri="{FF2B5EF4-FFF2-40B4-BE49-F238E27FC236}">
                <a16:creationId xmlns:a16="http://schemas.microsoft.com/office/drawing/2014/main" id="{D04277DF-957C-84CC-2D5B-0EA0E0567010}"/>
              </a:ext>
            </a:extLst>
          </p:cNvPr>
          <p:cNvGrpSpPr/>
          <p:nvPr/>
        </p:nvGrpSpPr>
        <p:grpSpPr>
          <a:xfrm>
            <a:off x="4706239" y="3199976"/>
            <a:ext cx="244736" cy="1628963"/>
            <a:chOff x="1078618" y="1944699"/>
            <a:chExt cx="244736" cy="1628963"/>
          </a:xfrm>
        </p:grpSpPr>
        <p:cxnSp>
          <p:nvCxnSpPr>
            <p:cNvPr id="5" name="Suora yhdysviiva 112">
              <a:extLst>
                <a:ext uri="{FF2B5EF4-FFF2-40B4-BE49-F238E27FC236}">
                  <a16:creationId xmlns:a16="http://schemas.microsoft.com/office/drawing/2014/main" id="{A6CA9F30-C6E9-DFED-DC36-E27055B8EEF9}"/>
                </a:ext>
              </a:extLst>
            </p:cNvPr>
            <p:cNvCxnSpPr>
              <a:cxnSpLocks/>
            </p:cNvCxnSpPr>
            <p:nvPr/>
          </p:nvCxnSpPr>
          <p:spPr>
            <a:xfrm>
              <a:off x="1205526" y="1944699"/>
              <a:ext cx="0" cy="1427577"/>
            </a:xfrm>
            <a:prstGeom prst="line">
              <a:avLst/>
            </a:prstGeom>
          </p:spPr>
          <p:style>
            <a:lnRef idx="2">
              <a:schemeClr val="accent1"/>
            </a:lnRef>
            <a:fillRef idx="0">
              <a:schemeClr val="accent1"/>
            </a:fillRef>
            <a:effectRef idx="1">
              <a:schemeClr val="accent1"/>
            </a:effectRef>
            <a:fontRef idx="minor">
              <a:schemeClr val="tx1"/>
            </a:fontRef>
          </p:style>
        </p:cxnSp>
        <p:sp>
          <p:nvSpPr>
            <p:cNvPr id="15" name="Ellipsi 114">
              <a:extLst>
                <a:ext uri="{FF2B5EF4-FFF2-40B4-BE49-F238E27FC236}">
                  <a16:creationId xmlns:a16="http://schemas.microsoft.com/office/drawing/2014/main" id="{D2EDF764-4331-0712-5CAF-8E469F3C8B92}"/>
                </a:ext>
              </a:extLst>
            </p:cNvPr>
            <p:cNvSpPr/>
            <p:nvPr/>
          </p:nvSpPr>
          <p:spPr>
            <a:xfrm>
              <a:off x="1078618" y="3312404"/>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80450B2C-6C24-BBDC-CEE5-6CDC85F62FCE}"/>
              </a:ext>
            </a:extLst>
          </p:cNvPr>
          <p:cNvSpPr txBox="1"/>
          <p:nvPr/>
        </p:nvSpPr>
        <p:spPr>
          <a:xfrm>
            <a:off x="3984196" y="2482177"/>
            <a:ext cx="1697902" cy="738664"/>
          </a:xfrm>
          <a:prstGeom prst="rect">
            <a:avLst/>
          </a:prstGeom>
          <a:noFill/>
        </p:spPr>
        <p:txBody>
          <a:bodyPr wrap="none" rtlCol="0">
            <a:spAutoFit/>
          </a:bodyPr>
          <a:lstStyle/>
          <a:p>
            <a:pPr algn="ctr"/>
            <a:r>
              <a:rPr lang="fi-FI" sz="1400" b="1" dirty="0">
                <a:latin typeface="+mn-lt"/>
              </a:rPr>
              <a:t>Toimintamallin </a:t>
            </a:r>
            <a:br>
              <a:rPr lang="fi-FI" sz="1400" b="1" dirty="0">
                <a:latin typeface="+mn-lt"/>
              </a:rPr>
            </a:br>
            <a:r>
              <a:rPr lang="fi-FI" sz="1400" b="1" dirty="0">
                <a:latin typeface="+mn-lt"/>
              </a:rPr>
              <a:t>taustatyö</a:t>
            </a:r>
            <a:br>
              <a:rPr lang="fi-FI" sz="1400" b="1" dirty="0">
                <a:latin typeface="+mn-lt"/>
              </a:rPr>
            </a:br>
            <a:r>
              <a:rPr lang="fi-FI" sz="1400" dirty="0">
                <a:latin typeface="+mn-lt"/>
              </a:rPr>
              <a:t>tammikuu 2024-</a:t>
            </a:r>
          </a:p>
        </p:txBody>
      </p:sp>
      <p:grpSp>
        <p:nvGrpSpPr>
          <p:cNvPr id="19" name="Group 18">
            <a:extLst>
              <a:ext uri="{FF2B5EF4-FFF2-40B4-BE49-F238E27FC236}">
                <a16:creationId xmlns:a16="http://schemas.microsoft.com/office/drawing/2014/main" id="{A0E6AF0F-5081-A1B1-53AE-A1726068D384}"/>
              </a:ext>
            </a:extLst>
          </p:cNvPr>
          <p:cNvGrpSpPr/>
          <p:nvPr/>
        </p:nvGrpSpPr>
        <p:grpSpPr>
          <a:xfrm>
            <a:off x="5792704" y="3905922"/>
            <a:ext cx="244736" cy="923017"/>
            <a:chOff x="1078618" y="2650645"/>
            <a:chExt cx="244736" cy="923017"/>
          </a:xfrm>
          <a:solidFill>
            <a:schemeClr val="bg2">
              <a:lumMod val="40000"/>
              <a:lumOff val="60000"/>
            </a:schemeClr>
          </a:solidFill>
        </p:grpSpPr>
        <p:cxnSp>
          <p:nvCxnSpPr>
            <p:cNvPr id="20" name="Suora yhdysviiva 112">
              <a:extLst>
                <a:ext uri="{FF2B5EF4-FFF2-40B4-BE49-F238E27FC236}">
                  <a16:creationId xmlns:a16="http://schemas.microsoft.com/office/drawing/2014/main" id="{521D140C-C728-31B0-17DA-6C8D7675EFCA}"/>
                </a:ext>
              </a:extLst>
            </p:cNvPr>
            <p:cNvCxnSpPr>
              <a:cxnSpLocks/>
            </p:cNvCxnSpPr>
            <p:nvPr/>
          </p:nvCxnSpPr>
          <p:spPr>
            <a:xfrm>
              <a:off x="1205526" y="2650645"/>
              <a:ext cx="0" cy="721631"/>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21" name="Ellipsi 114">
              <a:extLst>
                <a:ext uri="{FF2B5EF4-FFF2-40B4-BE49-F238E27FC236}">
                  <a16:creationId xmlns:a16="http://schemas.microsoft.com/office/drawing/2014/main" id="{BE7B5762-27B1-2289-ACDC-F8C00ECBCC39}"/>
                </a:ext>
              </a:extLst>
            </p:cNvPr>
            <p:cNvSpPr/>
            <p:nvPr/>
          </p:nvSpPr>
          <p:spPr>
            <a:xfrm>
              <a:off x="1078618" y="3312404"/>
              <a:ext cx="244736" cy="261258"/>
            </a:xfrm>
            <a:prstGeom prst="ellipse">
              <a:avLst/>
            </a:prstGeom>
            <a:grp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2" name="TextBox 21">
            <a:extLst>
              <a:ext uri="{FF2B5EF4-FFF2-40B4-BE49-F238E27FC236}">
                <a16:creationId xmlns:a16="http://schemas.microsoft.com/office/drawing/2014/main" id="{B6B3058E-270B-6390-42D3-AB3415360AF6}"/>
              </a:ext>
            </a:extLst>
          </p:cNvPr>
          <p:cNvSpPr txBox="1"/>
          <p:nvPr/>
        </p:nvSpPr>
        <p:spPr>
          <a:xfrm>
            <a:off x="4849986" y="3328586"/>
            <a:ext cx="2154757" cy="523220"/>
          </a:xfrm>
          <a:prstGeom prst="rect">
            <a:avLst/>
          </a:prstGeom>
          <a:noFill/>
        </p:spPr>
        <p:txBody>
          <a:bodyPr wrap="none" rtlCol="0">
            <a:spAutoFit/>
          </a:bodyPr>
          <a:lstStyle/>
          <a:p>
            <a:pPr algn="ctr"/>
            <a:r>
              <a:rPr lang="fi-FI" sz="1400" b="1" dirty="0">
                <a:latin typeface="+mn-lt"/>
              </a:rPr>
              <a:t>Verkoston fasilitointi</a:t>
            </a:r>
            <a:br>
              <a:rPr lang="fi-FI" sz="1400" b="1" dirty="0">
                <a:latin typeface="+mn-lt"/>
              </a:rPr>
            </a:br>
            <a:r>
              <a:rPr lang="fi-FI" sz="1400" dirty="0">
                <a:latin typeface="+mn-lt"/>
              </a:rPr>
              <a:t>helmikuu 2024-</a:t>
            </a:r>
          </a:p>
        </p:txBody>
      </p:sp>
      <p:sp>
        <p:nvSpPr>
          <p:cNvPr id="25" name="Ellipsi 114">
            <a:extLst>
              <a:ext uri="{FF2B5EF4-FFF2-40B4-BE49-F238E27FC236}">
                <a16:creationId xmlns:a16="http://schemas.microsoft.com/office/drawing/2014/main" id="{B7F65DB0-7313-F4CF-6B42-84A78797B08D}"/>
              </a:ext>
            </a:extLst>
          </p:cNvPr>
          <p:cNvSpPr/>
          <p:nvPr/>
        </p:nvSpPr>
        <p:spPr>
          <a:xfrm>
            <a:off x="6506768" y="4562198"/>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Ellipsi 114">
            <a:extLst>
              <a:ext uri="{FF2B5EF4-FFF2-40B4-BE49-F238E27FC236}">
                <a16:creationId xmlns:a16="http://schemas.microsoft.com/office/drawing/2014/main" id="{F39EE98D-4913-6799-3A75-7C89F585A0EC}"/>
              </a:ext>
            </a:extLst>
          </p:cNvPr>
          <p:cNvSpPr/>
          <p:nvPr/>
        </p:nvSpPr>
        <p:spPr>
          <a:xfrm>
            <a:off x="7269285" y="4562198"/>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Ellipsi 114">
            <a:extLst>
              <a:ext uri="{FF2B5EF4-FFF2-40B4-BE49-F238E27FC236}">
                <a16:creationId xmlns:a16="http://schemas.microsoft.com/office/drawing/2014/main" id="{467CAF3E-E875-96DC-D44F-3907BC998445}"/>
              </a:ext>
            </a:extLst>
          </p:cNvPr>
          <p:cNvSpPr/>
          <p:nvPr/>
        </p:nvSpPr>
        <p:spPr>
          <a:xfrm>
            <a:off x="8246605" y="4567681"/>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Ellipsi 114">
            <a:extLst>
              <a:ext uri="{FF2B5EF4-FFF2-40B4-BE49-F238E27FC236}">
                <a16:creationId xmlns:a16="http://schemas.microsoft.com/office/drawing/2014/main" id="{AF848200-EE2C-33F6-EB5C-073AE584BC9E}"/>
              </a:ext>
            </a:extLst>
          </p:cNvPr>
          <p:cNvSpPr/>
          <p:nvPr/>
        </p:nvSpPr>
        <p:spPr>
          <a:xfrm>
            <a:off x="9741706" y="4589459"/>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Ellipsi 114">
            <a:extLst>
              <a:ext uri="{FF2B5EF4-FFF2-40B4-BE49-F238E27FC236}">
                <a16:creationId xmlns:a16="http://schemas.microsoft.com/office/drawing/2014/main" id="{BB4E6AA5-41E0-26CC-674C-CE05D9C50D95}"/>
              </a:ext>
            </a:extLst>
          </p:cNvPr>
          <p:cNvSpPr/>
          <p:nvPr/>
        </p:nvSpPr>
        <p:spPr>
          <a:xfrm>
            <a:off x="10547242" y="4589459"/>
            <a:ext cx="244736" cy="261258"/>
          </a:xfrm>
          <a:prstGeom prst="ellipse">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9C3ECBA1-EB11-B95A-2794-4D16E2C7FAED}"/>
              </a:ext>
            </a:extLst>
          </p:cNvPr>
          <p:cNvSpPr txBox="1"/>
          <p:nvPr/>
        </p:nvSpPr>
        <p:spPr>
          <a:xfrm>
            <a:off x="9705247" y="2584790"/>
            <a:ext cx="1792478" cy="523220"/>
          </a:xfrm>
          <a:prstGeom prst="rect">
            <a:avLst/>
          </a:prstGeom>
          <a:noFill/>
        </p:spPr>
        <p:txBody>
          <a:bodyPr wrap="none" rtlCol="0">
            <a:spAutoFit/>
          </a:bodyPr>
          <a:lstStyle/>
          <a:p>
            <a:pPr algn="ctr"/>
            <a:r>
              <a:rPr lang="fi-FI" sz="1400" b="1" dirty="0">
                <a:latin typeface="+mn-lt"/>
              </a:rPr>
              <a:t>Loppuraportointi</a:t>
            </a:r>
            <a:br>
              <a:rPr lang="fi-FI" sz="1400" b="1" dirty="0">
                <a:latin typeface="+mn-lt"/>
              </a:rPr>
            </a:br>
            <a:r>
              <a:rPr lang="fi-FI" sz="1400" dirty="0">
                <a:latin typeface="+mn-lt"/>
              </a:rPr>
              <a:t>marraskuu 2024</a:t>
            </a:r>
          </a:p>
        </p:txBody>
      </p:sp>
      <p:cxnSp>
        <p:nvCxnSpPr>
          <p:cNvPr id="31" name="Suora yhdysviiva 112">
            <a:extLst>
              <a:ext uri="{FF2B5EF4-FFF2-40B4-BE49-F238E27FC236}">
                <a16:creationId xmlns:a16="http://schemas.microsoft.com/office/drawing/2014/main" id="{21D784D5-36F4-FC91-0536-8DA882F9D3D3}"/>
              </a:ext>
            </a:extLst>
          </p:cNvPr>
          <p:cNvCxnSpPr>
            <a:cxnSpLocks/>
          </p:cNvCxnSpPr>
          <p:nvPr/>
        </p:nvCxnSpPr>
        <p:spPr>
          <a:xfrm>
            <a:off x="10669610" y="3161882"/>
            <a:ext cx="0" cy="14275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uora yhdysviiva 112">
            <a:extLst>
              <a:ext uri="{FF2B5EF4-FFF2-40B4-BE49-F238E27FC236}">
                <a16:creationId xmlns:a16="http://schemas.microsoft.com/office/drawing/2014/main" id="{1AFBDC2E-3AB2-B952-3596-96CACA862D7F}"/>
              </a:ext>
            </a:extLst>
          </p:cNvPr>
          <p:cNvCxnSpPr>
            <a:cxnSpLocks/>
          </p:cNvCxnSpPr>
          <p:nvPr/>
        </p:nvCxnSpPr>
        <p:spPr>
          <a:xfrm>
            <a:off x="8368973" y="3590196"/>
            <a:ext cx="4193" cy="972002"/>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A2109E7B-8E4F-17D2-8176-F38237B354DB}"/>
              </a:ext>
            </a:extLst>
          </p:cNvPr>
          <p:cNvSpPr txBox="1"/>
          <p:nvPr/>
        </p:nvSpPr>
        <p:spPr>
          <a:xfrm>
            <a:off x="7246821" y="2983168"/>
            <a:ext cx="2319867" cy="523220"/>
          </a:xfrm>
          <a:prstGeom prst="rect">
            <a:avLst/>
          </a:prstGeom>
          <a:noFill/>
        </p:spPr>
        <p:txBody>
          <a:bodyPr wrap="none" rtlCol="0">
            <a:spAutoFit/>
          </a:bodyPr>
          <a:lstStyle/>
          <a:p>
            <a:pPr algn="ctr"/>
            <a:r>
              <a:rPr lang="fi-FI" sz="1400" b="1" dirty="0">
                <a:latin typeface="+mn-lt"/>
              </a:rPr>
              <a:t>Alustava toimintamalli</a:t>
            </a:r>
            <a:br>
              <a:rPr lang="fi-FI" sz="1400" b="1" dirty="0">
                <a:latin typeface="+mn-lt"/>
              </a:rPr>
            </a:br>
            <a:r>
              <a:rPr lang="fi-FI" sz="1400" dirty="0">
                <a:latin typeface="+mn-lt"/>
              </a:rPr>
              <a:t>toukokuu 2024</a:t>
            </a:r>
          </a:p>
        </p:txBody>
      </p:sp>
      <p:sp>
        <p:nvSpPr>
          <p:cNvPr id="35" name="Ellipsi 114">
            <a:extLst>
              <a:ext uri="{FF2B5EF4-FFF2-40B4-BE49-F238E27FC236}">
                <a16:creationId xmlns:a16="http://schemas.microsoft.com/office/drawing/2014/main" id="{06B446A9-7933-C0FD-301B-D72E3ADA0FCB}"/>
              </a:ext>
            </a:extLst>
          </p:cNvPr>
          <p:cNvSpPr/>
          <p:nvPr/>
        </p:nvSpPr>
        <p:spPr>
          <a:xfrm>
            <a:off x="8685037" y="4567681"/>
            <a:ext cx="244736" cy="261258"/>
          </a:xfrm>
          <a:prstGeom prst="ellipse">
            <a:avLst/>
          </a:prstGeom>
          <a:solidFill>
            <a:schemeClr val="bg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17325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diagram&#10;&#10;Description automatically generated">
            <a:extLst>
              <a:ext uri="{FF2B5EF4-FFF2-40B4-BE49-F238E27FC236}">
                <a16:creationId xmlns:a16="http://schemas.microsoft.com/office/drawing/2014/main" id="{54B39F25-9B61-F9C2-802E-FD3C89411125}"/>
              </a:ext>
            </a:extLst>
          </p:cNvPr>
          <p:cNvPicPr>
            <a:picLocks noChangeAspect="1"/>
          </p:cNvPicPr>
          <p:nvPr/>
        </p:nvPicPr>
        <p:blipFill>
          <a:blip r:embed="rId2"/>
          <a:stretch>
            <a:fillRect/>
          </a:stretch>
        </p:blipFill>
        <p:spPr>
          <a:xfrm>
            <a:off x="0" y="1040578"/>
            <a:ext cx="12192000" cy="6090254"/>
          </a:xfrm>
          <a:prstGeom prst="rect">
            <a:avLst/>
          </a:prstGeom>
        </p:spPr>
      </p:pic>
      <p:sp>
        <p:nvSpPr>
          <p:cNvPr id="2" name="Title 1">
            <a:extLst>
              <a:ext uri="{FF2B5EF4-FFF2-40B4-BE49-F238E27FC236}">
                <a16:creationId xmlns:a16="http://schemas.microsoft.com/office/drawing/2014/main" id="{B07256FC-D889-C8AF-9F68-464AC7DF46E3}"/>
              </a:ext>
            </a:extLst>
          </p:cNvPr>
          <p:cNvSpPr>
            <a:spLocks noGrp="1"/>
          </p:cNvSpPr>
          <p:nvPr>
            <p:ph type="title"/>
          </p:nvPr>
        </p:nvSpPr>
        <p:spPr>
          <a:xfrm>
            <a:off x="572193" y="364490"/>
            <a:ext cx="11353800" cy="675453"/>
          </a:xfrm>
        </p:spPr>
        <p:txBody>
          <a:bodyPr>
            <a:noAutofit/>
          </a:bodyPr>
          <a:lstStyle/>
          <a:p>
            <a:r>
              <a:rPr lang="fi-FI" sz="3200" dirty="0"/>
              <a:t>Toimintamalli positiiviseen äkilliseen rakennemuutokseen osaamisen näkökulmasta</a:t>
            </a:r>
          </a:p>
        </p:txBody>
      </p:sp>
    </p:spTree>
    <p:extLst>
      <p:ext uri="{BB962C8B-B14F-4D97-AF65-F5344CB8AC3E}">
        <p14:creationId xmlns:p14="http://schemas.microsoft.com/office/powerpoint/2010/main" val="415806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60862BD-478F-D526-D7A3-ED770E9312AE}"/>
              </a:ext>
            </a:extLst>
          </p:cNvPr>
          <p:cNvSpPr/>
          <p:nvPr/>
        </p:nvSpPr>
        <p:spPr>
          <a:xfrm>
            <a:off x="4922836" y="2692530"/>
            <a:ext cx="1670533" cy="1702396"/>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Toimialan yritykset</a:t>
            </a:r>
          </a:p>
        </p:txBody>
      </p:sp>
      <p:sp>
        <p:nvSpPr>
          <p:cNvPr id="6" name="Oval 5">
            <a:extLst>
              <a:ext uri="{FF2B5EF4-FFF2-40B4-BE49-F238E27FC236}">
                <a16:creationId xmlns:a16="http://schemas.microsoft.com/office/drawing/2014/main" id="{7505D2B0-5DAE-987B-1DCB-0FCF0636685B}"/>
              </a:ext>
            </a:extLst>
          </p:cNvPr>
          <p:cNvSpPr/>
          <p:nvPr/>
        </p:nvSpPr>
        <p:spPr>
          <a:xfrm>
            <a:off x="5110821" y="922073"/>
            <a:ext cx="1625881" cy="16568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Julkiset koulutus-toimijat</a:t>
            </a:r>
          </a:p>
        </p:txBody>
      </p:sp>
      <p:sp>
        <p:nvSpPr>
          <p:cNvPr id="7" name="Oval 6">
            <a:extLst>
              <a:ext uri="{FF2B5EF4-FFF2-40B4-BE49-F238E27FC236}">
                <a16:creationId xmlns:a16="http://schemas.microsoft.com/office/drawing/2014/main" id="{85BA5AEA-5466-62A6-717B-660BFF2EBACE}"/>
              </a:ext>
            </a:extLst>
          </p:cNvPr>
          <p:cNvSpPr/>
          <p:nvPr/>
        </p:nvSpPr>
        <p:spPr>
          <a:xfrm>
            <a:off x="6344805" y="3839760"/>
            <a:ext cx="1625881" cy="16568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Yksityiset osaamis-toimijat</a:t>
            </a:r>
          </a:p>
        </p:txBody>
      </p:sp>
      <p:sp>
        <p:nvSpPr>
          <p:cNvPr id="8" name="Oval 7">
            <a:extLst>
              <a:ext uri="{FF2B5EF4-FFF2-40B4-BE49-F238E27FC236}">
                <a16:creationId xmlns:a16="http://schemas.microsoft.com/office/drawing/2014/main" id="{0AE069A4-C9A3-2AE3-4CDC-CB1E9B7FE38D}"/>
              </a:ext>
            </a:extLst>
          </p:cNvPr>
          <p:cNvSpPr/>
          <p:nvPr/>
        </p:nvSpPr>
        <p:spPr>
          <a:xfrm>
            <a:off x="6618088" y="2069303"/>
            <a:ext cx="1625881" cy="16568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JOTPA</a:t>
            </a:r>
          </a:p>
        </p:txBody>
      </p:sp>
      <p:sp>
        <p:nvSpPr>
          <p:cNvPr id="9" name="Oval 8">
            <a:extLst>
              <a:ext uri="{FF2B5EF4-FFF2-40B4-BE49-F238E27FC236}">
                <a16:creationId xmlns:a16="http://schemas.microsoft.com/office/drawing/2014/main" id="{C69E2B6C-679A-A584-4EE5-A8A1E5C63358}"/>
              </a:ext>
            </a:extLst>
          </p:cNvPr>
          <p:cNvSpPr/>
          <p:nvPr/>
        </p:nvSpPr>
        <p:spPr>
          <a:xfrm>
            <a:off x="3321674" y="3453404"/>
            <a:ext cx="1625881" cy="16568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ELY, Kehitys-yhtiö, maakunta-liitto</a:t>
            </a:r>
          </a:p>
        </p:txBody>
      </p:sp>
      <p:sp>
        <p:nvSpPr>
          <p:cNvPr id="10" name="Oval 9">
            <a:extLst>
              <a:ext uri="{FF2B5EF4-FFF2-40B4-BE49-F238E27FC236}">
                <a16:creationId xmlns:a16="http://schemas.microsoft.com/office/drawing/2014/main" id="{CC626304-1FED-34FC-74FE-BA99FAC41BCA}"/>
              </a:ext>
            </a:extLst>
          </p:cNvPr>
          <p:cNvSpPr/>
          <p:nvPr/>
        </p:nvSpPr>
        <p:spPr>
          <a:xfrm>
            <a:off x="3460221" y="1684697"/>
            <a:ext cx="1625881" cy="16568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Alan järjestöt ja edun-valvojat</a:t>
            </a:r>
          </a:p>
        </p:txBody>
      </p:sp>
      <p:sp>
        <p:nvSpPr>
          <p:cNvPr id="11" name="Oval 10">
            <a:extLst>
              <a:ext uri="{FF2B5EF4-FFF2-40B4-BE49-F238E27FC236}">
                <a16:creationId xmlns:a16="http://schemas.microsoft.com/office/drawing/2014/main" id="{2E4D9DFD-F9A6-30C2-F1CD-7FE019138399}"/>
              </a:ext>
            </a:extLst>
          </p:cNvPr>
          <p:cNvSpPr/>
          <p:nvPr/>
        </p:nvSpPr>
        <p:spPr>
          <a:xfrm>
            <a:off x="4743643" y="4520071"/>
            <a:ext cx="1625881" cy="16568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Yksityiset välittäjä-toimijat</a:t>
            </a:r>
          </a:p>
        </p:txBody>
      </p:sp>
      <p:sp>
        <p:nvSpPr>
          <p:cNvPr id="12" name="Oval 11">
            <a:extLst>
              <a:ext uri="{FF2B5EF4-FFF2-40B4-BE49-F238E27FC236}">
                <a16:creationId xmlns:a16="http://schemas.microsoft.com/office/drawing/2014/main" id="{99514356-B1D3-D1B2-B99A-9C39DD306891}"/>
              </a:ext>
            </a:extLst>
          </p:cNvPr>
          <p:cNvSpPr/>
          <p:nvPr/>
        </p:nvSpPr>
        <p:spPr>
          <a:xfrm>
            <a:off x="7011033" y="134625"/>
            <a:ext cx="1625881" cy="165689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OKM</a:t>
            </a:r>
          </a:p>
          <a:p>
            <a:pPr algn="ctr"/>
            <a:r>
              <a:rPr lang="fi-FI" dirty="0">
                <a:solidFill>
                  <a:schemeClr val="tx1"/>
                </a:solidFill>
              </a:rPr>
              <a:t>OPH</a:t>
            </a:r>
          </a:p>
        </p:txBody>
      </p:sp>
      <p:sp>
        <p:nvSpPr>
          <p:cNvPr id="13" name="Oval 12">
            <a:extLst>
              <a:ext uri="{FF2B5EF4-FFF2-40B4-BE49-F238E27FC236}">
                <a16:creationId xmlns:a16="http://schemas.microsoft.com/office/drawing/2014/main" id="{9443DFA5-8F35-AB55-A97F-C6ABAA9446ED}"/>
              </a:ext>
            </a:extLst>
          </p:cNvPr>
          <p:cNvSpPr/>
          <p:nvPr/>
        </p:nvSpPr>
        <p:spPr>
          <a:xfrm>
            <a:off x="8486074" y="1684697"/>
            <a:ext cx="1726546" cy="17296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Tutkimus-, tieto- ja tilasto-toimijat</a:t>
            </a:r>
          </a:p>
        </p:txBody>
      </p:sp>
      <p:sp>
        <p:nvSpPr>
          <p:cNvPr id="2" name="Oval 1">
            <a:extLst>
              <a:ext uri="{FF2B5EF4-FFF2-40B4-BE49-F238E27FC236}">
                <a16:creationId xmlns:a16="http://schemas.microsoft.com/office/drawing/2014/main" id="{408129CA-94C2-A150-EBA1-16A6B761FCE3}"/>
              </a:ext>
            </a:extLst>
          </p:cNvPr>
          <p:cNvSpPr/>
          <p:nvPr/>
        </p:nvSpPr>
        <p:spPr>
          <a:xfrm>
            <a:off x="1482214" y="3327899"/>
            <a:ext cx="1726546" cy="17296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Työllisyys-alueet, </a:t>
            </a:r>
          </a:p>
          <a:p>
            <a:pPr algn="ctr"/>
            <a:r>
              <a:rPr lang="fi-FI" dirty="0">
                <a:solidFill>
                  <a:schemeClr val="tx1"/>
                </a:solidFill>
              </a:rPr>
              <a:t>(TE-toimisto)</a:t>
            </a:r>
          </a:p>
        </p:txBody>
      </p:sp>
      <p:sp>
        <p:nvSpPr>
          <p:cNvPr id="3" name="Oval 2">
            <a:extLst>
              <a:ext uri="{FF2B5EF4-FFF2-40B4-BE49-F238E27FC236}">
                <a16:creationId xmlns:a16="http://schemas.microsoft.com/office/drawing/2014/main" id="{A5AF7DD3-A2E5-950F-C95E-69F0572F84DD}"/>
              </a:ext>
            </a:extLst>
          </p:cNvPr>
          <p:cNvSpPr/>
          <p:nvPr/>
        </p:nvSpPr>
        <p:spPr>
          <a:xfrm>
            <a:off x="1914786" y="558553"/>
            <a:ext cx="1726546" cy="17296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rPr>
              <a:t>Etu-ja</a:t>
            </a:r>
            <a:r>
              <a:rPr lang="fi-FI" dirty="0">
                <a:solidFill>
                  <a:schemeClr val="tx1"/>
                </a:solidFill>
              </a:rPr>
              <a:t> työ-markkina-</a:t>
            </a:r>
          </a:p>
          <a:p>
            <a:pPr algn="ctr"/>
            <a:r>
              <a:rPr lang="fi-FI" dirty="0">
                <a:solidFill>
                  <a:schemeClr val="tx1"/>
                </a:solidFill>
              </a:rPr>
              <a:t>järjestöt</a:t>
            </a:r>
          </a:p>
        </p:txBody>
      </p:sp>
      <p:sp>
        <p:nvSpPr>
          <p:cNvPr id="4" name="Oval 3">
            <a:extLst>
              <a:ext uri="{FF2B5EF4-FFF2-40B4-BE49-F238E27FC236}">
                <a16:creationId xmlns:a16="http://schemas.microsoft.com/office/drawing/2014/main" id="{C95E2ADE-07D2-D4DE-E71D-123C2ED1BEF3}"/>
              </a:ext>
            </a:extLst>
          </p:cNvPr>
          <p:cNvSpPr/>
          <p:nvPr/>
        </p:nvSpPr>
        <p:spPr>
          <a:xfrm>
            <a:off x="2778059" y="5169365"/>
            <a:ext cx="1625881" cy="165689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TEM</a:t>
            </a:r>
          </a:p>
          <a:p>
            <a:pPr algn="ctr"/>
            <a:r>
              <a:rPr lang="fi-FI" dirty="0">
                <a:solidFill>
                  <a:schemeClr val="tx1"/>
                </a:solidFill>
              </a:rPr>
              <a:t>BF</a:t>
            </a:r>
          </a:p>
        </p:txBody>
      </p:sp>
      <p:sp>
        <p:nvSpPr>
          <p:cNvPr id="15" name="Oval 14">
            <a:extLst>
              <a:ext uri="{FF2B5EF4-FFF2-40B4-BE49-F238E27FC236}">
                <a16:creationId xmlns:a16="http://schemas.microsoft.com/office/drawing/2014/main" id="{89E54CA8-29D8-7F08-3417-334FE3BB8081}"/>
              </a:ext>
            </a:extLst>
          </p:cNvPr>
          <p:cNvSpPr/>
          <p:nvPr/>
        </p:nvSpPr>
        <p:spPr>
          <a:xfrm>
            <a:off x="493211" y="1999133"/>
            <a:ext cx="1726546" cy="17296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Kunnat</a:t>
            </a:r>
          </a:p>
        </p:txBody>
      </p:sp>
      <p:sp>
        <p:nvSpPr>
          <p:cNvPr id="16" name="Oval 15">
            <a:extLst>
              <a:ext uri="{FF2B5EF4-FFF2-40B4-BE49-F238E27FC236}">
                <a16:creationId xmlns:a16="http://schemas.microsoft.com/office/drawing/2014/main" id="{1F6CA95C-FED6-55BE-1426-EAF4B1D3AE34}"/>
              </a:ext>
            </a:extLst>
          </p:cNvPr>
          <p:cNvSpPr/>
          <p:nvPr/>
        </p:nvSpPr>
        <p:spPr>
          <a:xfrm>
            <a:off x="3599636" y="-494832"/>
            <a:ext cx="1726546" cy="17296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Invest in -toimijat</a:t>
            </a:r>
          </a:p>
        </p:txBody>
      </p:sp>
    </p:spTree>
    <p:extLst>
      <p:ext uri="{BB962C8B-B14F-4D97-AF65-F5344CB8AC3E}">
        <p14:creationId xmlns:p14="http://schemas.microsoft.com/office/powerpoint/2010/main" val="171541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6C36-B0FF-88A5-8321-DD20012A5A5C}"/>
              </a:ext>
            </a:extLst>
          </p:cNvPr>
          <p:cNvSpPr>
            <a:spLocks noGrp="1"/>
          </p:cNvSpPr>
          <p:nvPr>
            <p:ph type="title"/>
          </p:nvPr>
        </p:nvSpPr>
        <p:spPr>
          <a:xfrm>
            <a:off x="838200" y="264762"/>
            <a:ext cx="10515600" cy="1325563"/>
          </a:xfrm>
        </p:spPr>
        <p:txBody>
          <a:bodyPr/>
          <a:lstStyle/>
          <a:p>
            <a:r>
              <a:rPr lang="fi-FI" dirty="0"/>
              <a:t>Yhteistyöverkoston suunnitelma</a:t>
            </a:r>
          </a:p>
        </p:txBody>
      </p:sp>
      <p:graphicFrame>
        <p:nvGraphicFramePr>
          <p:cNvPr id="6" name="Table 6">
            <a:extLst>
              <a:ext uri="{FF2B5EF4-FFF2-40B4-BE49-F238E27FC236}">
                <a16:creationId xmlns:a16="http://schemas.microsoft.com/office/drawing/2014/main" id="{0B5CF099-263C-0FFC-ABD1-8D4C2C802594}"/>
              </a:ext>
            </a:extLst>
          </p:cNvPr>
          <p:cNvGraphicFramePr>
            <a:graphicFrameLocks noGrp="1"/>
          </p:cNvGraphicFramePr>
          <p:nvPr>
            <p:extLst>
              <p:ext uri="{D42A27DB-BD31-4B8C-83A1-F6EECF244321}">
                <p14:modId xmlns:p14="http://schemas.microsoft.com/office/powerpoint/2010/main" val="2739657100"/>
              </p:ext>
            </p:extLst>
          </p:nvPr>
        </p:nvGraphicFramePr>
        <p:xfrm>
          <a:off x="536710" y="1300243"/>
          <a:ext cx="10817090" cy="4917677"/>
        </p:xfrm>
        <a:graphic>
          <a:graphicData uri="http://schemas.openxmlformats.org/drawingml/2006/table">
            <a:tbl>
              <a:tblPr firstRow="1" bandRow="1">
                <a:tableStyleId>{9D7B26C5-4107-4FEC-AEDC-1716B250A1EF}</a:tableStyleId>
              </a:tblPr>
              <a:tblGrid>
                <a:gridCol w="1542413">
                  <a:extLst>
                    <a:ext uri="{9D8B030D-6E8A-4147-A177-3AD203B41FA5}">
                      <a16:colId xmlns:a16="http://schemas.microsoft.com/office/drawing/2014/main" val="1360110354"/>
                    </a:ext>
                  </a:extLst>
                </a:gridCol>
                <a:gridCol w="4808051">
                  <a:extLst>
                    <a:ext uri="{9D8B030D-6E8A-4147-A177-3AD203B41FA5}">
                      <a16:colId xmlns:a16="http://schemas.microsoft.com/office/drawing/2014/main" val="2773787657"/>
                    </a:ext>
                  </a:extLst>
                </a:gridCol>
                <a:gridCol w="2539188">
                  <a:extLst>
                    <a:ext uri="{9D8B030D-6E8A-4147-A177-3AD203B41FA5}">
                      <a16:colId xmlns:a16="http://schemas.microsoft.com/office/drawing/2014/main" val="1106710010"/>
                    </a:ext>
                  </a:extLst>
                </a:gridCol>
                <a:gridCol w="1927438">
                  <a:extLst>
                    <a:ext uri="{9D8B030D-6E8A-4147-A177-3AD203B41FA5}">
                      <a16:colId xmlns:a16="http://schemas.microsoft.com/office/drawing/2014/main" val="537544447"/>
                    </a:ext>
                  </a:extLst>
                </a:gridCol>
              </a:tblGrid>
              <a:tr h="443335">
                <a:tc>
                  <a:txBody>
                    <a:bodyPr/>
                    <a:lstStyle/>
                    <a:p>
                      <a:r>
                        <a:rPr lang="fi-FI" sz="1200" dirty="0"/>
                        <a:t>Kokous</a:t>
                      </a:r>
                    </a:p>
                  </a:txBody>
                  <a:tcPr/>
                </a:tc>
                <a:tc>
                  <a:txBody>
                    <a:bodyPr/>
                    <a:lstStyle/>
                    <a:p>
                      <a:r>
                        <a:rPr lang="fi-FI" sz="1200" dirty="0"/>
                        <a:t>Teema/ongelma</a:t>
                      </a:r>
                    </a:p>
                  </a:txBody>
                  <a:tcPr/>
                </a:tc>
                <a:tc>
                  <a:txBody>
                    <a:bodyPr/>
                    <a:lstStyle/>
                    <a:p>
                      <a:r>
                        <a:rPr lang="fi-FI" sz="1200" dirty="0"/>
                        <a:t>Painopiste</a:t>
                      </a:r>
                    </a:p>
                  </a:txBody>
                  <a:tcPr/>
                </a:tc>
                <a:tc>
                  <a:txBody>
                    <a:bodyPr/>
                    <a:lstStyle/>
                    <a:p>
                      <a:r>
                        <a:rPr lang="fi-FI" sz="1200" dirty="0"/>
                        <a:t>Tulos</a:t>
                      </a:r>
                    </a:p>
                  </a:txBody>
                  <a:tcPr/>
                </a:tc>
                <a:extLst>
                  <a:ext uri="{0D108BD9-81ED-4DB2-BD59-A6C34878D82A}">
                    <a16:rowId xmlns:a16="http://schemas.microsoft.com/office/drawing/2014/main" val="519909536"/>
                  </a:ext>
                </a:extLst>
              </a:tr>
              <a:tr h="960876">
                <a:tc>
                  <a:txBody>
                    <a:bodyPr/>
                    <a:lstStyle/>
                    <a:p>
                      <a:r>
                        <a:rPr lang="fi-FI" sz="1200" b="1" i="0" u="none" strike="noStrike" cap="none" dirty="0">
                          <a:solidFill>
                            <a:schemeClr val="tx1"/>
                          </a:solidFill>
                          <a:effectLst/>
                          <a:latin typeface="+mn-lt"/>
                          <a:ea typeface="+mn-ea"/>
                          <a:cs typeface="+mn-cs"/>
                          <a:sym typeface="Arial"/>
                        </a:rPr>
                        <a:t>7.2.</a:t>
                      </a:r>
                    </a:p>
                  </a:txBody>
                  <a:tcPr/>
                </a:tc>
                <a:tc>
                  <a:txBody>
                    <a:bodyPr/>
                    <a:lstStyle/>
                    <a:p>
                      <a:r>
                        <a:rPr lang="fi-FI" sz="1200" b="1" i="0" u="none" strike="noStrike" cap="none" dirty="0" err="1">
                          <a:solidFill>
                            <a:schemeClr val="tx1"/>
                          </a:solidFill>
                          <a:effectLst/>
                          <a:latin typeface="+mn-lt"/>
                          <a:ea typeface="+mn-ea"/>
                          <a:cs typeface="+mn-cs"/>
                          <a:sym typeface="Arial"/>
                        </a:rPr>
                        <a:t>Kick</a:t>
                      </a:r>
                      <a:r>
                        <a:rPr lang="fi-FI" sz="1200" b="1" i="0" u="none" strike="noStrike" cap="none" dirty="0">
                          <a:solidFill>
                            <a:schemeClr val="tx1"/>
                          </a:solidFill>
                          <a:effectLst/>
                          <a:latin typeface="+mn-lt"/>
                          <a:ea typeface="+mn-ea"/>
                          <a:cs typeface="+mn-cs"/>
                          <a:sym typeface="Arial"/>
                        </a:rPr>
                        <a:t> </a:t>
                      </a:r>
                      <a:r>
                        <a:rPr lang="fi-FI" sz="1200" b="1" i="0" u="none" strike="noStrike" cap="none" dirty="0" err="1">
                          <a:solidFill>
                            <a:schemeClr val="tx1"/>
                          </a:solidFill>
                          <a:effectLst/>
                          <a:latin typeface="+mn-lt"/>
                          <a:ea typeface="+mn-ea"/>
                          <a:cs typeface="+mn-cs"/>
                          <a:sym typeface="Arial"/>
                        </a:rPr>
                        <a:t>off</a:t>
                      </a:r>
                      <a:endParaRPr lang="fi-FI" sz="1200" b="1" i="0" u="none" strike="noStrike" cap="none" dirty="0">
                        <a:solidFill>
                          <a:schemeClr val="tx1"/>
                        </a:solidFill>
                        <a:effectLst/>
                        <a:latin typeface="+mn-lt"/>
                        <a:ea typeface="+mn-ea"/>
                        <a:cs typeface="+mn-cs"/>
                        <a:sym typeface="Arial"/>
                      </a:endParaRPr>
                    </a:p>
                    <a:p>
                      <a:r>
                        <a:rPr lang="fi-FI" sz="1200" b="0" i="0" u="none" strike="noStrike" cap="none" dirty="0">
                          <a:solidFill>
                            <a:schemeClr val="tx1"/>
                          </a:solidFill>
                          <a:effectLst/>
                          <a:latin typeface="+mn-lt"/>
                          <a:ea typeface="+mn-ea"/>
                          <a:cs typeface="+mn-cs"/>
                          <a:sym typeface="Arial"/>
                        </a:rPr>
                        <a:t>Selvityksen tulosten esittely</a:t>
                      </a:r>
                    </a:p>
                    <a:p>
                      <a:r>
                        <a:rPr lang="fi-FI" sz="1200" b="0" i="0" u="none" strike="noStrike" cap="none" dirty="0">
                          <a:solidFill>
                            <a:schemeClr val="tx1"/>
                          </a:solidFill>
                          <a:effectLst/>
                          <a:latin typeface="+mn-lt"/>
                          <a:ea typeface="+mn-ea"/>
                          <a:cs typeface="+mn-cs"/>
                          <a:sym typeface="Arial"/>
                        </a:rPr>
                        <a:t>Ratkaistavien koulutustapojen määrittely</a:t>
                      </a:r>
                    </a:p>
                    <a:p>
                      <a:r>
                        <a:rPr lang="fi-FI" sz="1200" b="0" i="0" u="none" strike="noStrike" cap="none" dirty="0">
                          <a:solidFill>
                            <a:schemeClr val="tx1"/>
                          </a:solidFill>
                          <a:effectLst/>
                          <a:latin typeface="+mn-lt"/>
                          <a:ea typeface="+mn-ea"/>
                          <a:cs typeface="+mn-cs"/>
                          <a:sym typeface="Arial"/>
                        </a:rPr>
                        <a:t>Tavoitteen määrittely, </a:t>
                      </a:r>
                      <a:r>
                        <a:rPr lang="fi-FI" sz="1200" b="0" i="0" u="none" strike="noStrike" cap="none" dirty="0" err="1">
                          <a:solidFill>
                            <a:schemeClr val="tx1"/>
                          </a:solidFill>
                          <a:effectLst/>
                          <a:latin typeface="+mn-lt"/>
                          <a:ea typeface="+mn-ea"/>
                          <a:cs typeface="+mn-cs"/>
                          <a:sym typeface="Arial"/>
                        </a:rPr>
                        <a:t>mittarointi</a:t>
                      </a:r>
                      <a:r>
                        <a:rPr lang="fi-FI" sz="1200" b="0" i="0" u="none" strike="noStrike" cap="none" dirty="0">
                          <a:solidFill>
                            <a:schemeClr val="tx1"/>
                          </a:solidFill>
                          <a:effectLst/>
                          <a:latin typeface="+mn-lt"/>
                          <a:ea typeface="+mn-ea"/>
                          <a:cs typeface="+mn-cs"/>
                          <a:sym typeface="Arial"/>
                        </a:rPr>
                        <a:t> ja seuranta</a:t>
                      </a:r>
                    </a:p>
                  </a:txBody>
                  <a:tcPr/>
                </a:tc>
                <a:tc>
                  <a:txBody>
                    <a:bodyPr/>
                    <a:lstStyle/>
                    <a:p>
                      <a:endParaRPr lang="fi-FI" sz="1200" dirty="0"/>
                    </a:p>
                  </a:txBody>
                  <a:tcPr/>
                </a:tc>
                <a:tc>
                  <a:txBody>
                    <a:bodyPr/>
                    <a:lstStyle/>
                    <a:p>
                      <a:r>
                        <a:rPr lang="fi-FI" sz="1200" dirty="0"/>
                        <a:t>Rehellinen tilannekuva, tavoitteet ja mittarit</a:t>
                      </a:r>
                    </a:p>
                  </a:txBody>
                  <a:tcPr/>
                </a:tc>
                <a:extLst>
                  <a:ext uri="{0D108BD9-81ED-4DB2-BD59-A6C34878D82A}">
                    <a16:rowId xmlns:a16="http://schemas.microsoft.com/office/drawing/2014/main" val="1838776033"/>
                  </a:ext>
                </a:extLst>
              </a:tr>
              <a:tr h="9323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15.3.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Lyhytkestoiset koulutusmallit, hakeva toiminta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a:solidFill>
                            <a:schemeClr val="tx1"/>
                          </a:solidFill>
                          <a:effectLst/>
                          <a:latin typeface="+mn-lt"/>
                          <a:ea typeface="+mn-ea"/>
                          <a:cs typeface="+mn-cs"/>
                          <a:sym typeface="Arial"/>
                        </a:rPr>
                        <a:t>- alueellinen </a:t>
                      </a:r>
                      <a:r>
                        <a:rPr lang="fi-FI" sz="1200" b="0" i="0" u="none" strike="noStrike" cap="none" dirty="0" err="1">
                          <a:solidFill>
                            <a:schemeClr val="tx1"/>
                          </a:solidFill>
                          <a:effectLst/>
                          <a:latin typeface="+mn-lt"/>
                          <a:ea typeface="+mn-ea"/>
                          <a:cs typeface="+mn-cs"/>
                          <a:sym typeface="Arial"/>
                        </a:rPr>
                        <a:t>kohtaanto</a:t>
                      </a:r>
                      <a:endParaRPr lang="fi-FI" sz="1200" b="0" i="0" u="none" strike="noStrike" cap="none" dirty="0">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a:solidFill>
                            <a:schemeClr val="tx1"/>
                          </a:solidFill>
                          <a:effectLst/>
                          <a:latin typeface="+mn-lt"/>
                          <a:ea typeface="+mn-ea"/>
                          <a:cs typeface="+mn-cs"/>
                          <a:sym typeface="Arial"/>
                        </a:rPr>
                        <a:t>- kiinnostusta herättävät tutkintosisällöt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i="0" u="none" strike="noStrike" cap="none" dirty="0">
                          <a:solidFill>
                            <a:schemeClr val="tx1"/>
                          </a:solidFill>
                          <a:effectLst/>
                          <a:latin typeface="+mn-lt"/>
                          <a:ea typeface="+mn-ea"/>
                          <a:cs typeface="+mn-cs"/>
                          <a:sym typeface="Arial"/>
                        </a:rPr>
                        <a:t>- yritysten ja oppilaitosten yhteistyö</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dirty="0"/>
                        <a:t>Ammatillinen koulutus</a:t>
                      </a:r>
                    </a:p>
                  </a:txBody>
                  <a:tcPr/>
                </a:tc>
                <a:tc>
                  <a:txBody>
                    <a:bodyPr/>
                    <a:lstStyle/>
                    <a:p>
                      <a:endParaRPr lang="fi-FI" sz="1200" dirty="0"/>
                    </a:p>
                  </a:txBody>
                  <a:tcPr/>
                </a:tc>
                <a:extLst>
                  <a:ext uri="{0D108BD9-81ED-4DB2-BD59-A6C34878D82A}">
                    <a16:rowId xmlns:a16="http://schemas.microsoft.com/office/drawing/2014/main" val="1751527609"/>
                  </a:ext>
                </a:extLst>
              </a:tr>
              <a:tr h="935242">
                <a:tc>
                  <a:txBody>
                    <a:bodyPr/>
                    <a:lstStyle/>
                    <a:p>
                      <a:r>
                        <a:rPr lang="fi-FI" sz="1200" b="1" dirty="0"/>
                        <a:t>22.4.</a:t>
                      </a:r>
                    </a:p>
                  </a:txBody>
                  <a:tcPr/>
                </a:tc>
                <a:tc>
                  <a:txBody>
                    <a:bodyPr/>
                    <a:lstStyle/>
                    <a:p>
                      <a:r>
                        <a:rPr lang="fi-FI" sz="1200" b="1"/>
                        <a:t>Työn ohessa tehtävät koulutusmuodot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a:t>Silta- ja muuntokoulutukset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a:t>Yritys- ja konsultointitoiminta</a:t>
                      </a:r>
                    </a:p>
                    <a:p>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400" dirty="0"/>
                        <a:t>Korkeakoulutus</a:t>
                      </a:r>
                    </a:p>
                    <a:p>
                      <a:endParaRPr lang="fi-FI" dirty="0"/>
                    </a:p>
                  </a:txBody>
                  <a:tcPr/>
                </a:tc>
                <a:tc>
                  <a:txBody>
                    <a:bodyPr/>
                    <a:lstStyle/>
                    <a:p>
                      <a:endParaRPr lang="fi-FI" dirty="0"/>
                    </a:p>
                  </a:txBody>
                  <a:tcPr/>
                </a:tc>
                <a:extLst>
                  <a:ext uri="{0D108BD9-81ED-4DB2-BD59-A6C34878D82A}">
                    <a16:rowId xmlns:a16="http://schemas.microsoft.com/office/drawing/2014/main" val="2941585294"/>
                  </a:ext>
                </a:extLst>
              </a:tr>
              <a:tr h="95705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14.6.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1" dirty="0"/>
                        <a:t>Yritysten roolit koulutuksessa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dirty="0"/>
                        <a:t>- testaus ja alaan tutustuminen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dirty="0"/>
                        <a:t>- työssä oppiminen ja oppisopimus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b="0" dirty="0"/>
                        <a:t>- kouluttajien osaaminen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i-FI" sz="12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dirty="0"/>
                        <a:t>Yritysten ja koulutusjärjestäjien yhteistyö</a:t>
                      </a:r>
                    </a:p>
                    <a:p>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i-FI" sz="1200" dirty="0"/>
                    </a:p>
                  </a:txBody>
                  <a:tcPr/>
                </a:tc>
                <a:extLst>
                  <a:ext uri="{0D108BD9-81ED-4DB2-BD59-A6C34878D82A}">
                    <a16:rowId xmlns:a16="http://schemas.microsoft.com/office/drawing/2014/main" val="2221027051"/>
                  </a:ext>
                </a:extLst>
              </a:tr>
              <a:tr h="581445">
                <a:tc>
                  <a:txBody>
                    <a:bodyPr/>
                    <a:lstStyle/>
                    <a:p>
                      <a:r>
                        <a:rPr lang="fi-FI" sz="1200" b="1" dirty="0"/>
                        <a:t>6.9.</a:t>
                      </a:r>
                    </a:p>
                  </a:txBody>
                  <a:tcPr/>
                </a:tc>
                <a:tc>
                  <a:txBody>
                    <a:bodyPr/>
                    <a:lstStyle/>
                    <a:p>
                      <a:r>
                        <a:rPr lang="fi-FI" sz="1200" b="1" dirty="0"/>
                        <a:t>Tuulivoima-alan koulutustarpeiden ennakointi ja tulevaisuuden toimintamalli</a:t>
                      </a:r>
                    </a:p>
                  </a:txBody>
                  <a:tcPr/>
                </a:tc>
                <a:tc>
                  <a:txBody>
                    <a:bodyPr/>
                    <a:lstStyle/>
                    <a:p>
                      <a:r>
                        <a:rPr lang="fi-FI" sz="1200" dirty="0"/>
                        <a:t>Ennakointi ja koulutusjärjestelmän toimintakyky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i-FI" sz="1200" dirty="0"/>
                        <a:t>Rehellinen tilannekuva, tavoitteet ja mittarit</a:t>
                      </a:r>
                    </a:p>
                  </a:txBody>
                  <a:tcPr/>
                </a:tc>
                <a:extLst>
                  <a:ext uri="{0D108BD9-81ED-4DB2-BD59-A6C34878D82A}">
                    <a16:rowId xmlns:a16="http://schemas.microsoft.com/office/drawing/2014/main" val="2864857891"/>
                  </a:ext>
                </a:extLst>
              </a:tr>
            </a:tbl>
          </a:graphicData>
        </a:graphic>
      </p:graphicFrame>
    </p:spTree>
    <p:extLst>
      <p:ext uri="{BB962C8B-B14F-4D97-AF65-F5344CB8AC3E}">
        <p14:creationId xmlns:p14="http://schemas.microsoft.com/office/powerpoint/2010/main" val="890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7D32-BFB1-0002-3D9A-ED4C60ADC93F}"/>
              </a:ext>
            </a:extLst>
          </p:cNvPr>
          <p:cNvSpPr>
            <a:spLocks noGrp="1"/>
          </p:cNvSpPr>
          <p:nvPr>
            <p:ph type="title"/>
          </p:nvPr>
        </p:nvSpPr>
        <p:spPr>
          <a:xfrm>
            <a:off x="590227" y="500062"/>
            <a:ext cx="11353800" cy="1325563"/>
          </a:xfrm>
        </p:spPr>
        <p:txBody>
          <a:bodyPr>
            <a:normAutofit fontScale="90000"/>
          </a:bodyPr>
          <a:lstStyle/>
          <a:p>
            <a:r>
              <a:rPr lang="fi-FI" dirty="0"/>
              <a:t>Pikakommentointi:</a:t>
            </a:r>
            <a:br>
              <a:rPr lang="fi-FI" dirty="0"/>
            </a:br>
            <a:r>
              <a:rPr lang="fi-FI" dirty="0"/>
              <a:t>nopean osaamisen verkoston tavoitteet</a:t>
            </a:r>
          </a:p>
        </p:txBody>
      </p:sp>
      <p:sp>
        <p:nvSpPr>
          <p:cNvPr id="3" name="Text Placeholder 2">
            <a:extLst>
              <a:ext uri="{FF2B5EF4-FFF2-40B4-BE49-F238E27FC236}">
                <a16:creationId xmlns:a16="http://schemas.microsoft.com/office/drawing/2014/main" id="{9033EDBB-C922-FBA1-ADC4-CC7074F506EF}"/>
              </a:ext>
            </a:extLst>
          </p:cNvPr>
          <p:cNvSpPr>
            <a:spLocks noGrp="1"/>
          </p:cNvSpPr>
          <p:nvPr>
            <p:ph type="body" idx="1"/>
          </p:nvPr>
        </p:nvSpPr>
        <p:spPr/>
        <p:txBody>
          <a:bodyPr/>
          <a:lstStyle/>
          <a:p>
            <a:r>
              <a:rPr lang="fi-FI" sz="2400" dirty="0"/>
              <a:t>Mikä olisi verkoston paras mahdollinen tuotos?</a:t>
            </a:r>
          </a:p>
          <a:p>
            <a:r>
              <a:rPr lang="fi-FI" sz="2400" dirty="0"/>
              <a:t>Mitä hyötyä toivot verkostosta itsellesi/organisaatiollesi?</a:t>
            </a:r>
          </a:p>
          <a:p>
            <a:r>
              <a:rPr lang="fi-FI" sz="2400" dirty="0"/>
              <a:t>Mitä pystyt antamaan verkostolle?</a:t>
            </a:r>
          </a:p>
        </p:txBody>
      </p:sp>
    </p:spTree>
    <p:extLst>
      <p:ext uri="{BB962C8B-B14F-4D97-AF65-F5344CB8AC3E}">
        <p14:creationId xmlns:p14="http://schemas.microsoft.com/office/powerpoint/2010/main" val="303486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7242A-2378-B5CB-A5B5-BE8DEF18E521}"/>
              </a:ext>
            </a:extLst>
          </p:cNvPr>
          <p:cNvSpPr>
            <a:spLocks noGrp="1"/>
          </p:cNvSpPr>
          <p:nvPr>
            <p:ph type="title"/>
          </p:nvPr>
        </p:nvSpPr>
        <p:spPr/>
        <p:txBody>
          <a:bodyPr/>
          <a:lstStyle/>
          <a:p>
            <a:r>
              <a:rPr lang="fi-FI" dirty="0"/>
              <a:t>Mitä pitää ratkoa?</a:t>
            </a:r>
          </a:p>
        </p:txBody>
      </p:sp>
      <p:sp>
        <p:nvSpPr>
          <p:cNvPr id="3" name="Tekstin paikkamerkki 2">
            <a:extLst>
              <a:ext uri="{FF2B5EF4-FFF2-40B4-BE49-F238E27FC236}">
                <a16:creationId xmlns:a16="http://schemas.microsoft.com/office/drawing/2014/main" id="{8909A262-F22D-4741-BB5E-7FF94517A085}"/>
              </a:ext>
            </a:extLst>
          </p:cNvPr>
          <p:cNvSpPr>
            <a:spLocks noGrp="1"/>
          </p:cNvSpPr>
          <p:nvPr>
            <p:ph type="body" sz="quarter" idx="13"/>
          </p:nvPr>
        </p:nvSpPr>
        <p:spPr/>
        <p:txBody>
          <a:bodyPr/>
          <a:lstStyle/>
          <a:p>
            <a:r>
              <a:rPr lang="fi-FI" dirty="0"/>
              <a:t>Tuulivoima-alan osaamis- ja työvoimatarpeet</a:t>
            </a:r>
          </a:p>
        </p:txBody>
      </p:sp>
    </p:spTree>
    <p:extLst>
      <p:ext uri="{BB962C8B-B14F-4D97-AF65-F5344CB8AC3E}">
        <p14:creationId xmlns:p14="http://schemas.microsoft.com/office/powerpoint/2010/main" val="994936615"/>
      </p:ext>
    </p:extLst>
  </p:cSld>
  <p:clrMapOvr>
    <a:masterClrMapping/>
  </p:clrMapOvr>
</p:sld>
</file>

<file path=ppt/theme/theme1.xml><?xml version="1.0" encoding="utf-8"?>
<a:theme xmlns:a="http://schemas.openxmlformats.org/drawingml/2006/main" name="Office Theme">
  <a:themeElements>
    <a:clrScheme name="MDI PPT-esityspohjan värit 210612">
      <a:dk1>
        <a:srgbClr val="000000"/>
      </a:dk1>
      <a:lt1>
        <a:srgbClr val="FFFFFF"/>
      </a:lt1>
      <a:dk2>
        <a:srgbClr val="EA564F"/>
      </a:dk2>
      <a:lt2>
        <a:srgbClr val="E7E6E6"/>
      </a:lt2>
      <a:accent1>
        <a:srgbClr val="502F46"/>
      </a:accent1>
      <a:accent2>
        <a:srgbClr val="853B55"/>
      </a:accent2>
      <a:accent3>
        <a:srgbClr val="E4C289"/>
      </a:accent3>
      <a:accent4>
        <a:srgbClr val="FFC000"/>
      </a:accent4>
      <a:accent5>
        <a:srgbClr val="C66848"/>
      </a:accent5>
      <a:accent6>
        <a:srgbClr val="899AA6"/>
      </a:accent6>
      <a:hlink>
        <a:srgbClr val="EA564F"/>
      </a:hlink>
      <a:folHlink>
        <a:srgbClr val="B33353"/>
      </a:folHlink>
    </a:clrScheme>
    <a:fontScheme name="MDI Montserrat ExtraBold">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ppt-pohja-mdi-v2.07-2023-2 y-tunnus ja yritysmuoto muutettu fcg ja muotoilukorjauksia" id="{45240020-AF55-3449-BBB2-F24CF52F4236}" vid="{38FFDEC8-19DE-664A-AD1B-7B247CA06467}"/>
    </a:ext>
  </a:extLst>
</a:theme>
</file>

<file path=ppt/theme/theme2.xml><?xml version="1.0" encoding="utf-8"?>
<a:theme xmlns:a="http://schemas.openxmlformats.org/drawingml/2006/main" name="1_Office Theme">
  <a:themeElements>
    <a:clrScheme name="MDI PPT-esityspohjan värit 210612">
      <a:dk1>
        <a:srgbClr val="000000"/>
      </a:dk1>
      <a:lt1>
        <a:srgbClr val="FFFFFF"/>
      </a:lt1>
      <a:dk2>
        <a:srgbClr val="EA564F"/>
      </a:dk2>
      <a:lt2>
        <a:srgbClr val="E7E6E6"/>
      </a:lt2>
      <a:accent1>
        <a:srgbClr val="502F46"/>
      </a:accent1>
      <a:accent2>
        <a:srgbClr val="853B55"/>
      </a:accent2>
      <a:accent3>
        <a:srgbClr val="E4C289"/>
      </a:accent3>
      <a:accent4>
        <a:srgbClr val="FFC000"/>
      </a:accent4>
      <a:accent5>
        <a:srgbClr val="C66848"/>
      </a:accent5>
      <a:accent6>
        <a:srgbClr val="899AA6"/>
      </a:accent6>
      <a:hlink>
        <a:srgbClr val="EA564F"/>
      </a:hlink>
      <a:folHlink>
        <a:srgbClr val="B33353"/>
      </a:folHlink>
    </a:clrScheme>
    <a:fontScheme name="MDI Montserrat ExtraBold">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ppt-pohja-mdi-v2.07-2023-2 y-tunnus ja yritysmuoto muutettu fcg ja muotoilukorjauksia" id="{45240020-AF55-3449-BBB2-F24CF52F4236}" vid="{38FFDEC8-19DE-664A-AD1B-7B247CA0646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F881BDE1CB848A8346146C77306C7" ma:contentTypeVersion="12" ma:contentTypeDescription="Create a new document." ma:contentTypeScope="" ma:versionID="ba2bc11dc9058342e19a38bf34753037">
  <xsd:schema xmlns:xsd="http://www.w3.org/2001/XMLSchema" xmlns:xs="http://www.w3.org/2001/XMLSchema" xmlns:p="http://schemas.microsoft.com/office/2006/metadata/properties" xmlns:ns2="4535f4e9-9ee0-4eeb-83ad-4385b09b5e1f" xmlns:ns3="803149a8-fe96-4f32-bf13-5134d4bbcf4c" targetNamespace="http://schemas.microsoft.com/office/2006/metadata/properties" ma:root="true" ma:fieldsID="3de7820e84cbf333e35c43599ac798be" ns2:_="" ns3:_="">
    <xsd:import namespace="4535f4e9-9ee0-4eeb-83ad-4385b09b5e1f"/>
    <xsd:import namespace="803149a8-fe96-4f32-bf13-5134d4bbcf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5f4e9-9ee0-4eeb-83ad-4385b09b5e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a6a9047-7622-4e6d-83e1-5b7b4f4e65e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3149a8-fe96-4f32-bf13-5134d4bbcf4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058532d-07e5-4604-a0d8-b6aa4c3a58a5}" ma:internalName="TaxCatchAll" ma:showField="CatchAllData" ma:web="803149a8-fe96-4f32-bf13-5134d4bbcf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3149a8-fe96-4f32-bf13-5134d4bbcf4c" xsi:nil="true"/>
    <lcf76f155ced4ddcb4097134ff3c332f xmlns="4535f4e9-9ee0-4eeb-83ad-4385b09b5e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D01F41-57BB-4B18-8BD5-F3077DCD2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5f4e9-9ee0-4eeb-83ad-4385b09b5e1f"/>
    <ds:schemaRef ds:uri="803149a8-fe96-4f32-bf13-5134d4bbc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4CCE7-CD3C-48DF-B91C-D4D7CF733E3D}">
  <ds:schemaRefs>
    <ds:schemaRef ds:uri="http://schemas.microsoft.com/sharepoint/v3/contenttype/forms"/>
  </ds:schemaRefs>
</ds:datastoreItem>
</file>

<file path=customXml/itemProps3.xml><?xml version="1.0" encoding="utf-8"?>
<ds:datastoreItem xmlns:ds="http://schemas.openxmlformats.org/officeDocument/2006/customXml" ds:itemID="{AA9ED9C4-6338-4481-AC42-39BED4E24C24}">
  <ds:schemaRefs>
    <ds:schemaRef ds:uri="http://purl.org/dc/terms/"/>
    <ds:schemaRef ds:uri="http://schemas.microsoft.com/office/2006/metadata/properties"/>
    <ds:schemaRef ds:uri="4535f4e9-9ee0-4eeb-83ad-4385b09b5e1f"/>
    <ds:schemaRef ds:uri="http://schemas.microsoft.com/office/2006/documentManagement/types"/>
    <ds:schemaRef ds:uri="http://purl.org/dc/elements/1.1/"/>
    <ds:schemaRef ds:uri="http://purl.org/dc/dcmitype/"/>
    <ds:schemaRef ds:uri="803149a8-fe96-4f32-bf13-5134d4bbcf4c"/>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ppt-pohja-mdi-versio-2023-2-kesakuu</Template>
  <TotalTime>3331</TotalTime>
  <Words>1835</Words>
  <Application>Microsoft Macintosh PowerPoint</Application>
  <PresentationFormat>Laajakuva</PresentationFormat>
  <Paragraphs>136</Paragraphs>
  <Slides>23</Slides>
  <Notes>8</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23</vt:i4>
      </vt:variant>
    </vt:vector>
  </HeadingPairs>
  <TitlesOfParts>
    <vt:vector size="30" baseType="lpstr">
      <vt:lpstr>Arial</vt:lpstr>
      <vt:lpstr>Calibri</vt:lpstr>
      <vt:lpstr>Normaali järjestelmäfontti</vt:lpstr>
      <vt:lpstr>Montserrat ExtraBold</vt:lpstr>
      <vt:lpstr>Montserrat</vt:lpstr>
      <vt:lpstr>Office Theme</vt:lpstr>
      <vt:lpstr>1_Office Theme</vt:lpstr>
      <vt:lpstr>Nopeiden osaamistarpeiden  verkosto</vt:lpstr>
      <vt:lpstr>Miksi olemme täällä?</vt:lpstr>
      <vt:lpstr>PowerPoint-esitys</vt:lpstr>
      <vt:lpstr>Selvitys- ja kehityshankkeen aikataulu</vt:lpstr>
      <vt:lpstr>Toimintamalli positiiviseen äkilliseen rakennemuutokseen osaamisen näkökulmasta</vt:lpstr>
      <vt:lpstr>PowerPoint-esitys</vt:lpstr>
      <vt:lpstr>Yhteistyöverkoston suunnitelma</vt:lpstr>
      <vt:lpstr>Pikakommentointi: nopean osaamisen verkoston tavoitteet</vt:lpstr>
      <vt:lpstr>Mitä pitää ratkoa?</vt:lpstr>
      <vt:lpstr>Tuulivoimaloiden määrällinen kehitys</vt:lpstr>
      <vt:lpstr>Investointien vaikutukset työvoimatarpeeseen eri alueilla</vt:lpstr>
      <vt:lpstr>PowerPoint-esitys</vt:lpstr>
      <vt:lpstr>Millaisena työvoiman tarve näyttäytyy yrityksissä?</vt:lpstr>
      <vt:lpstr>Millaisia muutoksia työvoiman saatavuudessa on tapahtunut lähivuosina? </vt:lpstr>
      <vt:lpstr>Koulutustarjonnan kartoitus</vt:lpstr>
      <vt:lpstr>Korkeakoulujen koulutustarjonta</vt:lpstr>
      <vt:lpstr>Osaajatarpeiden huomiointi korkea-asteen koulutuksessa</vt:lpstr>
      <vt:lpstr>Ammatillisen koulutuksen koulutustarjonta </vt:lpstr>
      <vt:lpstr>Johtopäätöksiä</vt:lpstr>
      <vt:lpstr>PowerPoint-esitys</vt:lpstr>
      <vt:lpstr>PowerPoint-esitys</vt:lpstr>
      <vt:lpstr>PowerPoint-esitys</vt:lpstr>
      <vt:lpstr>Oli ilo!</vt:lpstr>
    </vt:vector>
  </TitlesOfParts>
  <Manager/>
  <Company>FCG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 työystävät.</dc:title>
  <dc:subject/>
  <dc:creator>Siltanen, Kirsi</dc:creator>
  <cp:keywords/>
  <dc:description/>
  <cp:lastModifiedBy>Väliniemi, Laura</cp:lastModifiedBy>
  <cp:revision>8</cp:revision>
  <dcterms:created xsi:type="dcterms:W3CDTF">2023-10-03T08:59:30Z</dcterms:created>
  <dcterms:modified xsi:type="dcterms:W3CDTF">2024-02-08T12:23:07Z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0x010100F14F881BDE1CB848A8346146C77306C7</vt:lpwstr>
  </property>
</Properties>
</file>