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drawings/drawing1.xml" ContentType="application/vnd.openxmlformats-officedocument.drawingml.chartshape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notesSlides/notesSlide2.xml" ContentType="application/vnd.openxmlformats-officedocument.presentationml.notesSlide+xml"/>
  <Override PartName="/ppt/charts/chart9.xml" ContentType="application/vnd.openxmlformats-officedocument.drawingml.chart+xml"/>
  <Override PartName="/ppt/charts/style3.xml" ContentType="application/vnd.ms-office.chartstyle+xml"/>
  <Override PartName="/ppt/charts/colors3.xml" ContentType="application/vnd.ms-office.chartcolorstyle+xml"/>
  <Override PartName="/ppt/charts/chart10.xml" ContentType="application/vnd.openxmlformats-officedocument.drawingml.chart+xml"/>
  <Override PartName="/ppt/charts/chart11.xml" ContentType="application/vnd.openxmlformats-officedocument.drawingml.chart+xml"/>
  <Override PartName="/ppt/charts/style4.xml" ContentType="application/vnd.ms-office.chartstyle+xml"/>
  <Override PartName="/ppt/charts/colors4.xml" ContentType="application/vnd.ms-office.chartcolorstyle+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84" r:id="rId4"/>
  </p:sldMasterIdLst>
  <p:notesMasterIdLst>
    <p:notesMasterId r:id="rId52"/>
  </p:notesMasterIdLst>
  <p:sldIdLst>
    <p:sldId id="10915" r:id="rId5"/>
    <p:sldId id="10906" r:id="rId6"/>
    <p:sldId id="10916" r:id="rId7"/>
    <p:sldId id="10908" r:id="rId8"/>
    <p:sldId id="10909" r:id="rId9"/>
    <p:sldId id="279" r:id="rId10"/>
    <p:sldId id="10708" r:id="rId11"/>
    <p:sldId id="10876" r:id="rId12"/>
    <p:sldId id="10877" r:id="rId13"/>
    <p:sldId id="10878" r:id="rId14"/>
    <p:sldId id="10293" r:id="rId15"/>
    <p:sldId id="10879" r:id="rId16"/>
    <p:sldId id="10880" r:id="rId17"/>
    <p:sldId id="10881" r:id="rId18"/>
    <p:sldId id="10692" r:id="rId19"/>
    <p:sldId id="10654" r:id="rId20"/>
    <p:sldId id="10671" r:id="rId21"/>
    <p:sldId id="256" r:id="rId22"/>
    <p:sldId id="10911" r:id="rId23"/>
    <p:sldId id="10912" r:id="rId24"/>
    <p:sldId id="290" r:id="rId25"/>
    <p:sldId id="291" r:id="rId26"/>
    <p:sldId id="10913" r:id="rId27"/>
    <p:sldId id="10917" r:id="rId28"/>
    <p:sldId id="10679" r:id="rId29"/>
    <p:sldId id="10884" r:id="rId30"/>
    <p:sldId id="10904" r:id="rId31"/>
    <p:sldId id="283" r:id="rId32"/>
    <p:sldId id="10885" r:id="rId33"/>
    <p:sldId id="10886" r:id="rId34"/>
    <p:sldId id="10887" r:id="rId35"/>
    <p:sldId id="10890" r:id="rId36"/>
    <p:sldId id="10905" r:id="rId37"/>
    <p:sldId id="10899" r:id="rId38"/>
    <p:sldId id="10900" r:id="rId39"/>
    <p:sldId id="10901" r:id="rId40"/>
    <p:sldId id="10892" r:id="rId41"/>
    <p:sldId id="10701" r:id="rId42"/>
    <p:sldId id="10697" r:id="rId43"/>
    <p:sldId id="10894" r:id="rId44"/>
    <p:sldId id="10896" r:id="rId45"/>
    <p:sldId id="10897" r:id="rId46"/>
    <p:sldId id="10898" r:id="rId47"/>
    <p:sldId id="10902" r:id="rId48"/>
    <p:sldId id="10903" r:id="rId49"/>
    <p:sldId id="10770" r:id="rId50"/>
    <p:sldId id="10914" r:id="rId51"/>
  </p:sldIdLst>
  <p:sldSz cx="12192000" cy="6858000"/>
  <p:notesSz cx="6858000" cy="9144000"/>
  <p:embeddedFontLst>
    <p:embeddedFont>
      <p:font typeface="Montserrat" pitchFamily="2" charset="77"/>
      <p:regular r:id="rId53"/>
      <p:bold r:id="rId54"/>
      <p:italic r:id="rId55"/>
      <p:boldItalic r:id="rId56"/>
    </p:embeddedFont>
    <p:embeddedFont>
      <p:font typeface="Montserrat ExtraBold" pitchFamily="2" charset="77"/>
      <p:bold r:id="rId57"/>
      <p:italic r:id="rId58"/>
      <p:boldItalic r:id="rId5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ssi Kumpula" initials="AK" lastIdx="1" clrIdx="0">
    <p:extLst>
      <p:ext uri="{19B8F6BF-5375-455C-9EA6-DF929625EA0E}">
        <p15:presenceInfo xmlns:p15="http://schemas.microsoft.com/office/powerpoint/2012/main" userId="S::l84366@student.uwasa.fi::24661498-d30e-4fe8-8cea-fe32e7a6860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564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3EFFC9-3D62-A583-D657-A47BFD2AC2F8}" v="138" dt="2023-09-10T19:25:45.362"/>
    <p1510:client id="{3F9810EC-09DC-7509-DC7D-159819DA7E0D}" v="2" dt="2023-09-12T09:04:47.992"/>
    <p1510:client id="{81481047-AED3-295F-B226-2EE760D2F949}" v="21" dt="2023-09-10T19:24:47.314"/>
    <p1510:client id="{CB2B46FF-0F30-C74F-EE76-5414112E9599}" v="25" dt="2023-09-12T13:10:52.565"/>
    <p1510:client id="{CCF9FE33-33D2-7BFB-2517-29AAF8E19B85}" v="117" dt="2023-09-13T09:04:09.8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561" autoAdjust="0"/>
    <p:restoredTop sz="95721"/>
  </p:normalViewPr>
  <p:slideViewPr>
    <p:cSldViewPr snapToGrid="0" snapToObjects="1">
      <p:cViewPr varScale="1">
        <p:scale>
          <a:sx n="224" d="100"/>
          <a:sy n="224" d="100"/>
        </p:scale>
        <p:origin x="384" y="168"/>
      </p:cViewPr>
      <p:guideLst/>
    </p:cSldViewPr>
  </p:slid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font" Target="fonts/font3.fntdata"/><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1.fntdata"/><Relationship Id="rId58" Type="http://schemas.openxmlformats.org/officeDocument/2006/relationships/font" Target="fonts/font6.fntdata"/><Relationship Id="rId5" Type="http://schemas.openxmlformats.org/officeDocument/2006/relationships/slide" Target="slides/slide1.xml"/><Relationship Id="rId61"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4.fntdata"/><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7.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2.fntdata"/><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5.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 Id="rId60" Type="http://schemas.openxmlformats.org/officeDocument/2006/relationships/commentAuthors" Target="commentAuthors.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rts/_rels/chart1.xml.rels><?xml version="1.0" encoding="UTF-8" standalone="yes"?>
<Relationships xmlns="http://schemas.openxmlformats.org/package/2006/relationships"><Relationship Id="rId3" Type="http://schemas.openxmlformats.org/officeDocument/2006/relationships/oleObject" Target="file:///C:\Users\Rasmus%20Aro\Downloads\API_SP.DYN.TFRT.IN_DS2_en_excel_v2_5729230.xls"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1" Type="http://schemas.openxmlformats.org/officeDocument/2006/relationships/oleObject" Target="file:///C:\Users\arora\OneDrive\Tiedostot\Ennuste%202023,%20datat%20-%20vieraskieliset%20v&#228;liaikaisesti.xlsx" TargetMode="External"/></Relationships>
</file>

<file path=ppt/charts/_rels/chart11.xml.rels><?xml version="1.0" encoding="UTF-8" standalone="yes"?>
<Relationships xmlns="http://schemas.openxmlformats.org/package/2006/relationships"><Relationship Id="rId3" Type="http://schemas.openxmlformats.org/officeDocument/2006/relationships/oleObject" Target="file:///C:\Users\arora\OneDrive\Tiedostot\ENNUSTE%202023%20SYNTYVYYDEN%20TARKASTELUT.xlsx" TargetMode="External"/><Relationship Id="rId2" Type="http://schemas.microsoft.com/office/2011/relationships/chartColorStyle" Target="colors4.xml"/><Relationship Id="rId1" Type="http://schemas.microsoft.com/office/2011/relationships/chartStyle" Target="style4.xml"/></Relationships>
</file>

<file path=ppt/charts/_rels/chart12.xml.rels><?xml version="1.0" encoding="UTF-8" standalone="yes"?>
<Relationships xmlns="http://schemas.openxmlformats.org/package/2006/relationships"><Relationship Id="rId1" Type="http://schemas.openxmlformats.org/officeDocument/2006/relationships/oleObject" Target="file:///C:\Users\arora\OneDrive\Tiedostot\Ennuste%202023,%20datat%20-%20vieraskieliset%20v&#228;liaikaisesti.xlsx"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file:///C:\Users\arora\OneDrive\Tiedostot\Ennuste%202023,%20datat%20-%20vieraskieliset%20v&#228;liaikaisesti.xlsx" TargetMode="External"/></Relationships>
</file>

<file path=ppt/charts/_rels/chart14.xml.rels><?xml version="1.0" encoding="UTF-8" standalone="yes"?>
<Relationships xmlns="http://schemas.openxmlformats.org/package/2006/relationships"><Relationship Id="rId1" Type="http://schemas.openxmlformats.org/officeDocument/2006/relationships/oleObject" Target="file:///C:\Users\arora\OneDrive\Tiedostot\Ennuste%202023,%20datat%20-%20vieraskieliset%20v&#228;liaikaisesti.xlsx" TargetMode="External"/></Relationships>
</file>

<file path=ppt/charts/_rels/chart15.xml.rels><?xml version="1.0" encoding="UTF-8" standalone="yes"?>
<Relationships xmlns="http://schemas.openxmlformats.org/package/2006/relationships"><Relationship Id="rId1" Type="http://schemas.openxmlformats.org/officeDocument/2006/relationships/oleObject" Target="file:///C:\Users\arora\OneDrive\Tiedostot\Ennuste%202023,%20datat%20-%20vieraskieliset%20v&#228;liaikaisesti.xlsx" TargetMode="External"/></Relationships>
</file>

<file path=ppt/charts/_rels/chart16.xml.rels><?xml version="1.0" encoding="UTF-8" standalone="yes"?>
<Relationships xmlns="http://schemas.openxmlformats.org/package/2006/relationships"><Relationship Id="rId3" Type="http://schemas.openxmlformats.org/officeDocument/2006/relationships/oleObject" Target="file:///C:\Users\arora\OneDrive\Tiedostot\Ennuste%202023,%20datat%20-%20vieraskieliset%20v&#228;liaikaisesti.xlsx" TargetMode="External"/><Relationship Id="rId2" Type="http://schemas.microsoft.com/office/2011/relationships/chartColorStyle" Target="colors5.xml"/><Relationship Id="rId1" Type="http://schemas.microsoft.com/office/2011/relationships/chartStyle" Target="style5.xm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Rasmus%20Aro\Downloads\V&#228;est&#246;nkehitys%20kuukausidata%202022%20joulukuu.xlsx" TargetMode="External"/></Relationships>
</file>

<file path=ppt/charts/_rels/chart3.xml.rels><?xml version="1.0" encoding="UTF-8" standalone="yes"?>
<Relationships xmlns="http://schemas.openxmlformats.org/package/2006/relationships"><Relationship Id="rId3" Type="http://schemas.openxmlformats.org/officeDocument/2006/relationships/oleObject" Target="file:///C:\Users\arora\OneDrive\Tiedostot\Ennuste%202023,%20datat%20-%20vieraskieliset%20v&#228;liaikaisesti.xlsx" TargetMode="External"/><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1" Type="http://schemas.openxmlformats.org/officeDocument/2006/relationships/oleObject" Target="file:///C:\Users\arora\OneDrive\Tiedostot\Ennuste%202023,%20datat%20-%20vieraskieliset%20v&#228;liaikaisesti.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arora\OneDrive\Tiedostot\Ennuste%202023,%20datat%20-%20vieraskieliset%20v&#228;liaikaisesti.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Rasmus%20Aro\Downloads\Ennuste%202023,%20datat%20-%20vieraskieliset%20v&#228;liaikaisesti.xlsm"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Users\arora\OneDrive\Tiedostot\Ennuste%202023,%20datat%20-%20vieraskieliset%20v&#228;liaikaisesti.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C:\Users\arora\OneDrive\Tiedostot\Ennuste%202023,%20datat%20-%20vieraskieliset%20v&#228;liaikaisesti.xlsx" TargetMode="External"/></Relationships>
</file>

<file path=ppt/charts/_rels/chart9.xml.rels><?xml version="1.0" encoding="UTF-8" standalone="yes"?>
<Relationships xmlns="http://schemas.openxmlformats.org/package/2006/relationships"><Relationship Id="rId3" Type="http://schemas.openxmlformats.org/officeDocument/2006/relationships/oleObject" Target="file:///C:\Users\arora\OneDrive\Tiedostot\Ennuste%202023,%20datat%20-%20vieraskieliset%20v&#228;liaikaisesti.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fi-FI" dirty="0"/>
              <a:t>Kokonaishedelmällisyysluku</a:t>
            </a:r>
            <a:r>
              <a:rPr lang="fi-FI" baseline="0" dirty="0"/>
              <a:t> Euroopassa</a:t>
            </a:r>
            <a:endParaRPr lang="fi-FI"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fi-FI"/>
        </a:p>
      </c:txPr>
    </c:title>
    <c:autoTitleDeleted val="0"/>
    <c:plotArea>
      <c:layout/>
      <c:lineChart>
        <c:grouping val="standard"/>
        <c:varyColors val="0"/>
        <c:ser>
          <c:idx val="0"/>
          <c:order val="0"/>
          <c:tx>
            <c:strRef>
              <c:f>Taul1!$A$2</c:f>
              <c:strCache>
                <c:ptCount val="1"/>
                <c:pt idx="0">
                  <c:v>EU:n minimitaso</c:v>
                </c:pt>
              </c:strCache>
            </c:strRef>
          </c:tx>
          <c:spPr>
            <a:ln w="38100" cap="rnd">
              <a:solidFill>
                <a:srgbClr val="C00000"/>
              </a:solidFill>
              <a:round/>
            </a:ln>
            <a:effectLst/>
          </c:spPr>
          <c:marker>
            <c:symbol val="none"/>
          </c:marker>
          <c:dLbls>
            <c:dLbl>
              <c:idx val="22"/>
              <c:layout>
                <c:manualLayout>
                  <c:x val="-0.1646600566572238"/>
                  <c:y val="0.17296864504799345"/>
                </c:manualLayout>
              </c:layout>
              <c:tx>
                <c:rich>
                  <a:bodyPr/>
                  <a:lstStyle/>
                  <a:p>
                    <a:r>
                      <a:rPr lang="en-US" dirty="0"/>
                      <a:t>EU </a:t>
                    </a:r>
                    <a:r>
                      <a:rPr lang="en-US" dirty="0" err="1"/>
                      <a:t>minimi</a:t>
                    </a:r>
                    <a:r>
                      <a:rPr lang="en-US" baseline="0" dirty="0" err="1"/>
                      <a:t>i</a:t>
                    </a:r>
                    <a:r>
                      <a:rPr lang="en-US" baseline="0" dirty="0"/>
                      <a:t> </a:t>
                    </a:r>
                  </a:p>
                  <a:p>
                    <a:r>
                      <a:rPr lang="en-US" baseline="0" dirty="0"/>
                      <a:t>(Malta):</a:t>
                    </a:r>
                  </a:p>
                  <a:p>
                    <a:fld id="{CE437065-3980-4D3B-BD25-DE50351E9235}" type="VALUE">
                      <a:rPr lang="en-US" smtClean="0"/>
                      <a:pPr/>
                      <a:t>[ARVO]</a:t>
                    </a:fld>
                    <a:endParaRPr lang="fi-FI"/>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A8DE-40B0-82DC-50684CE2A692}"/>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Taul1!$B$1:$Y$1</c:f>
              <c:numCache>
                <c:formatCode>General</c:formatCode>
                <c:ptCount val="24"/>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numCache>
            </c:numRef>
          </c:cat>
          <c:val>
            <c:numRef>
              <c:f>Taul1!$B$2:$Y$2</c:f>
              <c:numCache>
                <c:formatCode>General</c:formatCode>
                <c:ptCount val="24"/>
                <c:pt idx="0">
                  <c:v>1.1499999999999999</c:v>
                </c:pt>
                <c:pt idx="1">
                  <c:v>1.1499999999999999</c:v>
                </c:pt>
                <c:pt idx="2">
                  <c:v>1.17</c:v>
                </c:pt>
                <c:pt idx="3">
                  <c:v>1.18</c:v>
                </c:pt>
                <c:pt idx="4">
                  <c:v>1.23</c:v>
                </c:pt>
                <c:pt idx="5">
                  <c:v>1.24</c:v>
                </c:pt>
                <c:pt idx="6">
                  <c:v>1.25</c:v>
                </c:pt>
                <c:pt idx="7">
                  <c:v>1.27</c:v>
                </c:pt>
                <c:pt idx="8">
                  <c:v>1.34</c:v>
                </c:pt>
                <c:pt idx="9">
                  <c:v>1.32</c:v>
                </c:pt>
                <c:pt idx="10">
                  <c:v>1.25</c:v>
                </c:pt>
                <c:pt idx="11">
                  <c:v>1.23</c:v>
                </c:pt>
                <c:pt idx="12">
                  <c:v>1.28</c:v>
                </c:pt>
                <c:pt idx="13">
                  <c:v>1.21</c:v>
                </c:pt>
                <c:pt idx="14">
                  <c:v>1.23</c:v>
                </c:pt>
                <c:pt idx="15">
                  <c:v>1.31</c:v>
                </c:pt>
                <c:pt idx="16">
                  <c:v>1.34</c:v>
                </c:pt>
                <c:pt idx="17">
                  <c:v>1.26</c:v>
                </c:pt>
                <c:pt idx="18">
                  <c:v>1.23</c:v>
                </c:pt>
                <c:pt idx="19">
                  <c:v>1.1399999999999999</c:v>
                </c:pt>
                <c:pt idx="20">
                  <c:v>1.1299999999999999</c:v>
                </c:pt>
                <c:pt idx="21">
                  <c:v>1.1399999999999999</c:v>
                </c:pt>
                <c:pt idx="22">
                  <c:v>1.1299999999999999</c:v>
                </c:pt>
              </c:numCache>
            </c:numRef>
          </c:val>
          <c:smooth val="0"/>
          <c:extLst>
            <c:ext xmlns:c16="http://schemas.microsoft.com/office/drawing/2014/chart" uri="{C3380CC4-5D6E-409C-BE32-E72D297353CC}">
              <c16:uniqueId val="{00000000-A8DE-40B0-82DC-50684CE2A692}"/>
            </c:ext>
          </c:extLst>
        </c:ser>
        <c:ser>
          <c:idx val="1"/>
          <c:order val="1"/>
          <c:tx>
            <c:strRef>
              <c:f>Taul1!$A$3</c:f>
              <c:strCache>
                <c:ptCount val="1"/>
                <c:pt idx="0">
                  <c:v>EU:n maksimitaso</c:v>
                </c:pt>
              </c:strCache>
            </c:strRef>
          </c:tx>
          <c:spPr>
            <a:ln w="38100" cap="rnd">
              <a:solidFill>
                <a:schemeClr val="accent4"/>
              </a:solidFill>
              <a:round/>
            </a:ln>
            <a:effectLst/>
          </c:spPr>
          <c:marker>
            <c:symbol val="none"/>
          </c:marker>
          <c:dLbls>
            <c:dLbl>
              <c:idx val="22"/>
              <c:layout>
                <c:manualLayout>
                  <c:x val="-4.0722379603399562E-2"/>
                  <c:y val="-9.6967270708723644E-2"/>
                </c:manualLayout>
              </c:layout>
              <c:tx>
                <c:rich>
                  <a:bodyPr/>
                  <a:lstStyle/>
                  <a:p>
                    <a:r>
                      <a:rPr lang="en-US" dirty="0"/>
                      <a:t>EU </a:t>
                    </a:r>
                    <a:r>
                      <a:rPr lang="en-US" dirty="0" err="1"/>
                      <a:t>maksimi</a:t>
                    </a:r>
                    <a:endParaRPr lang="en-US" dirty="0"/>
                  </a:p>
                  <a:p>
                    <a:r>
                      <a:rPr lang="en-US" baseline="0" dirty="0"/>
                      <a:t>(</a:t>
                    </a:r>
                    <a:r>
                      <a:rPr lang="en-US" baseline="0" dirty="0" err="1"/>
                      <a:t>Ranska</a:t>
                    </a:r>
                    <a:r>
                      <a:rPr lang="en-US" baseline="0" dirty="0"/>
                      <a:t>):</a:t>
                    </a:r>
                  </a:p>
                  <a:p>
                    <a:fld id="{D3F234B2-33F1-4BFD-BAA0-8B83146212F3}" type="VALUE">
                      <a:rPr lang="en-US" smtClean="0"/>
                      <a:pPr/>
                      <a:t>[ARVO]</a:t>
                    </a:fld>
                    <a:endParaRPr lang="fi-FI"/>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A8DE-40B0-82DC-50684CE2A692}"/>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Taul1!$B$1:$Y$1</c:f>
              <c:numCache>
                <c:formatCode>General</c:formatCode>
                <c:ptCount val="24"/>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numCache>
            </c:numRef>
          </c:cat>
          <c:val>
            <c:numRef>
              <c:f>Taul1!$B$3:$Y$3</c:f>
              <c:numCache>
                <c:formatCode>General</c:formatCode>
                <c:ptCount val="24"/>
                <c:pt idx="0">
                  <c:v>2.08</c:v>
                </c:pt>
                <c:pt idx="1">
                  <c:v>1.95</c:v>
                </c:pt>
                <c:pt idx="2">
                  <c:v>1.97</c:v>
                </c:pt>
                <c:pt idx="3">
                  <c:v>1.99</c:v>
                </c:pt>
                <c:pt idx="4">
                  <c:v>2.04</c:v>
                </c:pt>
                <c:pt idx="5">
                  <c:v>2.0499999999999998</c:v>
                </c:pt>
                <c:pt idx="6">
                  <c:v>2.08</c:v>
                </c:pt>
                <c:pt idx="7">
                  <c:v>2.09</c:v>
                </c:pt>
                <c:pt idx="8">
                  <c:v>2.15</c:v>
                </c:pt>
                <c:pt idx="9">
                  <c:v>2.23</c:v>
                </c:pt>
                <c:pt idx="10">
                  <c:v>2.2000000000000002</c:v>
                </c:pt>
                <c:pt idx="11">
                  <c:v>2.0299999999999998</c:v>
                </c:pt>
                <c:pt idx="12">
                  <c:v>2.04</c:v>
                </c:pt>
                <c:pt idx="13">
                  <c:v>1.99</c:v>
                </c:pt>
                <c:pt idx="14">
                  <c:v>2</c:v>
                </c:pt>
                <c:pt idx="15">
                  <c:v>1.96</c:v>
                </c:pt>
                <c:pt idx="16">
                  <c:v>1.92</c:v>
                </c:pt>
                <c:pt idx="17">
                  <c:v>1.89</c:v>
                </c:pt>
                <c:pt idx="18">
                  <c:v>1.87</c:v>
                </c:pt>
                <c:pt idx="19">
                  <c:v>1.86</c:v>
                </c:pt>
                <c:pt idx="20">
                  <c:v>1.83</c:v>
                </c:pt>
                <c:pt idx="21">
                  <c:v>1.83</c:v>
                </c:pt>
                <c:pt idx="22">
                  <c:v>1.84</c:v>
                </c:pt>
              </c:numCache>
            </c:numRef>
          </c:val>
          <c:smooth val="0"/>
          <c:extLst>
            <c:ext xmlns:c16="http://schemas.microsoft.com/office/drawing/2014/chart" uri="{C3380CC4-5D6E-409C-BE32-E72D297353CC}">
              <c16:uniqueId val="{00000001-A8DE-40B0-82DC-50684CE2A692}"/>
            </c:ext>
          </c:extLst>
        </c:ser>
        <c:ser>
          <c:idx val="3"/>
          <c:order val="2"/>
          <c:tx>
            <c:strRef>
              <c:f>Taul1!$A$5</c:f>
              <c:strCache>
                <c:ptCount val="1"/>
                <c:pt idx="0">
                  <c:v>EU-keskitaso</c:v>
                </c:pt>
              </c:strCache>
            </c:strRef>
          </c:tx>
          <c:spPr>
            <a:ln w="28575" cap="rnd">
              <a:solidFill>
                <a:srgbClr val="7030A0"/>
              </a:solidFill>
              <a:round/>
            </a:ln>
            <a:effectLst/>
          </c:spPr>
          <c:marker>
            <c:symbol val="none"/>
          </c:marker>
          <c:cat>
            <c:numRef>
              <c:f>Taul1!$B$1:$Y$1</c:f>
              <c:numCache>
                <c:formatCode>General</c:formatCode>
                <c:ptCount val="24"/>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numCache>
            </c:numRef>
          </c:cat>
          <c:val>
            <c:numRef>
              <c:f>Taul1!$B$5:$Y$5</c:f>
              <c:numCache>
                <c:formatCode>0.0</c:formatCode>
                <c:ptCount val="24"/>
                <c:pt idx="0">
                  <c:v>1.44091614987619</c:v>
                </c:pt>
                <c:pt idx="1">
                  <c:v>1.422632386856522</c:v>
                </c:pt>
                <c:pt idx="2">
                  <c:v>1.4208155397779025</c:v>
                </c:pt>
                <c:pt idx="3">
                  <c:v>1.4322235400337746</c:v>
                </c:pt>
                <c:pt idx="4">
                  <c:v>1.4558508027026027</c:v>
                </c:pt>
                <c:pt idx="5">
                  <c:v>1.4678542825231888</c:v>
                </c:pt>
                <c:pt idx="6">
                  <c:v>1.4945800786726213</c:v>
                </c:pt>
                <c:pt idx="7">
                  <c:v>1.5164486819335923</c:v>
                </c:pt>
                <c:pt idx="8">
                  <c:v>1.5663734282742166</c:v>
                </c:pt>
                <c:pt idx="9">
                  <c:v>1.5589456255720366</c:v>
                </c:pt>
                <c:pt idx="10">
                  <c:v>1.5664573538302455</c:v>
                </c:pt>
                <c:pt idx="11">
                  <c:v>1.5326062511895937</c:v>
                </c:pt>
                <c:pt idx="12">
                  <c:v>1.5332647961293187</c:v>
                </c:pt>
                <c:pt idx="13">
                  <c:v>1.5070844382681783</c:v>
                </c:pt>
                <c:pt idx="14">
                  <c:v>1.5351507043133901</c:v>
                </c:pt>
                <c:pt idx="15">
                  <c:v>1.5373015838371706</c:v>
                </c:pt>
                <c:pt idx="16">
                  <c:v>1.5664994042729883</c:v>
                </c:pt>
                <c:pt idx="17">
                  <c:v>1.5562965217700337</c:v>
                </c:pt>
                <c:pt idx="18">
                  <c:v>1.5422447193749511</c:v>
                </c:pt>
                <c:pt idx="19">
                  <c:v>1.5251277413330053</c:v>
                </c:pt>
                <c:pt idx="20">
                  <c:v>1.503332178250536</c:v>
                </c:pt>
                <c:pt idx="21">
                  <c:v>1.5202834521739745</c:v>
                </c:pt>
                <c:pt idx="22">
                  <c:v>1.5202834521739745</c:v>
                </c:pt>
              </c:numCache>
            </c:numRef>
          </c:val>
          <c:smooth val="0"/>
          <c:extLst>
            <c:ext xmlns:c16="http://schemas.microsoft.com/office/drawing/2014/chart" uri="{C3380CC4-5D6E-409C-BE32-E72D297353CC}">
              <c16:uniqueId val="{00000003-A8DE-40B0-82DC-50684CE2A692}"/>
            </c:ext>
          </c:extLst>
        </c:ser>
        <c:ser>
          <c:idx val="4"/>
          <c:order val="3"/>
          <c:tx>
            <c:strRef>
              <c:f>Taul1!$A$6</c:f>
              <c:strCache>
                <c:ptCount val="1"/>
                <c:pt idx="0">
                  <c:v>Suomi</c:v>
                </c:pt>
              </c:strCache>
            </c:strRef>
          </c:tx>
          <c:spPr>
            <a:ln w="57150" cap="rnd">
              <a:solidFill>
                <a:srgbClr val="002060"/>
              </a:solidFill>
              <a:round/>
            </a:ln>
            <a:effectLst/>
          </c:spPr>
          <c:marker>
            <c:symbol val="none"/>
          </c:marker>
          <c:dLbls>
            <c:dLbl>
              <c:idx val="22"/>
              <c:layout>
                <c:manualLayout>
                  <c:x val="-0.15757790368271954"/>
                  <c:y val="0.11007095593963225"/>
                </c:manualLayout>
              </c:layout>
              <c:tx>
                <c:rich>
                  <a:bodyPr/>
                  <a:lstStyle/>
                  <a:p>
                    <a:r>
                      <a:rPr lang="en-US" dirty="0"/>
                      <a:t>Suomi:</a:t>
                    </a:r>
                  </a:p>
                  <a:p>
                    <a:fld id="{65FF09D7-5DCE-4080-9EDF-884DF86B654D}" type="VALUE">
                      <a:rPr lang="en-US" smtClean="0"/>
                      <a:pPr/>
                      <a:t>[ARVO]</a:t>
                    </a:fld>
                    <a:endParaRPr lang="fi-FI"/>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A8DE-40B0-82DC-50684CE2A692}"/>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Taul1!$B$1:$Y$1</c:f>
              <c:numCache>
                <c:formatCode>General</c:formatCode>
                <c:ptCount val="24"/>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numCache>
            </c:numRef>
          </c:cat>
          <c:val>
            <c:numRef>
              <c:f>Taul1!$B$6:$Y$6</c:f>
              <c:numCache>
                <c:formatCode>0.00</c:formatCode>
                <c:ptCount val="24"/>
                <c:pt idx="0">
                  <c:v>1.73</c:v>
                </c:pt>
                <c:pt idx="1">
                  <c:v>1.73</c:v>
                </c:pt>
                <c:pt idx="2">
                  <c:v>1.72</c:v>
                </c:pt>
                <c:pt idx="3">
                  <c:v>1.76</c:v>
                </c:pt>
                <c:pt idx="4">
                  <c:v>1.8</c:v>
                </c:pt>
                <c:pt idx="5">
                  <c:v>1.8</c:v>
                </c:pt>
                <c:pt idx="6">
                  <c:v>1.84</c:v>
                </c:pt>
                <c:pt idx="7">
                  <c:v>1.83</c:v>
                </c:pt>
                <c:pt idx="8">
                  <c:v>1.85</c:v>
                </c:pt>
                <c:pt idx="9">
                  <c:v>1.86</c:v>
                </c:pt>
                <c:pt idx="10">
                  <c:v>1.87</c:v>
                </c:pt>
                <c:pt idx="11">
                  <c:v>1.83</c:v>
                </c:pt>
                <c:pt idx="12">
                  <c:v>1.8</c:v>
                </c:pt>
                <c:pt idx="13">
                  <c:v>1.75</c:v>
                </c:pt>
                <c:pt idx="14">
                  <c:v>1.71</c:v>
                </c:pt>
                <c:pt idx="15">
                  <c:v>1.65</c:v>
                </c:pt>
                <c:pt idx="16">
                  <c:v>1.57</c:v>
                </c:pt>
                <c:pt idx="17">
                  <c:v>1.49</c:v>
                </c:pt>
                <c:pt idx="18">
                  <c:v>1.41</c:v>
                </c:pt>
                <c:pt idx="19">
                  <c:v>1.35</c:v>
                </c:pt>
                <c:pt idx="20">
                  <c:v>1.37</c:v>
                </c:pt>
                <c:pt idx="21">
                  <c:v>1.46</c:v>
                </c:pt>
                <c:pt idx="22">
                  <c:v>1.32</c:v>
                </c:pt>
                <c:pt idx="23">
                  <c:v>1.28</c:v>
                </c:pt>
              </c:numCache>
            </c:numRef>
          </c:val>
          <c:smooth val="0"/>
          <c:extLst>
            <c:ext xmlns:c16="http://schemas.microsoft.com/office/drawing/2014/chart" uri="{C3380CC4-5D6E-409C-BE32-E72D297353CC}">
              <c16:uniqueId val="{00000004-A8DE-40B0-82DC-50684CE2A692}"/>
            </c:ext>
          </c:extLst>
        </c:ser>
        <c:dLbls>
          <c:showLegendKey val="0"/>
          <c:showVal val="0"/>
          <c:showCatName val="0"/>
          <c:showSerName val="0"/>
          <c:showPercent val="0"/>
          <c:showBubbleSize val="0"/>
        </c:dLbls>
        <c:smooth val="0"/>
        <c:axId val="770596559"/>
        <c:axId val="411344831"/>
      </c:lineChart>
      <c:catAx>
        <c:axId val="7705965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i-FI"/>
          </a:p>
        </c:txPr>
        <c:crossAx val="411344831"/>
        <c:crosses val="autoZero"/>
        <c:auto val="1"/>
        <c:lblAlgn val="ctr"/>
        <c:lblOffset val="100"/>
        <c:noMultiLvlLbl val="0"/>
      </c:catAx>
      <c:valAx>
        <c:axId val="41134483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i-FI"/>
          </a:p>
        </c:txPr>
        <c:crossAx val="77059655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i-FI"/>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fi-FI"/>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fi-FI" dirty="0"/>
              <a:t>Muutos 2022</a:t>
            </a:r>
            <a:r>
              <a:rPr lang="fi-FI" sz="1400" b="0" i="0" u="none" strike="noStrike" kern="1200" spc="0" baseline="0" dirty="0">
                <a:solidFill>
                  <a:srgbClr val="000000"/>
                </a:solidFill>
                <a:effectLst/>
              </a:rPr>
              <a:t>–</a:t>
            </a:r>
            <a:r>
              <a:rPr lang="fi-FI" dirty="0"/>
              <a:t>2030</a:t>
            </a:r>
          </a:p>
        </c:rich>
      </c:tx>
      <c:overlay val="0"/>
      <c:spPr>
        <a:noFill/>
        <a:ln>
          <a:noFill/>
        </a:ln>
        <a:effectLst/>
      </c:spPr>
    </c:title>
    <c:autoTitleDeleted val="0"/>
    <c:plotArea>
      <c:layout/>
      <c:barChart>
        <c:barDir val="bar"/>
        <c:grouping val="stacked"/>
        <c:varyColors val="0"/>
        <c:ser>
          <c:idx val="0"/>
          <c:order val="0"/>
          <c:tx>
            <c:strRef>
              <c:f>Taul6!$D$180</c:f>
              <c:strCache>
                <c:ptCount val="1"/>
                <c:pt idx="0">
                  <c:v>Muutos 2022-2030</c:v>
                </c:pt>
              </c:strCache>
            </c:strRef>
          </c:tx>
          <c:spPr>
            <a:solidFill>
              <a:srgbClr val="002060"/>
            </a:solidFill>
            <a:ln>
              <a:noFill/>
            </a:ln>
            <a:effectLst/>
          </c:spPr>
          <c:invertIfNegative val="0"/>
          <c:dLbls>
            <c:dLbl>
              <c:idx val="0"/>
              <c:layout>
                <c:manualLayout>
                  <c:x val="-6.733373629451031E-2"/>
                  <c:y val="-9.3745597407143835E-17"/>
                </c:manualLayout>
              </c:layout>
              <c:spPr>
                <a:noFill/>
                <a:ln>
                  <a:noFill/>
                </a:ln>
                <a:effectLst/>
              </c:spPr>
              <c:txPr>
                <a:bodyPr wrap="square" lIns="38100" tIns="19050" rIns="38100" bIns="19050" anchor="ctr">
                  <a:spAutoFit/>
                </a:bodyPr>
                <a:lstStyle/>
                <a:p>
                  <a:pPr>
                    <a:defRPr b="1">
                      <a:solidFill>
                        <a:schemeClr val="tx1"/>
                      </a:solidFill>
                    </a:defRPr>
                  </a:pPr>
                  <a:endParaRPr lang="fi-FI"/>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EE6-478C-BDA4-95BAFF0F18CE}"/>
                </c:ext>
              </c:extLst>
            </c:dLbl>
            <c:spPr>
              <a:noFill/>
              <a:ln>
                <a:noFill/>
              </a:ln>
              <a:effectLst/>
            </c:spPr>
            <c:txPr>
              <a:bodyPr wrap="square" lIns="38100" tIns="19050" rIns="38100" bIns="19050" anchor="ctr">
                <a:spAutoFit/>
              </a:bodyPr>
              <a:lstStyle/>
              <a:p>
                <a:pPr>
                  <a:defRPr b="1">
                    <a:solidFill>
                      <a:schemeClr val="bg1"/>
                    </a:solidFill>
                  </a:defRPr>
                </a:pPr>
                <a:endParaRPr lang="fi-FI"/>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Taul6!$A$181:$A$186</c:f>
              <c:strCache>
                <c:ptCount val="6"/>
                <c:pt idx="0">
                  <c:v>Pääkaupunkiseutu</c:v>
                </c:pt>
                <c:pt idx="1">
                  <c:v>Suuri kaupunki</c:v>
                </c:pt>
                <c:pt idx="2">
                  <c:v>Keskuskaupunki</c:v>
                </c:pt>
                <c:pt idx="3">
                  <c:v>Kehyskunta</c:v>
                </c:pt>
                <c:pt idx="4">
                  <c:v>Seutukaupunki</c:v>
                </c:pt>
                <c:pt idx="5">
                  <c:v>Maaseutu</c:v>
                </c:pt>
              </c:strCache>
            </c:strRef>
          </c:cat>
          <c:val>
            <c:numRef>
              <c:f>Taul6!$D$181:$D$186</c:f>
              <c:numCache>
                <c:formatCode>0</c:formatCode>
                <c:ptCount val="6"/>
                <c:pt idx="0">
                  <c:v>-1942.4760923919384</c:v>
                </c:pt>
                <c:pt idx="1">
                  <c:v>-10579.354020789091</c:v>
                </c:pt>
                <c:pt idx="2">
                  <c:v>-13860.586874002358</c:v>
                </c:pt>
                <c:pt idx="3">
                  <c:v>-18938.402696630365</c:v>
                </c:pt>
                <c:pt idx="4">
                  <c:v>-22352.541472566649</c:v>
                </c:pt>
                <c:pt idx="5">
                  <c:v>-15880.236028164683</c:v>
                </c:pt>
              </c:numCache>
            </c:numRef>
          </c:val>
          <c:extLst>
            <c:ext xmlns:c16="http://schemas.microsoft.com/office/drawing/2014/chart" uri="{C3380CC4-5D6E-409C-BE32-E72D297353CC}">
              <c16:uniqueId val="{00000001-0EE6-478C-BDA4-95BAFF0F18CE}"/>
            </c:ext>
          </c:extLst>
        </c:ser>
        <c:dLbls>
          <c:showLegendKey val="0"/>
          <c:showVal val="0"/>
          <c:showCatName val="0"/>
          <c:showSerName val="0"/>
          <c:showPercent val="0"/>
          <c:showBubbleSize val="0"/>
        </c:dLbls>
        <c:gapWidth val="150"/>
        <c:overlap val="100"/>
        <c:axId val="720304224"/>
        <c:axId val="683784159"/>
      </c:barChart>
      <c:catAx>
        <c:axId val="720304224"/>
        <c:scaling>
          <c:orientation val="minMax"/>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i-FI"/>
          </a:p>
        </c:txPr>
        <c:crossAx val="683784159"/>
        <c:crosses val="autoZero"/>
        <c:auto val="1"/>
        <c:lblAlgn val="ctr"/>
        <c:lblOffset val="100"/>
        <c:noMultiLvlLbl val="0"/>
      </c:catAx>
      <c:valAx>
        <c:axId val="683784159"/>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i-FI"/>
          </a:p>
        </c:txPr>
        <c:crossAx val="720304224"/>
        <c:crosses val="autoZero"/>
        <c:crossBetween val="between"/>
      </c:valAx>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i-FI"/>
        </a:p>
      </c:txPr>
    </c:legend>
    <c:plotVisOnly val="1"/>
    <c:dispBlanksAs val="gap"/>
    <c:showDLblsOverMax val="0"/>
    <c:extLst/>
  </c:chart>
  <c:spPr>
    <a:solidFill>
      <a:schemeClr val="bg1"/>
    </a:solidFill>
    <a:ln>
      <a:noFill/>
    </a:ln>
    <a:effectLst/>
  </c:spPr>
  <c:txPr>
    <a:bodyPr/>
    <a:lstStyle/>
    <a:p>
      <a:pPr>
        <a:defRPr>
          <a:solidFill>
            <a:schemeClr val="tx1"/>
          </a:solidFill>
        </a:defRPr>
      </a:pPr>
      <a:endParaRPr lang="fi-FI"/>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fi-FI" dirty="0"/>
              <a:t>Kokonaishedelmällisyysluku</a:t>
            </a:r>
            <a:r>
              <a:rPr lang="fi-FI" baseline="0" dirty="0"/>
              <a:t> eri herkkyyslaskelmissa 2022</a:t>
            </a:r>
            <a:r>
              <a:rPr lang="fi-FI" sz="1400" b="0" i="0" u="none" strike="noStrike" kern="1200" spc="0" baseline="0" dirty="0">
                <a:solidFill>
                  <a:srgbClr val="000000"/>
                </a:solidFill>
                <a:effectLst/>
              </a:rPr>
              <a:t>–</a:t>
            </a:r>
            <a:r>
              <a:rPr lang="fi-FI" baseline="0" dirty="0"/>
              <a:t>2040</a:t>
            </a:r>
            <a:endParaRPr lang="fi-FI"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fi-FI"/>
        </a:p>
      </c:txPr>
    </c:title>
    <c:autoTitleDeleted val="0"/>
    <c:plotArea>
      <c:layout/>
      <c:lineChart>
        <c:grouping val="standard"/>
        <c:varyColors val="0"/>
        <c:ser>
          <c:idx val="0"/>
          <c:order val="0"/>
          <c:tx>
            <c:strRef>
              <c:f>Taul3!$A$3</c:f>
              <c:strCache>
                <c:ptCount val="1"/>
                <c:pt idx="0">
                  <c:v>Toteuma</c:v>
                </c:pt>
              </c:strCache>
            </c:strRef>
          </c:tx>
          <c:spPr>
            <a:ln w="28575" cap="rnd">
              <a:solidFill>
                <a:srgbClr val="002060"/>
              </a:solidFill>
              <a:round/>
            </a:ln>
            <a:effectLst/>
          </c:spPr>
          <c:marker>
            <c:symbol val="none"/>
          </c:marker>
          <c:cat>
            <c:numRef>
              <c:f>Taul3!$B$2:$AF$2</c:f>
              <c:numCache>
                <c:formatCode>General</c:formatCode>
                <c:ptCount val="3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numCache>
            </c:numRef>
          </c:cat>
          <c:val>
            <c:numRef>
              <c:f>Taul3!$B$3:$AF$3</c:f>
              <c:numCache>
                <c:formatCode>General</c:formatCode>
                <c:ptCount val="31"/>
                <c:pt idx="0">
                  <c:v>1.87</c:v>
                </c:pt>
                <c:pt idx="1">
                  <c:v>1.827</c:v>
                </c:pt>
                <c:pt idx="2">
                  <c:v>1.8009999999999999</c:v>
                </c:pt>
                <c:pt idx="3">
                  <c:v>1.7470000000000001</c:v>
                </c:pt>
                <c:pt idx="4">
                  <c:v>1.71</c:v>
                </c:pt>
                <c:pt idx="5">
                  <c:v>1.65</c:v>
                </c:pt>
                <c:pt idx="6">
                  <c:v>1.5669999999999999</c:v>
                </c:pt>
                <c:pt idx="7">
                  <c:v>1.4890000000000001</c:v>
                </c:pt>
                <c:pt idx="8">
                  <c:v>1.407</c:v>
                </c:pt>
                <c:pt idx="9">
                  <c:v>1.347</c:v>
                </c:pt>
                <c:pt idx="10">
                  <c:v>1.37</c:v>
                </c:pt>
                <c:pt idx="11">
                  <c:v>1.458</c:v>
                </c:pt>
                <c:pt idx="12">
                  <c:v>1.3160000000000001</c:v>
                </c:pt>
                <c:pt idx="13">
                  <c:v>1.28</c:v>
                </c:pt>
              </c:numCache>
            </c:numRef>
          </c:val>
          <c:smooth val="0"/>
          <c:extLst>
            <c:ext xmlns:c16="http://schemas.microsoft.com/office/drawing/2014/chart" uri="{C3380CC4-5D6E-409C-BE32-E72D297353CC}">
              <c16:uniqueId val="{00000000-C121-41BB-AA78-911CE25383B2}"/>
            </c:ext>
          </c:extLst>
        </c:ser>
        <c:ser>
          <c:idx val="1"/>
          <c:order val="1"/>
          <c:tx>
            <c:strRef>
              <c:f>Taul3!$A$4</c:f>
              <c:strCache>
                <c:ptCount val="1"/>
                <c:pt idx="0">
                  <c:v>Hitaasti elpyvä syntyvyys (PERUSURA)</c:v>
                </c:pt>
              </c:strCache>
            </c:strRef>
          </c:tx>
          <c:spPr>
            <a:ln w="28575" cap="rnd">
              <a:solidFill>
                <a:srgbClr val="0070C0"/>
              </a:solidFill>
              <a:round/>
            </a:ln>
            <a:effectLst/>
          </c:spPr>
          <c:marker>
            <c:symbol val="none"/>
          </c:marker>
          <c:cat>
            <c:numRef>
              <c:f>Taul3!$B$2:$AF$2</c:f>
              <c:numCache>
                <c:formatCode>General</c:formatCode>
                <c:ptCount val="3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numCache>
            </c:numRef>
          </c:cat>
          <c:val>
            <c:numRef>
              <c:f>Taul3!$B$4:$AF$4</c:f>
              <c:numCache>
                <c:formatCode>General</c:formatCode>
                <c:ptCount val="31"/>
                <c:pt idx="13">
                  <c:v>1.28</c:v>
                </c:pt>
                <c:pt idx="14">
                  <c:v>1.4587374512899358</c:v>
                </c:pt>
                <c:pt idx="15">
                  <c:v>1.4772735350668167</c:v>
                </c:pt>
                <c:pt idx="16">
                  <c:v>1.4921757259865869</c:v>
                </c:pt>
                <c:pt idx="17">
                  <c:v>1.5020236604408392</c:v>
                </c:pt>
                <c:pt idx="18">
                  <c:v>1.510454967017719</c:v>
                </c:pt>
                <c:pt idx="19">
                  <c:v>1.5173400731885218</c:v>
                </c:pt>
                <c:pt idx="20">
                  <c:v>1.5213163970017254</c:v>
                </c:pt>
                <c:pt idx="21">
                  <c:v>1.5248370055119473</c:v>
                </c:pt>
                <c:pt idx="22">
                  <c:v>1.5252226979605787</c:v>
                </c:pt>
                <c:pt idx="23">
                  <c:v>1.526941853825551</c:v>
                </c:pt>
                <c:pt idx="24">
                  <c:v>1.5278243930428641</c:v>
                </c:pt>
                <c:pt idx="25">
                  <c:v>1.5293904049165108</c:v>
                </c:pt>
                <c:pt idx="26">
                  <c:v>1.5319241989163219</c:v>
                </c:pt>
                <c:pt idx="27">
                  <c:v>1.5338369338209008</c:v>
                </c:pt>
                <c:pt idx="28">
                  <c:v>1.5377159738301831</c:v>
                </c:pt>
                <c:pt idx="29">
                  <c:v>1.5418700996962225</c:v>
                </c:pt>
                <c:pt idx="30">
                  <c:v>1.547600249411142</c:v>
                </c:pt>
              </c:numCache>
            </c:numRef>
          </c:val>
          <c:smooth val="0"/>
          <c:extLst>
            <c:ext xmlns:c16="http://schemas.microsoft.com/office/drawing/2014/chart" uri="{C3380CC4-5D6E-409C-BE32-E72D297353CC}">
              <c16:uniqueId val="{00000001-C121-41BB-AA78-911CE25383B2}"/>
            </c:ext>
          </c:extLst>
        </c:ser>
        <c:ser>
          <c:idx val="2"/>
          <c:order val="2"/>
          <c:tx>
            <c:strRef>
              <c:f>Taul3!$A$5</c:f>
              <c:strCache>
                <c:ptCount val="1"/>
                <c:pt idx="0">
                  <c:v>Elpyvä syntyvyys</c:v>
                </c:pt>
              </c:strCache>
            </c:strRef>
          </c:tx>
          <c:spPr>
            <a:ln w="28575" cap="rnd">
              <a:solidFill>
                <a:schemeClr val="accent6"/>
              </a:solidFill>
              <a:round/>
            </a:ln>
            <a:effectLst/>
          </c:spPr>
          <c:marker>
            <c:symbol val="none"/>
          </c:marker>
          <c:cat>
            <c:numRef>
              <c:f>Taul3!$B$2:$AF$2</c:f>
              <c:numCache>
                <c:formatCode>General</c:formatCode>
                <c:ptCount val="3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numCache>
            </c:numRef>
          </c:cat>
          <c:val>
            <c:numRef>
              <c:f>Taul3!$B$5:$AF$5</c:f>
              <c:numCache>
                <c:formatCode>General</c:formatCode>
                <c:ptCount val="31"/>
                <c:pt idx="13">
                  <c:v>1.28</c:v>
                </c:pt>
                <c:pt idx="14">
                  <c:v>1.4687613525582806</c:v>
                </c:pt>
                <c:pt idx="15">
                  <c:v>1.4943613345210585</c:v>
                </c:pt>
                <c:pt idx="16">
                  <c:v>1.5171114660349745</c:v>
                </c:pt>
                <c:pt idx="17">
                  <c:v>1.5413236239738468</c:v>
                </c:pt>
                <c:pt idx="18">
                  <c:v>1.5647312252614201</c:v>
                </c:pt>
                <c:pt idx="19">
                  <c:v>1.5877124769822391</c:v>
                </c:pt>
                <c:pt idx="20">
                  <c:v>1.6110133534935647</c:v>
                </c:pt>
                <c:pt idx="21">
                  <c:v>1.632407108391424</c:v>
                </c:pt>
                <c:pt idx="22">
                  <c:v>1.6563816458912282</c:v>
                </c:pt>
                <c:pt idx="23">
                  <c:v>1.6794423024515639</c:v>
                </c:pt>
                <c:pt idx="24">
                  <c:v>1.7044221135151705</c:v>
                </c:pt>
                <c:pt idx="25">
                  <c:v>1.7301463570366917</c:v>
                </c:pt>
                <c:pt idx="26">
                  <c:v>1.7557987984411232</c:v>
                </c:pt>
                <c:pt idx="27">
                  <c:v>1.7836247032393318</c:v>
                </c:pt>
                <c:pt idx="28">
                  <c:v>1.8130123564570011</c:v>
                </c:pt>
                <c:pt idx="29">
                  <c:v>1.8434540610504111</c:v>
                </c:pt>
                <c:pt idx="30">
                  <c:v>1.8722835454395024</c:v>
                </c:pt>
              </c:numCache>
            </c:numRef>
          </c:val>
          <c:smooth val="0"/>
          <c:extLst>
            <c:ext xmlns:c16="http://schemas.microsoft.com/office/drawing/2014/chart" uri="{C3380CC4-5D6E-409C-BE32-E72D297353CC}">
              <c16:uniqueId val="{00000002-C121-41BB-AA78-911CE25383B2}"/>
            </c:ext>
          </c:extLst>
        </c:ser>
        <c:ser>
          <c:idx val="3"/>
          <c:order val="3"/>
          <c:tx>
            <c:strRef>
              <c:f>Taul3!$A$6</c:f>
              <c:strCache>
                <c:ptCount val="1"/>
                <c:pt idx="0">
                  <c:v>Romahtanut syntyvyys</c:v>
                </c:pt>
              </c:strCache>
            </c:strRef>
          </c:tx>
          <c:spPr>
            <a:ln w="28575" cap="rnd">
              <a:solidFill>
                <a:schemeClr val="tx1"/>
              </a:solidFill>
              <a:round/>
            </a:ln>
            <a:effectLst/>
          </c:spPr>
          <c:marker>
            <c:symbol val="none"/>
          </c:marker>
          <c:cat>
            <c:numRef>
              <c:f>Taul3!$B$2:$AF$2</c:f>
              <c:numCache>
                <c:formatCode>General</c:formatCode>
                <c:ptCount val="3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numCache>
            </c:numRef>
          </c:cat>
          <c:val>
            <c:numRef>
              <c:f>Taul3!$B$6:$AF$6</c:f>
              <c:numCache>
                <c:formatCode>General</c:formatCode>
                <c:ptCount val="31"/>
                <c:pt idx="13">
                  <c:v>1.28</c:v>
                </c:pt>
                <c:pt idx="14">
                  <c:v>1.2907261237629661</c:v>
                </c:pt>
                <c:pt idx="15">
                  <c:v>1.2907261237629661</c:v>
                </c:pt>
                <c:pt idx="16">
                  <c:v>1.2907261237629661</c:v>
                </c:pt>
                <c:pt idx="17">
                  <c:v>1.2907261237629661</c:v>
                </c:pt>
                <c:pt idx="18">
                  <c:v>1.2907261237629661</c:v>
                </c:pt>
                <c:pt idx="19">
                  <c:v>1.2907261237629661</c:v>
                </c:pt>
                <c:pt idx="20">
                  <c:v>1.2907261237629661</c:v>
                </c:pt>
                <c:pt idx="21">
                  <c:v>1.2907261237629661</c:v>
                </c:pt>
                <c:pt idx="22">
                  <c:v>1.2907261237629661</c:v>
                </c:pt>
                <c:pt idx="23">
                  <c:v>1.2907261237629661</c:v>
                </c:pt>
                <c:pt idx="24">
                  <c:v>1.2907261237629661</c:v>
                </c:pt>
                <c:pt idx="25">
                  <c:v>1.2907261237629661</c:v>
                </c:pt>
                <c:pt idx="26">
                  <c:v>1.2907261237629661</c:v>
                </c:pt>
                <c:pt idx="27">
                  <c:v>1.2907261237629661</c:v>
                </c:pt>
                <c:pt idx="28">
                  <c:v>1.2907261237629661</c:v>
                </c:pt>
                <c:pt idx="29">
                  <c:v>1.2907261237629661</c:v>
                </c:pt>
                <c:pt idx="30">
                  <c:v>1.2907261237629661</c:v>
                </c:pt>
              </c:numCache>
            </c:numRef>
          </c:val>
          <c:smooth val="0"/>
          <c:extLst>
            <c:ext xmlns:c16="http://schemas.microsoft.com/office/drawing/2014/chart" uri="{C3380CC4-5D6E-409C-BE32-E72D297353CC}">
              <c16:uniqueId val="{00000003-C121-41BB-AA78-911CE25383B2}"/>
            </c:ext>
          </c:extLst>
        </c:ser>
        <c:ser>
          <c:idx val="4"/>
          <c:order val="4"/>
          <c:tx>
            <c:strRef>
              <c:f>Taul3!$A$7</c:f>
              <c:strCache>
                <c:ptCount val="1"/>
                <c:pt idx="0">
                  <c:v>Toiveskenaario</c:v>
                </c:pt>
              </c:strCache>
            </c:strRef>
          </c:tx>
          <c:spPr>
            <a:ln w="28575" cap="rnd">
              <a:solidFill>
                <a:srgbClr val="00B050"/>
              </a:solidFill>
              <a:round/>
            </a:ln>
            <a:effectLst/>
          </c:spPr>
          <c:marker>
            <c:symbol val="none"/>
          </c:marker>
          <c:cat>
            <c:numRef>
              <c:f>Taul3!$B$2:$AF$2</c:f>
              <c:numCache>
                <c:formatCode>General</c:formatCode>
                <c:ptCount val="3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numCache>
            </c:numRef>
          </c:cat>
          <c:val>
            <c:numRef>
              <c:f>Taul3!$B$7:$AF$7</c:f>
              <c:numCache>
                <c:formatCode>General</c:formatCode>
                <c:ptCount val="31"/>
                <c:pt idx="14">
                  <c:v>2</c:v>
                </c:pt>
                <c:pt idx="15">
                  <c:v>2</c:v>
                </c:pt>
                <c:pt idx="16">
                  <c:v>2</c:v>
                </c:pt>
                <c:pt idx="17">
                  <c:v>2</c:v>
                </c:pt>
                <c:pt idx="18">
                  <c:v>2</c:v>
                </c:pt>
                <c:pt idx="19">
                  <c:v>2</c:v>
                </c:pt>
                <c:pt idx="20">
                  <c:v>2</c:v>
                </c:pt>
                <c:pt idx="21">
                  <c:v>2</c:v>
                </c:pt>
                <c:pt idx="22">
                  <c:v>2</c:v>
                </c:pt>
                <c:pt idx="23">
                  <c:v>2</c:v>
                </c:pt>
                <c:pt idx="24">
                  <c:v>2</c:v>
                </c:pt>
                <c:pt idx="25">
                  <c:v>2</c:v>
                </c:pt>
                <c:pt idx="26">
                  <c:v>2</c:v>
                </c:pt>
                <c:pt idx="27">
                  <c:v>2</c:v>
                </c:pt>
                <c:pt idx="28">
                  <c:v>2</c:v>
                </c:pt>
                <c:pt idx="29">
                  <c:v>2</c:v>
                </c:pt>
                <c:pt idx="30">
                  <c:v>2</c:v>
                </c:pt>
              </c:numCache>
            </c:numRef>
          </c:val>
          <c:smooth val="0"/>
          <c:extLst>
            <c:ext xmlns:c16="http://schemas.microsoft.com/office/drawing/2014/chart" uri="{C3380CC4-5D6E-409C-BE32-E72D297353CC}">
              <c16:uniqueId val="{00000004-C121-41BB-AA78-911CE25383B2}"/>
            </c:ext>
          </c:extLst>
        </c:ser>
        <c:dLbls>
          <c:showLegendKey val="0"/>
          <c:showVal val="0"/>
          <c:showCatName val="0"/>
          <c:showSerName val="0"/>
          <c:showPercent val="0"/>
          <c:showBubbleSize val="0"/>
        </c:dLbls>
        <c:smooth val="0"/>
        <c:axId val="1590669184"/>
        <c:axId val="199187040"/>
      </c:lineChart>
      <c:catAx>
        <c:axId val="15906691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i-FI"/>
          </a:p>
        </c:txPr>
        <c:crossAx val="199187040"/>
        <c:crosses val="autoZero"/>
        <c:auto val="1"/>
        <c:lblAlgn val="ctr"/>
        <c:lblOffset val="100"/>
        <c:noMultiLvlLbl val="0"/>
      </c:catAx>
      <c:valAx>
        <c:axId val="1991870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i-FI"/>
          </a:p>
        </c:txPr>
        <c:crossAx val="15906691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i-FI"/>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fi-FI"/>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fi-FI" dirty="0"/>
              <a:t>Peruskoululaisten muutos,</a:t>
            </a:r>
            <a:r>
              <a:rPr lang="fi-FI" baseline="0" dirty="0"/>
              <a:t> jos syntyvyys elpyy hitaasti 2022</a:t>
            </a:r>
            <a:r>
              <a:rPr lang="fi-FI" sz="1400" b="0" i="0" u="none" strike="noStrike" kern="1200" spc="0" baseline="0" dirty="0">
                <a:solidFill>
                  <a:srgbClr val="000000"/>
                </a:solidFill>
                <a:effectLst/>
              </a:rPr>
              <a:t>–</a:t>
            </a:r>
            <a:r>
              <a:rPr lang="fi-FI" baseline="0" dirty="0"/>
              <a:t>2040</a:t>
            </a:r>
            <a:endParaRPr lang="fi-FI" dirty="0"/>
          </a:p>
        </c:rich>
      </c:tx>
      <c:overlay val="0"/>
      <c:spPr>
        <a:noFill/>
        <a:ln>
          <a:noFill/>
        </a:ln>
        <a:effectLst/>
      </c:spPr>
    </c:title>
    <c:autoTitleDeleted val="0"/>
    <c:plotArea>
      <c:layout/>
      <c:barChart>
        <c:barDir val="bar"/>
        <c:grouping val="stacked"/>
        <c:varyColors val="0"/>
        <c:ser>
          <c:idx val="0"/>
          <c:order val="0"/>
          <c:tx>
            <c:strRef>
              <c:f>Taul6!$N$243</c:f>
              <c:strCache>
                <c:ptCount val="1"/>
                <c:pt idx="0">
                  <c:v>Muutos 2022-2030</c:v>
                </c:pt>
              </c:strCache>
            </c:strRef>
          </c:tx>
          <c:spPr>
            <a:solidFill>
              <a:srgbClr val="002060"/>
            </a:solidFill>
            <a:ln>
              <a:noFill/>
            </a:ln>
            <a:effectLst/>
          </c:spPr>
          <c:invertIfNegative val="0"/>
          <c:cat>
            <c:strRef>
              <c:f>Taul6!$A$244:$A$249</c:f>
              <c:strCache>
                <c:ptCount val="6"/>
                <c:pt idx="0">
                  <c:v>Pääkaupunkiseutu</c:v>
                </c:pt>
                <c:pt idx="1">
                  <c:v>Suuri kaupunki</c:v>
                </c:pt>
                <c:pt idx="2">
                  <c:v>Keskuskaupunki</c:v>
                </c:pt>
                <c:pt idx="3">
                  <c:v>Kehyskunta</c:v>
                </c:pt>
                <c:pt idx="4">
                  <c:v>Seutukaupunki</c:v>
                </c:pt>
                <c:pt idx="5">
                  <c:v>Maaseutu</c:v>
                </c:pt>
              </c:strCache>
            </c:strRef>
          </c:cat>
          <c:val>
            <c:numRef>
              <c:f>Taul6!$N$244:$N$249</c:f>
              <c:numCache>
                <c:formatCode>0</c:formatCode>
                <c:ptCount val="6"/>
                <c:pt idx="0">
                  <c:v>-1942.4760923919093</c:v>
                </c:pt>
                <c:pt idx="1">
                  <c:v>-10579.354020789076</c:v>
                </c:pt>
                <c:pt idx="2">
                  <c:v>-13860.586874002358</c:v>
                </c:pt>
                <c:pt idx="3">
                  <c:v>-18938.40269663035</c:v>
                </c:pt>
                <c:pt idx="4">
                  <c:v>-22352.541472566721</c:v>
                </c:pt>
                <c:pt idx="5">
                  <c:v>-15880.23602816456</c:v>
                </c:pt>
              </c:numCache>
            </c:numRef>
          </c:val>
          <c:extLst>
            <c:ext xmlns:c16="http://schemas.microsoft.com/office/drawing/2014/chart" uri="{C3380CC4-5D6E-409C-BE32-E72D297353CC}">
              <c16:uniqueId val="{00000000-F2ED-412B-9ACC-8623E6F52401}"/>
            </c:ext>
          </c:extLst>
        </c:ser>
        <c:ser>
          <c:idx val="1"/>
          <c:order val="1"/>
          <c:tx>
            <c:strRef>
              <c:f>Taul6!$O$243</c:f>
              <c:strCache>
                <c:ptCount val="1"/>
                <c:pt idx="0">
                  <c:v>Muutos 2030-2040</c:v>
                </c:pt>
              </c:strCache>
            </c:strRef>
          </c:tx>
          <c:spPr>
            <a:solidFill>
              <a:schemeClr val="accent4"/>
            </a:solidFill>
            <a:ln>
              <a:noFill/>
            </a:ln>
            <a:effectLst/>
          </c:spPr>
          <c:invertIfNegative val="0"/>
          <c:cat>
            <c:strRef>
              <c:f>Taul6!$A$244:$A$249</c:f>
              <c:strCache>
                <c:ptCount val="6"/>
                <c:pt idx="0">
                  <c:v>Pääkaupunkiseutu</c:v>
                </c:pt>
                <c:pt idx="1">
                  <c:v>Suuri kaupunki</c:v>
                </c:pt>
                <c:pt idx="2">
                  <c:v>Keskuskaupunki</c:v>
                </c:pt>
                <c:pt idx="3">
                  <c:v>Kehyskunta</c:v>
                </c:pt>
                <c:pt idx="4">
                  <c:v>Seutukaupunki</c:v>
                </c:pt>
                <c:pt idx="5">
                  <c:v>Maaseutu</c:v>
                </c:pt>
              </c:strCache>
            </c:strRef>
          </c:cat>
          <c:val>
            <c:numRef>
              <c:f>Taul6!$O$244:$O$249</c:f>
              <c:numCache>
                <c:formatCode>0</c:formatCode>
                <c:ptCount val="6"/>
                <c:pt idx="0">
                  <c:v>21366.42334344468</c:v>
                </c:pt>
                <c:pt idx="1">
                  <c:v>8743.844307717678</c:v>
                </c:pt>
                <c:pt idx="2">
                  <c:v>-970.66554382144386</c:v>
                </c:pt>
                <c:pt idx="3">
                  <c:v>4397.6043823874352</c:v>
                </c:pt>
                <c:pt idx="4">
                  <c:v>-5351.9987141483361</c:v>
                </c:pt>
                <c:pt idx="5">
                  <c:v>-4281.5179056957859</c:v>
                </c:pt>
              </c:numCache>
            </c:numRef>
          </c:val>
          <c:extLst>
            <c:ext xmlns:c16="http://schemas.microsoft.com/office/drawing/2014/chart" uri="{C3380CC4-5D6E-409C-BE32-E72D297353CC}">
              <c16:uniqueId val="{00000001-F2ED-412B-9ACC-8623E6F52401}"/>
            </c:ext>
          </c:extLst>
        </c:ser>
        <c:dLbls>
          <c:showLegendKey val="0"/>
          <c:showVal val="0"/>
          <c:showCatName val="0"/>
          <c:showSerName val="0"/>
          <c:showPercent val="0"/>
          <c:showBubbleSize val="0"/>
        </c:dLbls>
        <c:gapWidth val="150"/>
        <c:overlap val="100"/>
        <c:axId val="720304224"/>
        <c:axId val="683784159"/>
      </c:barChart>
      <c:catAx>
        <c:axId val="720304224"/>
        <c:scaling>
          <c:orientation val="minMax"/>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i-FI"/>
          </a:p>
        </c:txPr>
        <c:crossAx val="683784159"/>
        <c:crosses val="autoZero"/>
        <c:auto val="1"/>
        <c:lblAlgn val="ctr"/>
        <c:lblOffset val="100"/>
        <c:noMultiLvlLbl val="0"/>
      </c:catAx>
      <c:valAx>
        <c:axId val="683784159"/>
        <c:scaling>
          <c:orientation val="minMax"/>
          <c:max val="60000"/>
          <c:min val="-40000"/>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i-FI"/>
          </a:p>
        </c:txPr>
        <c:crossAx val="720304224"/>
        <c:crosses val="autoZero"/>
        <c:crossBetween val="between"/>
      </c:valAx>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i-FI"/>
        </a:p>
      </c:txPr>
    </c:legend>
    <c:plotVisOnly val="1"/>
    <c:dispBlanksAs val="gap"/>
    <c:showDLblsOverMax val="0"/>
    <c:extLst/>
  </c:chart>
  <c:spPr>
    <a:solidFill>
      <a:schemeClr val="bg1"/>
    </a:solidFill>
    <a:ln>
      <a:noFill/>
    </a:ln>
    <a:effectLst/>
  </c:spPr>
  <c:txPr>
    <a:bodyPr/>
    <a:lstStyle/>
    <a:p>
      <a:pPr>
        <a:defRPr>
          <a:solidFill>
            <a:schemeClr val="tx1"/>
          </a:solidFill>
        </a:defRPr>
      </a:pPr>
      <a:endParaRPr lang="fi-FI"/>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fi-FI" sz="1400" b="0" i="0" u="none" strike="noStrike" kern="1200" spc="0" baseline="0" dirty="0">
                <a:solidFill>
                  <a:srgbClr val="000000"/>
                </a:solidFill>
              </a:rPr>
              <a:t>Peruskoululaisten muutos, jos syntyvyys elpyy nopeasti 2022</a:t>
            </a:r>
            <a:r>
              <a:rPr lang="fi-FI" sz="1400" b="0" i="0" u="none" strike="noStrike" kern="1200" spc="0" baseline="0" dirty="0">
                <a:solidFill>
                  <a:srgbClr val="000000"/>
                </a:solidFill>
                <a:effectLst/>
              </a:rPr>
              <a:t>–</a:t>
            </a:r>
            <a:r>
              <a:rPr lang="fi-FI" sz="1400" b="0" i="0" u="none" strike="noStrike" kern="1200" spc="0" baseline="0" dirty="0">
                <a:solidFill>
                  <a:srgbClr val="000000"/>
                </a:solidFill>
              </a:rPr>
              <a:t>2040</a:t>
            </a:r>
          </a:p>
        </c:rich>
      </c:tx>
      <c:layout>
        <c:manualLayout>
          <c:xMode val="edge"/>
          <c:yMode val="edge"/>
          <c:x val="0.14328649894464221"/>
          <c:y val="1.7603911980440097E-2"/>
        </c:manualLayout>
      </c:layout>
      <c:overlay val="0"/>
      <c:spPr>
        <a:noFill/>
        <a:ln>
          <a:noFill/>
        </a:ln>
        <a:effectLst/>
      </c:spPr>
    </c:title>
    <c:autoTitleDeleted val="0"/>
    <c:plotArea>
      <c:layout/>
      <c:barChart>
        <c:barDir val="bar"/>
        <c:grouping val="stacked"/>
        <c:varyColors val="0"/>
        <c:ser>
          <c:idx val="0"/>
          <c:order val="0"/>
          <c:tx>
            <c:strRef>
              <c:f>Taul6!$P$243</c:f>
              <c:strCache>
                <c:ptCount val="1"/>
                <c:pt idx="0">
                  <c:v>Muutos 2022-2030</c:v>
                </c:pt>
              </c:strCache>
            </c:strRef>
          </c:tx>
          <c:spPr>
            <a:solidFill>
              <a:srgbClr val="002060"/>
            </a:solidFill>
            <a:ln>
              <a:noFill/>
            </a:ln>
            <a:effectLst/>
          </c:spPr>
          <c:invertIfNegative val="0"/>
          <c:cat>
            <c:strRef>
              <c:f>Taul6!$A$244:$A$249</c:f>
              <c:strCache>
                <c:ptCount val="6"/>
                <c:pt idx="0">
                  <c:v>Pääkaupunkiseutu</c:v>
                </c:pt>
                <c:pt idx="1">
                  <c:v>Suuri kaupunki</c:v>
                </c:pt>
                <c:pt idx="2">
                  <c:v>Keskuskaupunki</c:v>
                </c:pt>
                <c:pt idx="3">
                  <c:v>Kehyskunta</c:v>
                </c:pt>
                <c:pt idx="4">
                  <c:v>Seutukaupunki</c:v>
                </c:pt>
                <c:pt idx="5">
                  <c:v>Maaseutu</c:v>
                </c:pt>
              </c:strCache>
            </c:strRef>
          </c:cat>
          <c:val>
            <c:numRef>
              <c:f>Taul6!$P$244:$P$249</c:f>
              <c:numCache>
                <c:formatCode>0</c:formatCode>
                <c:ptCount val="6"/>
                <c:pt idx="0">
                  <c:v>-2180.5362855573185</c:v>
                </c:pt>
                <c:pt idx="1">
                  <c:v>-10690.471926428101</c:v>
                </c:pt>
                <c:pt idx="2">
                  <c:v>-13923.594966043063</c:v>
                </c:pt>
                <c:pt idx="3">
                  <c:v>-19029.700417088316</c:v>
                </c:pt>
                <c:pt idx="4">
                  <c:v>-22392.648043780529</c:v>
                </c:pt>
                <c:pt idx="5">
                  <c:v>-15901.464408302025</c:v>
                </c:pt>
              </c:numCache>
            </c:numRef>
          </c:val>
          <c:extLst>
            <c:ext xmlns:c16="http://schemas.microsoft.com/office/drawing/2014/chart" uri="{C3380CC4-5D6E-409C-BE32-E72D297353CC}">
              <c16:uniqueId val="{00000000-2B40-42E3-86A3-B06076554C7F}"/>
            </c:ext>
          </c:extLst>
        </c:ser>
        <c:ser>
          <c:idx val="1"/>
          <c:order val="1"/>
          <c:tx>
            <c:strRef>
              <c:f>Taul6!$Q$243</c:f>
              <c:strCache>
                <c:ptCount val="1"/>
                <c:pt idx="0">
                  <c:v>Muutos 2030-2040</c:v>
                </c:pt>
              </c:strCache>
            </c:strRef>
          </c:tx>
          <c:spPr>
            <a:solidFill>
              <a:schemeClr val="accent4"/>
            </a:solidFill>
            <a:ln>
              <a:noFill/>
            </a:ln>
            <a:effectLst/>
          </c:spPr>
          <c:invertIfNegative val="0"/>
          <c:cat>
            <c:strRef>
              <c:f>Taul6!$A$244:$A$249</c:f>
              <c:strCache>
                <c:ptCount val="6"/>
                <c:pt idx="0">
                  <c:v>Pääkaupunkiseutu</c:v>
                </c:pt>
                <c:pt idx="1">
                  <c:v>Suuri kaupunki</c:v>
                </c:pt>
                <c:pt idx="2">
                  <c:v>Keskuskaupunki</c:v>
                </c:pt>
                <c:pt idx="3">
                  <c:v>Kehyskunta</c:v>
                </c:pt>
                <c:pt idx="4">
                  <c:v>Seutukaupunki</c:v>
                </c:pt>
                <c:pt idx="5">
                  <c:v>Maaseutu</c:v>
                </c:pt>
              </c:strCache>
            </c:strRef>
          </c:cat>
          <c:val>
            <c:numRef>
              <c:f>Taul6!$Q$244:$Q$249</c:f>
              <c:numCache>
                <c:formatCode>0</c:formatCode>
                <c:ptCount val="6"/>
                <c:pt idx="0">
                  <c:v>25434.493017626839</c:v>
                </c:pt>
                <c:pt idx="1">
                  <c:v>12407.698864767357</c:v>
                </c:pt>
                <c:pt idx="2">
                  <c:v>1828.282960507393</c:v>
                </c:pt>
                <c:pt idx="3">
                  <c:v>8938.1364917721221</c:v>
                </c:pt>
                <c:pt idx="4">
                  <c:v>-2664.8211151891373</c:v>
                </c:pt>
                <c:pt idx="5">
                  <c:v>-1984.6636045402265</c:v>
                </c:pt>
              </c:numCache>
            </c:numRef>
          </c:val>
          <c:extLst>
            <c:ext xmlns:c16="http://schemas.microsoft.com/office/drawing/2014/chart" uri="{C3380CC4-5D6E-409C-BE32-E72D297353CC}">
              <c16:uniqueId val="{00000001-2B40-42E3-86A3-B06076554C7F}"/>
            </c:ext>
          </c:extLst>
        </c:ser>
        <c:dLbls>
          <c:showLegendKey val="0"/>
          <c:showVal val="0"/>
          <c:showCatName val="0"/>
          <c:showSerName val="0"/>
          <c:showPercent val="0"/>
          <c:showBubbleSize val="0"/>
        </c:dLbls>
        <c:gapWidth val="150"/>
        <c:overlap val="100"/>
        <c:axId val="720304224"/>
        <c:axId val="683784159"/>
      </c:barChart>
      <c:catAx>
        <c:axId val="720304224"/>
        <c:scaling>
          <c:orientation val="minMax"/>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i-FI"/>
          </a:p>
        </c:txPr>
        <c:crossAx val="683784159"/>
        <c:crosses val="autoZero"/>
        <c:auto val="1"/>
        <c:lblAlgn val="ctr"/>
        <c:lblOffset val="100"/>
        <c:noMultiLvlLbl val="0"/>
      </c:catAx>
      <c:valAx>
        <c:axId val="683784159"/>
        <c:scaling>
          <c:orientation val="minMax"/>
          <c:max val="60000"/>
          <c:min val="-40000"/>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i-FI"/>
          </a:p>
        </c:txPr>
        <c:crossAx val="720304224"/>
        <c:crosses val="autoZero"/>
        <c:crossBetween val="between"/>
      </c:valAx>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i-FI"/>
        </a:p>
      </c:txPr>
    </c:legend>
    <c:plotVisOnly val="1"/>
    <c:dispBlanksAs val="gap"/>
    <c:showDLblsOverMax val="0"/>
    <c:extLst/>
  </c:chart>
  <c:spPr>
    <a:solidFill>
      <a:schemeClr val="bg1"/>
    </a:solidFill>
    <a:ln>
      <a:noFill/>
    </a:ln>
    <a:effectLst/>
  </c:spPr>
  <c:txPr>
    <a:bodyPr/>
    <a:lstStyle/>
    <a:p>
      <a:pPr>
        <a:defRPr>
          <a:solidFill>
            <a:schemeClr val="tx1"/>
          </a:solidFill>
        </a:defRPr>
      </a:pPr>
      <a:endParaRPr lang="fi-FI"/>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fi-FI" sz="1400" b="0" i="0" u="none" strike="noStrike" kern="1200" spc="0" baseline="0" dirty="0">
                <a:solidFill>
                  <a:srgbClr val="000000"/>
                </a:solidFill>
              </a:rPr>
              <a:t>Peruskoululaisten muutos, jos syntyvyys ei elvy 2022</a:t>
            </a:r>
            <a:r>
              <a:rPr lang="fi-FI" sz="1400" b="0" i="0" u="none" strike="noStrike" kern="1200" spc="0" baseline="0" dirty="0">
                <a:solidFill>
                  <a:srgbClr val="000000"/>
                </a:solidFill>
                <a:effectLst/>
              </a:rPr>
              <a:t>–</a:t>
            </a:r>
            <a:r>
              <a:rPr lang="fi-FI" sz="1400" b="0" i="0" u="none" strike="noStrike" kern="1200" spc="0" baseline="0" dirty="0">
                <a:solidFill>
                  <a:srgbClr val="000000"/>
                </a:solidFill>
              </a:rPr>
              <a:t>2040</a:t>
            </a:r>
          </a:p>
        </c:rich>
      </c:tx>
      <c:overlay val="0"/>
      <c:spPr>
        <a:noFill/>
        <a:ln>
          <a:noFill/>
        </a:ln>
        <a:effectLst/>
      </c:spPr>
    </c:title>
    <c:autoTitleDeleted val="0"/>
    <c:plotArea>
      <c:layout/>
      <c:barChart>
        <c:barDir val="bar"/>
        <c:grouping val="stacked"/>
        <c:varyColors val="0"/>
        <c:ser>
          <c:idx val="0"/>
          <c:order val="0"/>
          <c:tx>
            <c:strRef>
              <c:f>Taul6!$R$243</c:f>
              <c:strCache>
                <c:ptCount val="1"/>
                <c:pt idx="0">
                  <c:v>Muutos 2022-2030</c:v>
                </c:pt>
              </c:strCache>
            </c:strRef>
          </c:tx>
          <c:spPr>
            <a:solidFill>
              <a:srgbClr val="002060"/>
            </a:solidFill>
            <a:ln>
              <a:noFill/>
            </a:ln>
            <a:effectLst/>
          </c:spPr>
          <c:invertIfNegative val="0"/>
          <c:cat>
            <c:strRef>
              <c:f>Taul6!$A$244:$A$249</c:f>
              <c:strCache>
                <c:ptCount val="6"/>
                <c:pt idx="0">
                  <c:v>Pääkaupunkiseutu</c:v>
                </c:pt>
                <c:pt idx="1">
                  <c:v>Suuri kaupunki</c:v>
                </c:pt>
                <c:pt idx="2">
                  <c:v>Keskuskaupunki</c:v>
                </c:pt>
                <c:pt idx="3">
                  <c:v>Kehyskunta</c:v>
                </c:pt>
                <c:pt idx="4">
                  <c:v>Seutukaupunki</c:v>
                </c:pt>
                <c:pt idx="5">
                  <c:v>Maaseutu</c:v>
                </c:pt>
              </c:strCache>
            </c:strRef>
          </c:cat>
          <c:val>
            <c:numRef>
              <c:f>Taul6!$R$244:$R$249</c:f>
              <c:numCache>
                <c:formatCode>0</c:formatCode>
                <c:ptCount val="6"/>
                <c:pt idx="0">
                  <c:v>-3786.8978213765367</c:v>
                </c:pt>
                <c:pt idx="1">
                  <c:v>-11846.386054877163</c:v>
                </c:pt>
                <c:pt idx="2">
                  <c:v>-14770.130019419499</c:v>
                </c:pt>
                <c:pt idx="3">
                  <c:v>-20329.046385147085</c:v>
                </c:pt>
                <c:pt idx="4">
                  <c:v>-23158.389991770855</c:v>
                </c:pt>
                <c:pt idx="5">
                  <c:v>-16520.935594999057</c:v>
                </c:pt>
              </c:numCache>
            </c:numRef>
          </c:val>
          <c:extLst>
            <c:ext xmlns:c16="http://schemas.microsoft.com/office/drawing/2014/chart" uri="{C3380CC4-5D6E-409C-BE32-E72D297353CC}">
              <c16:uniqueId val="{00000000-32AC-4452-B0AC-EC1716233F26}"/>
            </c:ext>
          </c:extLst>
        </c:ser>
        <c:ser>
          <c:idx val="1"/>
          <c:order val="1"/>
          <c:tx>
            <c:strRef>
              <c:f>Taul6!$S$243</c:f>
              <c:strCache>
                <c:ptCount val="1"/>
                <c:pt idx="0">
                  <c:v>Muutos 2030-2040</c:v>
                </c:pt>
              </c:strCache>
            </c:strRef>
          </c:tx>
          <c:spPr>
            <a:solidFill>
              <a:schemeClr val="accent4"/>
            </a:solidFill>
            <a:ln>
              <a:noFill/>
            </a:ln>
            <a:effectLst/>
          </c:spPr>
          <c:invertIfNegative val="0"/>
          <c:cat>
            <c:strRef>
              <c:f>Taul6!$A$244:$A$249</c:f>
              <c:strCache>
                <c:ptCount val="6"/>
                <c:pt idx="0">
                  <c:v>Pääkaupunkiseutu</c:v>
                </c:pt>
                <c:pt idx="1">
                  <c:v>Suuri kaupunki</c:v>
                </c:pt>
                <c:pt idx="2">
                  <c:v>Keskuskaupunki</c:v>
                </c:pt>
                <c:pt idx="3">
                  <c:v>Kehyskunta</c:v>
                </c:pt>
                <c:pt idx="4">
                  <c:v>Seutukaupunki</c:v>
                </c:pt>
                <c:pt idx="5">
                  <c:v>Maaseutu</c:v>
                </c:pt>
              </c:strCache>
            </c:strRef>
          </c:cat>
          <c:val>
            <c:numRef>
              <c:f>Taul6!$S$244:$S$249</c:f>
              <c:numCache>
                <c:formatCode>0</c:formatCode>
                <c:ptCount val="6"/>
                <c:pt idx="0">
                  <c:v>1257.8498987045459</c:v>
                </c:pt>
                <c:pt idx="1">
                  <c:v>-4538.8144618529914</c:v>
                </c:pt>
                <c:pt idx="2">
                  <c:v>-9922.5785128682983</c:v>
                </c:pt>
                <c:pt idx="3">
                  <c:v>-10334.840778505706</c:v>
                </c:pt>
                <c:pt idx="4">
                  <c:v>-12886.098955407542</c:v>
                </c:pt>
                <c:pt idx="5">
                  <c:v>-10132.923682794586</c:v>
                </c:pt>
              </c:numCache>
            </c:numRef>
          </c:val>
          <c:extLst>
            <c:ext xmlns:c16="http://schemas.microsoft.com/office/drawing/2014/chart" uri="{C3380CC4-5D6E-409C-BE32-E72D297353CC}">
              <c16:uniqueId val="{00000001-32AC-4452-B0AC-EC1716233F26}"/>
            </c:ext>
          </c:extLst>
        </c:ser>
        <c:dLbls>
          <c:showLegendKey val="0"/>
          <c:showVal val="0"/>
          <c:showCatName val="0"/>
          <c:showSerName val="0"/>
          <c:showPercent val="0"/>
          <c:showBubbleSize val="0"/>
        </c:dLbls>
        <c:gapWidth val="150"/>
        <c:overlap val="100"/>
        <c:axId val="720304224"/>
        <c:axId val="683784159"/>
      </c:barChart>
      <c:catAx>
        <c:axId val="720304224"/>
        <c:scaling>
          <c:orientation val="minMax"/>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i-FI"/>
          </a:p>
        </c:txPr>
        <c:crossAx val="683784159"/>
        <c:crosses val="autoZero"/>
        <c:auto val="1"/>
        <c:lblAlgn val="ctr"/>
        <c:lblOffset val="100"/>
        <c:noMultiLvlLbl val="0"/>
      </c:catAx>
      <c:valAx>
        <c:axId val="683784159"/>
        <c:scaling>
          <c:orientation val="minMax"/>
          <c:max val="60000"/>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i-FI"/>
          </a:p>
        </c:txPr>
        <c:crossAx val="720304224"/>
        <c:crosses val="autoZero"/>
        <c:crossBetween val="between"/>
      </c:valAx>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i-FI"/>
        </a:p>
      </c:txPr>
    </c:legend>
    <c:plotVisOnly val="1"/>
    <c:dispBlanksAs val="gap"/>
    <c:showDLblsOverMax val="0"/>
    <c:extLst/>
  </c:chart>
  <c:spPr>
    <a:solidFill>
      <a:schemeClr val="bg1"/>
    </a:solidFill>
    <a:ln>
      <a:noFill/>
    </a:ln>
    <a:effectLst/>
  </c:spPr>
  <c:txPr>
    <a:bodyPr/>
    <a:lstStyle/>
    <a:p>
      <a:pPr>
        <a:defRPr>
          <a:solidFill>
            <a:schemeClr val="tx1"/>
          </a:solidFill>
        </a:defRPr>
      </a:pPr>
      <a:endParaRPr lang="fi-FI"/>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fi-FI" sz="1400" b="0" i="0" u="none" strike="noStrike" kern="1200" spc="0" baseline="0" dirty="0">
                <a:solidFill>
                  <a:srgbClr val="000000"/>
                </a:solidFill>
              </a:rPr>
              <a:t>Peruskoululaisten muutos, jos toivottu lapsiluku saavutetaan 2022</a:t>
            </a:r>
            <a:r>
              <a:rPr lang="fi-FI" sz="1400" b="0" i="0" u="none" strike="noStrike" kern="1200" spc="0" baseline="0" dirty="0">
                <a:solidFill>
                  <a:srgbClr val="000000"/>
                </a:solidFill>
                <a:effectLst/>
              </a:rPr>
              <a:t>–</a:t>
            </a:r>
            <a:r>
              <a:rPr lang="fi-FI" sz="1400" b="0" i="0" u="none" strike="noStrike" kern="1200" spc="0" baseline="0" dirty="0">
                <a:solidFill>
                  <a:srgbClr val="000000"/>
                </a:solidFill>
              </a:rPr>
              <a:t>2040</a:t>
            </a:r>
          </a:p>
        </c:rich>
      </c:tx>
      <c:overlay val="0"/>
      <c:spPr>
        <a:noFill/>
        <a:ln>
          <a:noFill/>
        </a:ln>
        <a:effectLst/>
      </c:spPr>
    </c:title>
    <c:autoTitleDeleted val="0"/>
    <c:plotArea>
      <c:layout/>
      <c:barChart>
        <c:barDir val="bar"/>
        <c:grouping val="stacked"/>
        <c:varyColors val="0"/>
        <c:ser>
          <c:idx val="0"/>
          <c:order val="0"/>
          <c:tx>
            <c:strRef>
              <c:f>Taul6!$T$243</c:f>
              <c:strCache>
                <c:ptCount val="1"/>
                <c:pt idx="0">
                  <c:v>Muutos 2022-2030</c:v>
                </c:pt>
              </c:strCache>
            </c:strRef>
          </c:tx>
          <c:spPr>
            <a:solidFill>
              <a:srgbClr val="002060"/>
            </a:solidFill>
            <a:ln>
              <a:noFill/>
            </a:ln>
            <a:effectLst/>
          </c:spPr>
          <c:invertIfNegative val="0"/>
          <c:cat>
            <c:strRef>
              <c:f>Taul6!$A$244:$A$249</c:f>
              <c:strCache>
                <c:ptCount val="6"/>
                <c:pt idx="0">
                  <c:v>Pääkaupunkiseutu</c:v>
                </c:pt>
                <c:pt idx="1">
                  <c:v>Suuri kaupunki</c:v>
                </c:pt>
                <c:pt idx="2">
                  <c:v>Keskuskaupunki</c:v>
                </c:pt>
                <c:pt idx="3">
                  <c:v>Kehyskunta</c:v>
                </c:pt>
                <c:pt idx="4">
                  <c:v>Seutukaupunki</c:v>
                </c:pt>
                <c:pt idx="5">
                  <c:v>Maaseutu</c:v>
                </c:pt>
              </c:strCache>
            </c:strRef>
          </c:cat>
          <c:val>
            <c:numRef>
              <c:f>Taul6!$T$244:$T$249</c:f>
              <c:numCache>
                <c:formatCode>0</c:formatCode>
                <c:ptCount val="6"/>
                <c:pt idx="0">
                  <c:v>2199.4603879629431</c:v>
                </c:pt>
                <c:pt idx="1">
                  <c:v>-7538.7108382392616</c:v>
                </c:pt>
                <c:pt idx="2">
                  <c:v>-11615.40203714442</c:v>
                </c:pt>
                <c:pt idx="3">
                  <c:v>-15486.891323722608</c:v>
                </c:pt>
                <c:pt idx="4">
                  <c:v>-20304.761392222208</c:v>
                </c:pt>
                <c:pt idx="5">
                  <c:v>-14212.32655942977</c:v>
                </c:pt>
              </c:numCache>
            </c:numRef>
          </c:val>
          <c:extLst>
            <c:ext xmlns:c16="http://schemas.microsoft.com/office/drawing/2014/chart" uri="{C3380CC4-5D6E-409C-BE32-E72D297353CC}">
              <c16:uniqueId val="{00000000-B1F3-4B5A-9155-CA983DF8C7D6}"/>
            </c:ext>
          </c:extLst>
        </c:ser>
        <c:ser>
          <c:idx val="1"/>
          <c:order val="1"/>
          <c:tx>
            <c:strRef>
              <c:f>Taul6!$U$243</c:f>
              <c:strCache>
                <c:ptCount val="1"/>
                <c:pt idx="0">
                  <c:v>Muutos 2030-2040</c:v>
                </c:pt>
              </c:strCache>
            </c:strRef>
          </c:tx>
          <c:spPr>
            <a:solidFill>
              <a:schemeClr val="accent4"/>
            </a:solidFill>
            <a:ln>
              <a:noFill/>
            </a:ln>
            <a:effectLst/>
          </c:spPr>
          <c:invertIfNegative val="0"/>
          <c:cat>
            <c:strRef>
              <c:f>Taul6!$A$244:$A$249</c:f>
              <c:strCache>
                <c:ptCount val="6"/>
                <c:pt idx="0">
                  <c:v>Pääkaupunkiseutu</c:v>
                </c:pt>
                <c:pt idx="1">
                  <c:v>Suuri kaupunki</c:v>
                </c:pt>
                <c:pt idx="2">
                  <c:v>Keskuskaupunki</c:v>
                </c:pt>
                <c:pt idx="3">
                  <c:v>Kehyskunta</c:v>
                </c:pt>
                <c:pt idx="4">
                  <c:v>Seutukaupunki</c:v>
                </c:pt>
                <c:pt idx="5">
                  <c:v>Maaseutu</c:v>
                </c:pt>
              </c:strCache>
            </c:strRef>
          </c:cat>
          <c:val>
            <c:numRef>
              <c:f>Taul6!$U$244:$U$249</c:f>
              <c:numCache>
                <c:formatCode>0</c:formatCode>
                <c:ptCount val="6"/>
                <c:pt idx="0">
                  <c:v>51457.206210890363</c:v>
                </c:pt>
                <c:pt idx="1">
                  <c:v>30657.292494936337</c:v>
                </c:pt>
                <c:pt idx="2">
                  <c:v>14523.890423811987</c:v>
                </c:pt>
                <c:pt idx="3">
                  <c:v>29890.365225406495</c:v>
                </c:pt>
                <c:pt idx="4">
                  <c:v>8388.4786384010804</c:v>
                </c:pt>
                <c:pt idx="5">
                  <c:v>6809.7569663592803</c:v>
                </c:pt>
              </c:numCache>
            </c:numRef>
          </c:val>
          <c:extLst>
            <c:ext xmlns:c16="http://schemas.microsoft.com/office/drawing/2014/chart" uri="{C3380CC4-5D6E-409C-BE32-E72D297353CC}">
              <c16:uniqueId val="{00000001-B1F3-4B5A-9155-CA983DF8C7D6}"/>
            </c:ext>
          </c:extLst>
        </c:ser>
        <c:dLbls>
          <c:showLegendKey val="0"/>
          <c:showVal val="0"/>
          <c:showCatName val="0"/>
          <c:showSerName val="0"/>
          <c:showPercent val="0"/>
          <c:showBubbleSize val="0"/>
        </c:dLbls>
        <c:gapWidth val="150"/>
        <c:overlap val="100"/>
        <c:axId val="720304224"/>
        <c:axId val="683784159"/>
      </c:barChart>
      <c:catAx>
        <c:axId val="720304224"/>
        <c:scaling>
          <c:orientation val="minMax"/>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i-FI"/>
          </a:p>
        </c:txPr>
        <c:crossAx val="683784159"/>
        <c:crosses val="autoZero"/>
        <c:auto val="1"/>
        <c:lblAlgn val="ctr"/>
        <c:lblOffset val="100"/>
        <c:noMultiLvlLbl val="0"/>
      </c:catAx>
      <c:valAx>
        <c:axId val="683784159"/>
        <c:scaling>
          <c:orientation val="minMax"/>
          <c:min val="-40000"/>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i-FI"/>
          </a:p>
        </c:txPr>
        <c:crossAx val="720304224"/>
        <c:crosses val="autoZero"/>
        <c:crossBetween val="between"/>
      </c:valAx>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i-FI"/>
        </a:p>
      </c:txPr>
    </c:legend>
    <c:plotVisOnly val="1"/>
    <c:dispBlanksAs val="gap"/>
    <c:showDLblsOverMax val="0"/>
    <c:extLst/>
  </c:chart>
  <c:spPr>
    <a:solidFill>
      <a:schemeClr val="bg1"/>
    </a:solidFill>
    <a:ln>
      <a:noFill/>
    </a:ln>
    <a:effectLst/>
  </c:spPr>
  <c:txPr>
    <a:bodyPr/>
    <a:lstStyle/>
    <a:p>
      <a:pPr>
        <a:defRPr>
          <a:solidFill>
            <a:schemeClr val="tx1"/>
          </a:solidFill>
        </a:defRPr>
      </a:pPr>
      <a:endParaRPr lang="fi-FI"/>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fi-FI" sz="1200" dirty="0"/>
              <a:t>Koko maan väestönkehitys</a:t>
            </a:r>
            <a:r>
              <a:rPr lang="fi-FI" sz="1200" baseline="0" dirty="0"/>
              <a:t> perusura –skenaariossa, toivotun lapsiluvun toteutuessa sekä voimakkaan maahanmuuton skenaariossa 2010</a:t>
            </a:r>
            <a:r>
              <a:rPr lang="fi-FI" sz="1200" b="0" i="0" u="none" strike="noStrike" kern="1200" spc="0" baseline="0" dirty="0">
                <a:solidFill>
                  <a:srgbClr val="000000"/>
                </a:solidFill>
                <a:effectLst/>
              </a:rPr>
              <a:t>–</a:t>
            </a:r>
            <a:r>
              <a:rPr lang="fi-FI" sz="1200" baseline="0" dirty="0"/>
              <a:t>2040</a:t>
            </a:r>
            <a:endParaRPr lang="fi-FI" sz="12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fi-FI"/>
        </a:p>
      </c:txPr>
    </c:title>
    <c:autoTitleDeleted val="0"/>
    <c:plotArea>
      <c:layout/>
      <c:lineChart>
        <c:grouping val="standard"/>
        <c:varyColors val="0"/>
        <c:ser>
          <c:idx val="0"/>
          <c:order val="0"/>
          <c:tx>
            <c:strRef>
              <c:f>Taul6!$A$284</c:f>
              <c:strCache>
                <c:ptCount val="1"/>
                <c:pt idx="0">
                  <c:v>Toteuma</c:v>
                </c:pt>
              </c:strCache>
            </c:strRef>
          </c:tx>
          <c:spPr>
            <a:ln w="28575" cap="rnd">
              <a:solidFill>
                <a:srgbClr val="002060"/>
              </a:solidFill>
              <a:round/>
            </a:ln>
            <a:effectLst/>
          </c:spPr>
          <c:marker>
            <c:symbol val="none"/>
          </c:marker>
          <c:cat>
            <c:numRef>
              <c:f>Taul6!$B$283:$AF$283</c:f>
              <c:numCache>
                <c:formatCode>General</c:formatCode>
                <c:ptCount val="3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numCache>
            </c:numRef>
          </c:cat>
          <c:val>
            <c:numRef>
              <c:f>Taul6!$B$284:$AF$284</c:f>
              <c:numCache>
                <c:formatCode>General</c:formatCode>
                <c:ptCount val="31"/>
                <c:pt idx="0">
                  <c:v>5375276</c:v>
                </c:pt>
                <c:pt idx="1">
                  <c:v>5401267</c:v>
                </c:pt>
                <c:pt idx="2">
                  <c:v>5426674</c:v>
                </c:pt>
                <c:pt idx="3">
                  <c:v>5451270</c:v>
                </c:pt>
                <c:pt idx="4">
                  <c:v>5471753</c:v>
                </c:pt>
                <c:pt idx="5">
                  <c:v>5487308</c:v>
                </c:pt>
                <c:pt idx="6">
                  <c:v>5503297</c:v>
                </c:pt>
                <c:pt idx="7">
                  <c:v>5513130</c:v>
                </c:pt>
                <c:pt idx="8">
                  <c:v>5517919</c:v>
                </c:pt>
                <c:pt idx="9">
                  <c:v>5525292</c:v>
                </c:pt>
                <c:pt idx="10">
                  <c:v>5533793</c:v>
                </c:pt>
                <c:pt idx="11">
                  <c:v>5548241</c:v>
                </c:pt>
                <c:pt idx="12" formatCode="0">
                  <c:v>5563970</c:v>
                </c:pt>
              </c:numCache>
            </c:numRef>
          </c:val>
          <c:smooth val="0"/>
          <c:extLst>
            <c:ext xmlns:c16="http://schemas.microsoft.com/office/drawing/2014/chart" uri="{C3380CC4-5D6E-409C-BE32-E72D297353CC}">
              <c16:uniqueId val="{00000000-7344-4552-9DA7-4905FE760889}"/>
            </c:ext>
          </c:extLst>
        </c:ser>
        <c:ser>
          <c:idx val="1"/>
          <c:order val="1"/>
          <c:tx>
            <c:strRef>
              <c:f>Taul6!$A$285</c:f>
              <c:strCache>
                <c:ptCount val="1"/>
                <c:pt idx="0">
                  <c:v>Perusura</c:v>
                </c:pt>
              </c:strCache>
            </c:strRef>
          </c:tx>
          <c:spPr>
            <a:ln w="28575" cap="rnd">
              <a:solidFill>
                <a:srgbClr val="0070C0"/>
              </a:solidFill>
              <a:round/>
            </a:ln>
            <a:effectLst/>
          </c:spPr>
          <c:marker>
            <c:symbol val="none"/>
          </c:marker>
          <c:cat>
            <c:numRef>
              <c:f>Taul6!$B$283:$AF$283</c:f>
              <c:numCache>
                <c:formatCode>General</c:formatCode>
                <c:ptCount val="3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numCache>
            </c:numRef>
          </c:cat>
          <c:val>
            <c:numRef>
              <c:f>Taul6!$B$285:$AF$285</c:f>
              <c:numCache>
                <c:formatCode>General</c:formatCode>
                <c:ptCount val="31"/>
                <c:pt idx="12" formatCode="0">
                  <c:v>5563970</c:v>
                </c:pt>
                <c:pt idx="13" formatCode="0">
                  <c:v>5579120.3235018635</c:v>
                </c:pt>
                <c:pt idx="14" formatCode="0">
                  <c:v>5594466.126122795</c:v>
                </c:pt>
                <c:pt idx="15" formatCode="0">
                  <c:v>5609680.7108224547</c:v>
                </c:pt>
                <c:pt idx="16" formatCode="0">
                  <c:v>5624899.2758521019</c:v>
                </c:pt>
                <c:pt idx="17" formatCode="0">
                  <c:v>5639820.838559363</c:v>
                </c:pt>
                <c:pt idx="18" formatCode="0">
                  <c:v>5654388.4850146528</c:v>
                </c:pt>
                <c:pt idx="19" formatCode="0">
                  <c:v>5668455.8507447122</c:v>
                </c:pt>
                <c:pt idx="20" formatCode="0">
                  <c:v>5681655.4562845733</c:v>
                </c:pt>
                <c:pt idx="21" formatCode="0">
                  <c:v>5694602.6692510005</c:v>
                </c:pt>
                <c:pt idx="22" formatCode="0">
                  <c:v>5706589.3569387877</c:v>
                </c:pt>
                <c:pt idx="23" formatCode="0">
                  <c:v>5717862.2784823915</c:v>
                </c:pt>
                <c:pt idx="24" formatCode="0">
                  <c:v>5728359.1388576692</c:v>
                </c:pt>
                <c:pt idx="25" formatCode="0">
                  <c:v>5737952.9461834952</c:v>
                </c:pt>
                <c:pt idx="26" formatCode="0">
                  <c:v>5747619.3007728271</c:v>
                </c:pt>
                <c:pt idx="27" formatCode="0">
                  <c:v>5756510.5282832757</c:v>
                </c:pt>
                <c:pt idx="28" formatCode="0">
                  <c:v>5764702.3180457521</c:v>
                </c:pt>
                <c:pt idx="29" formatCode="0">
                  <c:v>5772020.8121779189</c:v>
                </c:pt>
                <c:pt idx="30" formatCode="0">
                  <c:v>5779080.867493595</c:v>
                </c:pt>
              </c:numCache>
            </c:numRef>
          </c:val>
          <c:smooth val="0"/>
          <c:extLst>
            <c:ext xmlns:c16="http://schemas.microsoft.com/office/drawing/2014/chart" uri="{C3380CC4-5D6E-409C-BE32-E72D297353CC}">
              <c16:uniqueId val="{00000001-7344-4552-9DA7-4905FE760889}"/>
            </c:ext>
          </c:extLst>
        </c:ser>
        <c:ser>
          <c:idx val="2"/>
          <c:order val="2"/>
          <c:tx>
            <c:strRef>
              <c:f>Taul6!$A$286</c:f>
              <c:strCache>
                <c:ptCount val="1"/>
                <c:pt idx="0">
                  <c:v>Toiveskenaario</c:v>
                </c:pt>
              </c:strCache>
            </c:strRef>
          </c:tx>
          <c:spPr>
            <a:ln w="28575" cap="rnd">
              <a:solidFill>
                <a:srgbClr val="00B050"/>
              </a:solidFill>
              <a:round/>
            </a:ln>
            <a:effectLst/>
          </c:spPr>
          <c:marker>
            <c:symbol val="none"/>
          </c:marker>
          <c:cat>
            <c:numRef>
              <c:f>Taul6!$B$283:$AF$283</c:f>
              <c:numCache>
                <c:formatCode>General</c:formatCode>
                <c:ptCount val="3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numCache>
            </c:numRef>
          </c:cat>
          <c:val>
            <c:numRef>
              <c:f>Taul6!$B$286:$AF$286</c:f>
              <c:numCache>
                <c:formatCode>General</c:formatCode>
                <c:ptCount val="31"/>
                <c:pt idx="12" formatCode="0">
                  <c:v>5563970</c:v>
                </c:pt>
                <c:pt idx="13" formatCode="0">
                  <c:v>5595726.1089634728</c:v>
                </c:pt>
                <c:pt idx="14" formatCode="0">
                  <c:v>5627177.5452460861</c:v>
                </c:pt>
                <c:pt idx="15" formatCode="0">
                  <c:v>5658090.1314854445</c:v>
                </c:pt>
                <c:pt idx="16" formatCode="0">
                  <c:v>5688646.4875949584</c:v>
                </c:pt>
                <c:pt idx="17" formatCode="0">
                  <c:v>5718627.9405251518</c:v>
                </c:pt>
                <c:pt idx="18" formatCode="0">
                  <c:v>5748041.983707062</c:v>
                </c:pt>
                <c:pt idx="19" formatCode="0">
                  <c:v>5776829.6054767659</c:v>
                </c:pt>
                <c:pt idx="20" formatCode="0">
                  <c:v>5804677.545178622</c:v>
                </c:pt>
                <c:pt idx="21" formatCode="0">
                  <c:v>5832271.0861623585</c:v>
                </c:pt>
                <c:pt idx="22" formatCode="0">
                  <c:v>5858961.0156851886</c:v>
                </c:pt>
                <c:pt idx="23" formatCode="0">
                  <c:v>5885021.4845639784</c:v>
                </c:pt>
                <c:pt idx="24" formatCode="0">
                  <c:v>5910434.468207825</c:v>
                </c:pt>
                <c:pt idx="25" formatCode="0">
                  <c:v>5935066.990005197</c:v>
                </c:pt>
                <c:pt idx="26" formatCode="0">
                  <c:v>5959903.0745893391</c:v>
                </c:pt>
                <c:pt idx="27" formatCode="0">
                  <c:v>5984081.8486399185</c:v>
                </c:pt>
                <c:pt idx="28" formatCode="0">
                  <c:v>6007665.3863439569</c:v>
                </c:pt>
                <c:pt idx="29" formatCode="0">
                  <c:v>6030435.5562254135</c:v>
                </c:pt>
                <c:pt idx="30" formatCode="0">
                  <c:v>6052980.5368422978</c:v>
                </c:pt>
              </c:numCache>
            </c:numRef>
          </c:val>
          <c:smooth val="0"/>
          <c:extLst>
            <c:ext xmlns:c16="http://schemas.microsoft.com/office/drawing/2014/chart" uri="{C3380CC4-5D6E-409C-BE32-E72D297353CC}">
              <c16:uniqueId val="{00000002-7344-4552-9DA7-4905FE760889}"/>
            </c:ext>
          </c:extLst>
        </c:ser>
        <c:ser>
          <c:idx val="3"/>
          <c:order val="3"/>
          <c:tx>
            <c:strRef>
              <c:f>Taul6!$A$287</c:f>
              <c:strCache>
                <c:ptCount val="1"/>
                <c:pt idx="0">
                  <c:v>Kansainvälistyvä Suomi (voimakas maahanmuutto)</c:v>
                </c:pt>
              </c:strCache>
            </c:strRef>
          </c:tx>
          <c:spPr>
            <a:ln w="28575" cap="rnd">
              <a:solidFill>
                <a:srgbClr val="7030A0"/>
              </a:solidFill>
              <a:round/>
            </a:ln>
            <a:effectLst/>
          </c:spPr>
          <c:marker>
            <c:symbol val="none"/>
          </c:marker>
          <c:cat>
            <c:numRef>
              <c:f>Taul6!$B$283:$AF$283</c:f>
              <c:numCache>
                <c:formatCode>General</c:formatCode>
                <c:ptCount val="3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numCache>
            </c:numRef>
          </c:cat>
          <c:val>
            <c:numRef>
              <c:f>Taul6!$B$287:$AF$287</c:f>
              <c:numCache>
                <c:formatCode>General</c:formatCode>
                <c:ptCount val="31"/>
                <c:pt idx="12" formatCode="0">
                  <c:v>5563970</c:v>
                </c:pt>
                <c:pt idx="13" formatCode="0">
                  <c:v>5590935.4009014815</c:v>
                </c:pt>
                <c:pt idx="14" formatCode="0">
                  <c:v>5618391.1912862519</c:v>
                </c:pt>
                <c:pt idx="15" formatCode="0">
                  <c:v>5646014.7458805917</c:v>
                </c:pt>
                <c:pt idx="16" formatCode="0">
                  <c:v>5673943.4437969178</c:v>
                </c:pt>
                <c:pt idx="17" formatCode="0">
                  <c:v>5701875.9357172195</c:v>
                </c:pt>
                <c:pt idx="18" formatCode="0">
                  <c:v>5729752.2644586544</c:v>
                </c:pt>
                <c:pt idx="19" formatCode="0">
                  <c:v>5757420.801688931</c:v>
                </c:pt>
                <c:pt idx="20" formatCode="0">
                  <c:v>5784506.4147512717</c:v>
                </c:pt>
                <c:pt idx="21" formatCode="0">
                  <c:v>5811614.5737184547</c:v>
                </c:pt>
                <c:pt idx="22" formatCode="0">
                  <c:v>5838025.4574781861</c:v>
                </c:pt>
                <c:pt idx="23" formatCode="0">
                  <c:v>5863972.8116618861</c:v>
                </c:pt>
                <c:pt idx="24" formatCode="0">
                  <c:v>5889380.5871559381</c:v>
                </c:pt>
                <c:pt idx="25" formatCode="0">
                  <c:v>5914107.660935238</c:v>
                </c:pt>
                <c:pt idx="26" formatCode="0">
                  <c:v>5939114.7891430883</c:v>
                </c:pt>
                <c:pt idx="27" formatCode="0">
                  <c:v>5963540.1514843907</c:v>
                </c:pt>
                <c:pt idx="28" formatCode="0">
                  <c:v>5987445.4070475968</c:v>
                </c:pt>
                <c:pt idx="29" formatCode="0">
                  <c:v>6010643.8221273376</c:v>
                </c:pt>
                <c:pt idx="30" formatCode="0">
                  <c:v>6033739.3222073251</c:v>
                </c:pt>
              </c:numCache>
            </c:numRef>
          </c:val>
          <c:smooth val="0"/>
          <c:extLst>
            <c:ext xmlns:c16="http://schemas.microsoft.com/office/drawing/2014/chart" uri="{C3380CC4-5D6E-409C-BE32-E72D297353CC}">
              <c16:uniqueId val="{00000003-7344-4552-9DA7-4905FE760889}"/>
            </c:ext>
          </c:extLst>
        </c:ser>
        <c:dLbls>
          <c:showLegendKey val="0"/>
          <c:showVal val="0"/>
          <c:showCatName val="0"/>
          <c:showSerName val="0"/>
          <c:showPercent val="0"/>
          <c:showBubbleSize val="0"/>
        </c:dLbls>
        <c:smooth val="0"/>
        <c:axId val="1879941071"/>
        <c:axId val="1659016575"/>
      </c:lineChart>
      <c:catAx>
        <c:axId val="18799410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i-FI"/>
          </a:p>
        </c:txPr>
        <c:crossAx val="1659016575"/>
        <c:crosses val="autoZero"/>
        <c:auto val="1"/>
        <c:lblAlgn val="ctr"/>
        <c:lblOffset val="100"/>
        <c:noMultiLvlLbl val="0"/>
      </c:catAx>
      <c:valAx>
        <c:axId val="165901657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i-FI"/>
          </a:p>
        </c:txPr>
        <c:crossAx val="187994107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i-FI"/>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solidFill>
            <a:schemeClr val="tx1"/>
          </a:solidFill>
        </a:defRPr>
      </a:pPr>
      <a:endParaRPr lang="fi-FI"/>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fi-FI" dirty="0"/>
              <a:t>Kuntien</a:t>
            </a:r>
            <a:r>
              <a:rPr lang="fi-FI" baseline="0" dirty="0"/>
              <a:t> välinen nettomuutto 12kk juoksevana summana 2005-2023M07</a:t>
            </a:r>
            <a:endParaRPr lang="fi-FI" dirty="0"/>
          </a:p>
        </c:rich>
      </c:tx>
      <c:overlay val="0"/>
      <c:spPr>
        <a:noFill/>
        <a:ln>
          <a:noFill/>
        </a:ln>
        <a:effectLst/>
      </c:spPr>
    </c:title>
    <c:autoTitleDeleted val="0"/>
    <c:plotArea>
      <c:layout/>
      <c:lineChart>
        <c:grouping val="standard"/>
        <c:varyColors val="0"/>
        <c:ser>
          <c:idx val="0"/>
          <c:order val="0"/>
          <c:tx>
            <c:strRef>
              <c:f>Taul14!$A$26</c:f>
              <c:strCache>
                <c:ptCount val="1"/>
                <c:pt idx="0">
                  <c:v>Pääkaupunkiseutu</c:v>
                </c:pt>
              </c:strCache>
            </c:strRef>
          </c:tx>
          <c:spPr>
            <a:ln w="28575" cap="rnd">
              <a:solidFill>
                <a:srgbClr val="002060"/>
              </a:solidFill>
              <a:round/>
            </a:ln>
            <a:effectLst/>
          </c:spPr>
          <c:marker>
            <c:symbol val="none"/>
          </c:marker>
          <c:cat>
            <c:strRef>
              <c:f>Taul14!$B$25:$HC$25</c:f>
              <c:strCache>
                <c:ptCount val="210"/>
                <c:pt idx="0">
                  <c:v>2005M1</c:v>
                </c:pt>
                <c:pt idx="1">
                  <c:v>2005M2</c:v>
                </c:pt>
                <c:pt idx="2">
                  <c:v>2005M3</c:v>
                </c:pt>
                <c:pt idx="3">
                  <c:v>2005M4</c:v>
                </c:pt>
                <c:pt idx="4">
                  <c:v>2005M5</c:v>
                </c:pt>
                <c:pt idx="5">
                  <c:v>2005M6</c:v>
                </c:pt>
                <c:pt idx="6">
                  <c:v>2005M7</c:v>
                </c:pt>
                <c:pt idx="7">
                  <c:v>2005M8</c:v>
                </c:pt>
                <c:pt idx="8">
                  <c:v>2005M9</c:v>
                </c:pt>
                <c:pt idx="9">
                  <c:v>2005M10</c:v>
                </c:pt>
                <c:pt idx="10">
                  <c:v>2005M11</c:v>
                </c:pt>
                <c:pt idx="11">
                  <c:v>2005M12</c:v>
                </c:pt>
                <c:pt idx="12">
                  <c:v>2006M1</c:v>
                </c:pt>
                <c:pt idx="13">
                  <c:v>2006M2</c:v>
                </c:pt>
                <c:pt idx="14">
                  <c:v>2006M3</c:v>
                </c:pt>
                <c:pt idx="15">
                  <c:v>2006M4</c:v>
                </c:pt>
                <c:pt idx="16">
                  <c:v>2006M5</c:v>
                </c:pt>
                <c:pt idx="17">
                  <c:v>2006M6</c:v>
                </c:pt>
                <c:pt idx="18">
                  <c:v>2006M7</c:v>
                </c:pt>
                <c:pt idx="19">
                  <c:v>2006M8</c:v>
                </c:pt>
                <c:pt idx="20">
                  <c:v>2006M9</c:v>
                </c:pt>
                <c:pt idx="21">
                  <c:v>2006M10</c:v>
                </c:pt>
                <c:pt idx="22">
                  <c:v>2006M11</c:v>
                </c:pt>
                <c:pt idx="23">
                  <c:v>2006M12</c:v>
                </c:pt>
                <c:pt idx="24">
                  <c:v>2007M1</c:v>
                </c:pt>
                <c:pt idx="25">
                  <c:v>2007M2</c:v>
                </c:pt>
                <c:pt idx="26">
                  <c:v>2007M3</c:v>
                </c:pt>
                <c:pt idx="27">
                  <c:v>2007M4</c:v>
                </c:pt>
                <c:pt idx="28">
                  <c:v>2007M5</c:v>
                </c:pt>
                <c:pt idx="29">
                  <c:v>2007M6</c:v>
                </c:pt>
                <c:pt idx="30">
                  <c:v>2007M7</c:v>
                </c:pt>
                <c:pt idx="31">
                  <c:v>2007M8</c:v>
                </c:pt>
                <c:pt idx="32">
                  <c:v>2007M9</c:v>
                </c:pt>
                <c:pt idx="33">
                  <c:v>2007M10</c:v>
                </c:pt>
                <c:pt idx="34">
                  <c:v>2007M11</c:v>
                </c:pt>
                <c:pt idx="35">
                  <c:v>2007M12</c:v>
                </c:pt>
                <c:pt idx="36">
                  <c:v>2008M1</c:v>
                </c:pt>
                <c:pt idx="37">
                  <c:v>2008M2</c:v>
                </c:pt>
                <c:pt idx="38">
                  <c:v>2008M3</c:v>
                </c:pt>
                <c:pt idx="39">
                  <c:v>2008M4</c:v>
                </c:pt>
                <c:pt idx="40">
                  <c:v>2008M5</c:v>
                </c:pt>
                <c:pt idx="41">
                  <c:v>2008M6</c:v>
                </c:pt>
                <c:pt idx="42">
                  <c:v>2008M7</c:v>
                </c:pt>
                <c:pt idx="43">
                  <c:v>2008M8</c:v>
                </c:pt>
                <c:pt idx="44">
                  <c:v>2008M9</c:v>
                </c:pt>
                <c:pt idx="45">
                  <c:v>2008M10</c:v>
                </c:pt>
                <c:pt idx="46">
                  <c:v>2008M11</c:v>
                </c:pt>
                <c:pt idx="47">
                  <c:v>2008M12</c:v>
                </c:pt>
                <c:pt idx="48">
                  <c:v>2009M1</c:v>
                </c:pt>
                <c:pt idx="49">
                  <c:v>2009M2</c:v>
                </c:pt>
                <c:pt idx="50">
                  <c:v>2009M3</c:v>
                </c:pt>
                <c:pt idx="51">
                  <c:v>2009M4</c:v>
                </c:pt>
                <c:pt idx="52">
                  <c:v>2009M5</c:v>
                </c:pt>
                <c:pt idx="53">
                  <c:v>2009M6</c:v>
                </c:pt>
                <c:pt idx="54">
                  <c:v>2009M7</c:v>
                </c:pt>
                <c:pt idx="55">
                  <c:v>2009M8</c:v>
                </c:pt>
                <c:pt idx="56">
                  <c:v>2009M9</c:v>
                </c:pt>
                <c:pt idx="57">
                  <c:v>2009M10</c:v>
                </c:pt>
                <c:pt idx="58">
                  <c:v>2009M11</c:v>
                </c:pt>
                <c:pt idx="59">
                  <c:v>2009M12</c:v>
                </c:pt>
                <c:pt idx="60">
                  <c:v>2011M1</c:v>
                </c:pt>
                <c:pt idx="61">
                  <c:v>2011M2</c:v>
                </c:pt>
                <c:pt idx="62">
                  <c:v>2011M3</c:v>
                </c:pt>
                <c:pt idx="63">
                  <c:v>2011M4</c:v>
                </c:pt>
                <c:pt idx="64">
                  <c:v>2011M5</c:v>
                </c:pt>
                <c:pt idx="65">
                  <c:v>2011M6</c:v>
                </c:pt>
                <c:pt idx="66">
                  <c:v>2011M7</c:v>
                </c:pt>
                <c:pt idx="67">
                  <c:v>2011M8</c:v>
                </c:pt>
                <c:pt idx="68">
                  <c:v>2011M9</c:v>
                </c:pt>
                <c:pt idx="69">
                  <c:v>2011M10</c:v>
                </c:pt>
                <c:pt idx="70">
                  <c:v>2011M11</c:v>
                </c:pt>
                <c:pt idx="71">
                  <c:v>2011M12</c:v>
                </c:pt>
                <c:pt idx="72">
                  <c:v>2012M1</c:v>
                </c:pt>
                <c:pt idx="73">
                  <c:v>2012M2</c:v>
                </c:pt>
                <c:pt idx="74">
                  <c:v>2012M3</c:v>
                </c:pt>
                <c:pt idx="75">
                  <c:v>2012M4</c:v>
                </c:pt>
                <c:pt idx="76">
                  <c:v>2012M5</c:v>
                </c:pt>
                <c:pt idx="77">
                  <c:v>2012M6</c:v>
                </c:pt>
                <c:pt idx="78">
                  <c:v>2012M7</c:v>
                </c:pt>
                <c:pt idx="79">
                  <c:v>2012M8</c:v>
                </c:pt>
                <c:pt idx="80">
                  <c:v>2012M9</c:v>
                </c:pt>
                <c:pt idx="81">
                  <c:v>2012M10</c:v>
                </c:pt>
                <c:pt idx="82">
                  <c:v>2012M11</c:v>
                </c:pt>
                <c:pt idx="83">
                  <c:v>2012M12</c:v>
                </c:pt>
                <c:pt idx="84">
                  <c:v>2013M1</c:v>
                </c:pt>
                <c:pt idx="85">
                  <c:v>2013M2</c:v>
                </c:pt>
                <c:pt idx="86">
                  <c:v>2013M3</c:v>
                </c:pt>
                <c:pt idx="87">
                  <c:v>2013M4</c:v>
                </c:pt>
                <c:pt idx="88">
                  <c:v>2013M5</c:v>
                </c:pt>
                <c:pt idx="89">
                  <c:v>2013M6</c:v>
                </c:pt>
                <c:pt idx="90">
                  <c:v>2013M7</c:v>
                </c:pt>
                <c:pt idx="91">
                  <c:v>2013M8</c:v>
                </c:pt>
                <c:pt idx="92">
                  <c:v>2013M9</c:v>
                </c:pt>
                <c:pt idx="93">
                  <c:v>2013M10</c:v>
                </c:pt>
                <c:pt idx="94">
                  <c:v>2013M11</c:v>
                </c:pt>
                <c:pt idx="95">
                  <c:v>2013M12</c:v>
                </c:pt>
                <c:pt idx="96">
                  <c:v>2014M1</c:v>
                </c:pt>
                <c:pt idx="97">
                  <c:v>2014M2</c:v>
                </c:pt>
                <c:pt idx="98">
                  <c:v>2014M3</c:v>
                </c:pt>
                <c:pt idx="99">
                  <c:v>2014M4</c:v>
                </c:pt>
                <c:pt idx="100">
                  <c:v>2014M5</c:v>
                </c:pt>
                <c:pt idx="101">
                  <c:v>2014M6</c:v>
                </c:pt>
                <c:pt idx="102">
                  <c:v>2014M7</c:v>
                </c:pt>
                <c:pt idx="103">
                  <c:v>2014M8</c:v>
                </c:pt>
                <c:pt idx="104">
                  <c:v>2014M9</c:v>
                </c:pt>
                <c:pt idx="105">
                  <c:v>2014M10</c:v>
                </c:pt>
                <c:pt idx="106">
                  <c:v>2014M11</c:v>
                </c:pt>
                <c:pt idx="107">
                  <c:v>2014M12</c:v>
                </c:pt>
                <c:pt idx="108">
                  <c:v>2015M1</c:v>
                </c:pt>
                <c:pt idx="109">
                  <c:v>2015M2</c:v>
                </c:pt>
                <c:pt idx="110">
                  <c:v>2015M3</c:v>
                </c:pt>
                <c:pt idx="111">
                  <c:v>2015M4</c:v>
                </c:pt>
                <c:pt idx="112">
                  <c:v>2015M5</c:v>
                </c:pt>
                <c:pt idx="113">
                  <c:v>2015M6</c:v>
                </c:pt>
                <c:pt idx="114">
                  <c:v>2015M7</c:v>
                </c:pt>
                <c:pt idx="115">
                  <c:v>2015M8</c:v>
                </c:pt>
                <c:pt idx="116">
                  <c:v>2015M9</c:v>
                </c:pt>
                <c:pt idx="117">
                  <c:v>2015M10</c:v>
                </c:pt>
                <c:pt idx="118">
                  <c:v>2015M11</c:v>
                </c:pt>
                <c:pt idx="119">
                  <c:v>2015M12</c:v>
                </c:pt>
                <c:pt idx="120">
                  <c:v>2016M1</c:v>
                </c:pt>
                <c:pt idx="121">
                  <c:v>2016M2</c:v>
                </c:pt>
                <c:pt idx="122">
                  <c:v>2016M3</c:v>
                </c:pt>
                <c:pt idx="123">
                  <c:v>2016M4</c:v>
                </c:pt>
                <c:pt idx="124">
                  <c:v>2016M5</c:v>
                </c:pt>
                <c:pt idx="125">
                  <c:v>2016M6</c:v>
                </c:pt>
                <c:pt idx="126">
                  <c:v>2016M7</c:v>
                </c:pt>
                <c:pt idx="127">
                  <c:v>2016M8</c:v>
                </c:pt>
                <c:pt idx="128">
                  <c:v>2016M9</c:v>
                </c:pt>
                <c:pt idx="129">
                  <c:v>2016M10</c:v>
                </c:pt>
                <c:pt idx="130">
                  <c:v>2016M11</c:v>
                </c:pt>
                <c:pt idx="131">
                  <c:v>2016M12</c:v>
                </c:pt>
                <c:pt idx="132">
                  <c:v>2017M1</c:v>
                </c:pt>
                <c:pt idx="133">
                  <c:v>2017M2</c:v>
                </c:pt>
                <c:pt idx="134">
                  <c:v>2017M3</c:v>
                </c:pt>
                <c:pt idx="135">
                  <c:v>2017M4</c:v>
                </c:pt>
                <c:pt idx="136">
                  <c:v>2017M5</c:v>
                </c:pt>
                <c:pt idx="137">
                  <c:v>2017M6</c:v>
                </c:pt>
                <c:pt idx="138">
                  <c:v>2017M7</c:v>
                </c:pt>
                <c:pt idx="139">
                  <c:v>2017M8</c:v>
                </c:pt>
                <c:pt idx="140">
                  <c:v>2017M9</c:v>
                </c:pt>
                <c:pt idx="141">
                  <c:v>2017M10</c:v>
                </c:pt>
                <c:pt idx="142">
                  <c:v>2017M11</c:v>
                </c:pt>
                <c:pt idx="143">
                  <c:v>2017M12</c:v>
                </c:pt>
                <c:pt idx="144">
                  <c:v>2018M1</c:v>
                </c:pt>
                <c:pt idx="145">
                  <c:v>2018M2</c:v>
                </c:pt>
                <c:pt idx="146">
                  <c:v>2018M3</c:v>
                </c:pt>
                <c:pt idx="147">
                  <c:v>2018M4</c:v>
                </c:pt>
                <c:pt idx="148">
                  <c:v>2018M5</c:v>
                </c:pt>
                <c:pt idx="149">
                  <c:v>2018M6</c:v>
                </c:pt>
                <c:pt idx="150">
                  <c:v>2018M7</c:v>
                </c:pt>
                <c:pt idx="151">
                  <c:v>2018M8</c:v>
                </c:pt>
                <c:pt idx="152">
                  <c:v>2018M9</c:v>
                </c:pt>
                <c:pt idx="153">
                  <c:v>2018M10</c:v>
                </c:pt>
                <c:pt idx="154">
                  <c:v>2018M11</c:v>
                </c:pt>
                <c:pt idx="155">
                  <c:v>2018M12</c:v>
                </c:pt>
                <c:pt idx="156">
                  <c:v>2019M1</c:v>
                </c:pt>
                <c:pt idx="157">
                  <c:v>2019M2</c:v>
                </c:pt>
                <c:pt idx="158">
                  <c:v>2019M3</c:v>
                </c:pt>
                <c:pt idx="159">
                  <c:v>2019M4</c:v>
                </c:pt>
                <c:pt idx="160">
                  <c:v>2019M5</c:v>
                </c:pt>
                <c:pt idx="161">
                  <c:v>2019M6</c:v>
                </c:pt>
                <c:pt idx="162">
                  <c:v>2019M7</c:v>
                </c:pt>
                <c:pt idx="163">
                  <c:v>2019M8</c:v>
                </c:pt>
                <c:pt idx="164">
                  <c:v>2019M9</c:v>
                </c:pt>
                <c:pt idx="165">
                  <c:v>2019M10</c:v>
                </c:pt>
                <c:pt idx="166">
                  <c:v>2019M11</c:v>
                </c:pt>
                <c:pt idx="167">
                  <c:v>2019M12</c:v>
                </c:pt>
                <c:pt idx="168">
                  <c:v>2020M1</c:v>
                </c:pt>
                <c:pt idx="169">
                  <c:v>2020M2</c:v>
                </c:pt>
                <c:pt idx="170">
                  <c:v>2020M3</c:v>
                </c:pt>
                <c:pt idx="171">
                  <c:v>2020M4</c:v>
                </c:pt>
                <c:pt idx="172">
                  <c:v>2020M5</c:v>
                </c:pt>
                <c:pt idx="173">
                  <c:v>2020M6</c:v>
                </c:pt>
                <c:pt idx="174">
                  <c:v>2020M7</c:v>
                </c:pt>
                <c:pt idx="175">
                  <c:v>2020M8</c:v>
                </c:pt>
                <c:pt idx="176">
                  <c:v>2020M9</c:v>
                </c:pt>
                <c:pt idx="177">
                  <c:v>2020M10</c:v>
                </c:pt>
                <c:pt idx="178">
                  <c:v>2020M11</c:v>
                </c:pt>
                <c:pt idx="179">
                  <c:v>2020M12</c:v>
                </c:pt>
                <c:pt idx="180">
                  <c:v>2021M01*</c:v>
                </c:pt>
                <c:pt idx="181">
                  <c:v>2021M02*</c:v>
                </c:pt>
                <c:pt idx="182">
                  <c:v>2021M03*</c:v>
                </c:pt>
                <c:pt idx="183">
                  <c:v>2021M04*</c:v>
                </c:pt>
                <c:pt idx="184">
                  <c:v>2021M05*</c:v>
                </c:pt>
                <c:pt idx="185">
                  <c:v>2021M06*</c:v>
                </c:pt>
                <c:pt idx="186">
                  <c:v>2021M07*</c:v>
                </c:pt>
                <c:pt idx="187">
                  <c:v>2021M08*</c:v>
                </c:pt>
                <c:pt idx="188">
                  <c:v>2021M09*</c:v>
                </c:pt>
                <c:pt idx="189">
                  <c:v>2021M10*</c:v>
                </c:pt>
                <c:pt idx="190">
                  <c:v>2021M11*</c:v>
                </c:pt>
                <c:pt idx="191">
                  <c:v>2021M12*</c:v>
                </c:pt>
                <c:pt idx="192">
                  <c:v>2022M01</c:v>
                </c:pt>
                <c:pt idx="193">
                  <c:v>2022M02</c:v>
                </c:pt>
                <c:pt idx="194">
                  <c:v>2022M03</c:v>
                </c:pt>
                <c:pt idx="195">
                  <c:v>2022M04</c:v>
                </c:pt>
                <c:pt idx="196">
                  <c:v>2022M05</c:v>
                </c:pt>
                <c:pt idx="197">
                  <c:v>2022M06</c:v>
                </c:pt>
                <c:pt idx="198">
                  <c:v>2022M07</c:v>
                </c:pt>
                <c:pt idx="199">
                  <c:v>2022M08</c:v>
                </c:pt>
                <c:pt idx="200">
                  <c:v>2022M09</c:v>
                </c:pt>
                <c:pt idx="201">
                  <c:v>2022M10</c:v>
                </c:pt>
                <c:pt idx="202">
                  <c:v>2022M11</c:v>
                </c:pt>
                <c:pt idx="203">
                  <c:v>2022M12</c:v>
                </c:pt>
                <c:pt idx="204">
                  <c:v>2023M01*</c:v>
                </c:pt>
                <c:pt idx="205">
                  <c:v>2023M02*</c:v>
                </c:pt>
                <c:pt idx="206">
                  <c:v>2023M03*</c:v>
                </c:pt>
                <c:pt idx="207">
                  <c:v>2023M04*</c:v>
                </c:pt>
                <c:pt idx="208">
                  <c:v>2023M05*</c:v>
                </c:pt>
                <c:pt idx="209">
                  <c:v>2023M06*</c:v>
                </c:pt>
              </c:strCache>
            </c:strRef>
          </c:cat>
          <c:val>
            <c:numRef>
              <c:f>Taul14!$B$26:$HC$26</c:f>
              <c:numCache>
                <c:formatCode>General</c:formatCode>
                <c:ptCount val="210"/>
                <c:pt idx="0">
                  <c:v>-1378</c:v>
                </c:pt>
                <c:pt idx="1">
                  <c:v>-1159</c:v>
                </c:pt>
                <c:pt idx="2">
                  <c:v>-804</c:v>
                </c:pt>
                <c:pt idx="3">
                  <c:v>-731</c:v>
                </c:pt>
                <c:pt idx="4">
                  <c:v>-488</c:v>
                </c:pt>
                <c:pt idx="5">
                  <c:v>-438</c:v>
                </c:pt>
                <c:pt idx="6">
                  <c:v>-669</c:v>
                </c:pt>
                <c:pt idx="7">
                  <c:v>-791</c:v>
                </c:pt>
                <c:pt idx="8">
                  <c:v>-549</c:v>
                </c:pt>
                <c:pt idx="9">
                  <c:v>-454</c:v>
                </c:pt>
                <c:pt idx="10">
                  <c:v>-336</c:v>
                </c:pt>
                <c:pt idx="11">
                  <c:v>-332</c:v>
                </c:pt>
                <c:pt idx="12">
                  <c:v>-158</c:v>
                </c:pt>
                <c:pt idx="13">
                  <c:v>-148</c:v>
                </c:pt>
                <c:pt idx="14">
                  <c:v>-16</c:v>
                </c:pt>
                <c:pt idx="15">
                  <c:v>153</c:v>
                </c:pt>
                <c:pt idx="16">
                  <c:v>273</c:v>
                </c:pt>
                <c:pt idx="17">
                  <c:v>664</c:v>
                </c:pt>
                <c:pt idx="18">
                  <c:v>777</c:v>
                </c:pt>
                <c:pt idx="19">
                  <c:v>865</c:v>
                </c:pt>
                <c:pt idx="20">
                  <c:v>736</c:v>
                </c:pt>
                <c:pt idx="21">
                  <c:v>703</c:v>
                </c:pt>
                <c:pt idx="22">
                  <c:v>505</c:v>
                </c:pt>
                <c:pt idx="23">
                  <c:v>271</c:v>
                </c:pt>
                <c:pt idx="24">
                  <c:v>-49</c:v>
                </c:pt>
                <c:pt idx="25">
                  <c:v>-120</c:v>
                </c:pt>
                <c:pt idx="26">
                  <c:v>-197</c:v>
                </c:pt>
                <c:pt idx="27">
                  <c:v>-518</c:v>
                </c:pt>
                <c:pt idx="28">
                  <c:v>-496</c:v>
                </c:pt>
                <c:pt idx="29">
                  <c:v>-328</c:v>
                </c:pt>
                <c:pt idx="30">
                  <c:v>-514</c:v>
                </c:pt>
                <c:pt idx="31">
                  <c:v>-748</c:v>
                </c:pt>
                <c:pt idx="32">
                  <c:v>-850</c:v>
                </c:pt>
                <c:pt idx="33">
                  <c:v>-820</c:v>
                </c:pt>
                <c:pt idx="34">
                  <c:v>-663</c:v>
                </c:pt>
                <c:pt idx="35">
                  <c:v>-572</c:v>
                </c:pt>
                <c:pt idx="36">
                  <c:v>-373</c:v>
                </c:pt>
                <c:pt idx="37">
                  <c:v>-181</c:v>
                </c:pt>
                <c:pt idx="38">
                  <c:v>-300</c:v>
                </c:pt>
                <c:pt idx="39">
                  <c:v>-27</c:v>
                </c:pt>
                <c:pt idx="40">
                  <c:v>151</c:v>
                </c:pt>
                <c:pt idx="41">
                  <c:v>179</c:v>
                </c:pt>
                <c:pt idx="42">
                  <c:v>382</c:v>
                </c:pt>
                <c:pt idx="43">
                  <c:v>296</c:v>
                </c:pt>
                <c:pt idx="44">
                  <c:v>716</c:v>
                </c:pt>
                <c:pt idx="45">
                  <c:v>838</c:v>
                </c:pt>
                <c:pt idx="46">
                  <c:v>913</c:v>
                </c:pt>
                <c:pt idx="47">
                  <c:v>1098</c:v>
                </c:pt>
                <c:pt idx="48">
                  <c:v>1353</c:v>
                </c:pt>
                <c:pt idx="49">
                  <c:v>1548</c:v>
                </c:pt>
                <c:pt idx="50">
                  <c:v>1768</c:v>
                </c:pt>
                <c:pt idx="51">
                  <c:v>1633</c:v>
                </c:pt>
                <c:pt idx="52">
                  <c:v>1697</c:v>
                </c:pt>
                <c:pt idx="53">
                  <c:v>1605</c:v>
                </c:pt>
                <c:pt idx="54">
                  <c:v>1801</c:v>
                </c:pt>
                <c:pt idx="55">
                  <c:v>1681</c:v>
                </c:pt>
                <c:pt idx="56">
                  <c:v>1498</c:v>
                </c:pt>
                <c:pt idx="57">
                  <c:v>1264</c:v>
                </c:pt>
                <c:pt idx="58">
                  <c:v>1078</c:v>
                </c:pt>
                <c:pt idx="59">
                  <c:v>1067</c:v>
                </c:pt>
                <c:pt idx="60">
                  <c:v>1618</c:v>
                </c:pt>
                <c:pt idx="61">
                  <c:v>1806</c:v>
                </c:pt>
                <c:pt idx="62">
                  <c:v>1841</c:v>
                </c:pt>
                <c:pt idx="63">
                  <c:v>2164</c:v>
                </c:pt>
                <c:pt idx="64">
                  <c:v>2382</c:v>
                </c:pt>
                <c:pt idx="65">
                  <c:v>2300</c:v>
                </c:pt>
                <c:pt idx="66">
                  <c:v>2523</c:v>
                </c:pt>
                <c:pt idx="67">
                  <c:v>2634</c:v>
                </c:pt>
                <c:pt idx="68">
                  <c:v>2524</c:v>
                </c:pt>
                <c:pt idx="69">
                  <c:v>2762</c:v>
                </c:pt>
                <c:pt idx="70">
                  <c:v>2756</c:v>
                </c:pt>
                <c:pt idx="71">
                  <c:v>2689</c:v>
                </c:pt>
                <c:pt idx="72">
                  <c:v>2515</c:v>
                </c:pt>
                <c:pt idx="73">
                  <c:v>2507</c:v>
                </c:pt>
                <c:pt idx="74">
                  <c:v>2671</c:v>
                </c:pt>
                <c:pt idx="75">
                  <c:v>2590</c:v>
                </c:pt>
                <c:pt idx="76">
                  <c:v>2399</c:v>
                </c:pt>
                <c:pt idx="77">
                  <c:v>2613</c:v>
                </c:pt>
                <c:pt idx="78">
                  <c:v>2654</c:v>
                </c:pt>
                <c:pt idx="79">
                  <c:v>2706</c:v>
                </c:pt>
                <c:pt idx="80">
                  <c:v>2920</c:v>
                </c:pt>
                <c:pt idx="81">
                  <c:v>2838</c:v>
                </c:pt>
                <c:pt idx="82">
                  <c:v>3090</c:v>
                </c:pt>
                <c:pt idx="83">
                  <c:v>3542</c:v>
                </c:pt>
                <c:pt idx="84">
                  <c:v>3556</c:v>
                </c:pt>
                <c:pt idx="85">
                  <c:v>3478</c:v>
                </c:pt>
                <c:pt idx="86">
                  <c:v>3417</c:v>
                </c:pt>
                <c:pt idx="87">
                  <c:v>3543</c:v>
                </c:pt>
                <c:pt idx="88">
                  <c:v>3919</c:v>
                </c:pt>
                <c:pt idx="89">
                  <c:v>4127</c:v>
                </c:pt>
                <c:pt idx="90">
                  <c:v>4179</c:v>
                </c:pt>
                <c:pt idx="91">
                  <c:v>3846</c:v>
                </c:pt>
                <c:pt idx="92">
                  <c:v>3713</c:v>
                </c:pt>
                <c:pt idx="93">
                  <c:v>3598</c:v>
                </c:pt>
                <c:pt idx="94">
                  <c:v>3675</c:v>
                </c:pt>
                <c:pt idx="95">
                  <c:v>3779</c:v>
                </c:pt>
                <c:pt idx="96">
                  <c:v>3824</c:v>
                </c:pt>
                <c:pt idx="97">
                  <c:v>3881</c:v>
                </c:pt>
                <c:pt idx="98">
                  <c:v>4048</c:v>
                </c:pt>
                <c:pt idx="99">
                  <c:v>4043</c:v>
                </c:pt>
                <c:pt idx="100">
                  <c:v>4161</c:v>
                </c:pt>
                <c:pt idx="101">
                  <c:v>4392</c:v>
                </c:pt>
                <c:pt idx="102">
                  <c:v>4767</c:v>
                </c:pt>
                <c:pt idx="103">
                  <c:v>4985</c:v>
                </c:pt>
                <c:pt idx="104">
                  <c:v>4901</c:v>
                </c:pt>
                <c:pt idx="105">
                  <c:v>5011</c:v>
                </c:pt>
                <c:pt idx="106">
                  <c:v>4855</c:v>
                </c:pt>
                <c:pt idx="107">
                  <c:v>4827</c:v>
                </c:pt>
                <c:pt idx="108">
                  <c:v>5061</c:v>
                </c:pt>
                <c:pt idx="109">
                  <c:v>4996</c:v>
                </c:pt>
                <c:pt idx="110">
                  <c:v>5056</c:v>
                </c:pt>
                <c:pt idx="111">
                  <c:v>5094</c:v>
                </c:pt>
                <c:pt idx="112">
                  <c:v>5262</c:v>
                </c:pt>
                <c:pt idx="113">
                  <c:v>5453</c:v>
                </c:pt>
                <c:pt idx="114">
                  <c:v>5629</c:v>
                </c:pt>
                <c:pt idx="115">
                  <c:v>5987</c:v>
                </c:pt>
                <c:pt idx="116">
                  <c:v>5936</c:v>
                </c:pt>
                <c:pt idx="117">
                  <c:v>6064</c:v>
                </c:pt>
                <c:pt idx="118">
                  <c:v>6174</c:v>
                </c:pt>
                <c:pt idx="119">
                  <c:v>6245</c:v>
                </c:pt>
                <c:pt idx="120">
                  <c:v>6063</c:v>
                </c:pt>
                <c:pt idx="121">
                  <c:v>6359</c:v>
                </c:pt>
                <c:pt idx="122">
                  <c:v>6430</c:v>
                </c:pt>
                <c:pt idx="123">
                  <c:v>6532</c:v>
                </c:pt>
                <c:pt idx="124">
                  <c:v>6532</c:v>
                </c:pt>
                <c:pt idx="125">
                  <c:v>6614</c:v>
                </c:pt>
                <c:pt idx="126">
                  <c:v>6389</c:v>
                </c:pt>
                <c:pt idx="127">
                  <c:v>6189</c:v>
                </c:pt>
                <c:pt idx="128">
                  <c:v>6445</c:v>
                </c:pt>
                <c:pt idx="129">
                  <c:v>6495</c:v>
                </c:pt>
                <c:pt idx="130">
                  <c:v>6728</c:v>
                </c:pt>
                <c:pt idx="131">
                  <c:v>6950</c:v>
                </c:pt>
                <c:pt idx="132">
                  <c:v>7142</c:v>
                </c:pt>
                <c:pt idx="133">
                  <c:v>7145</c:v>
                </c:pt>
                <c:pt idx="134">
                  <c:v>7201</c:v>
                </c:pt>
                <c:pt idx="135">
                  <c:v>7568</c:v>
                </c:pt>
                <c:pt idx="136">
                  <c:v>7758</c:v>
                </c:pt>
                <c:pt idx="137">
                  <c:v>7919</c:v>
                </c:pt>
                <c:pt idx="138">
                  <c:v>8113</c:v>
                </c:pt>
                <c:pt idx="139">
                  <c:v>8307</c:v>
                </c:pt>
                <c:pt idx="140">
                  <c:v>8212</c:v>
                </c:pt>
                <c:pt idx="141">
                  <c:v>8056</c:v>
                </c:pt>
                <c:pt idx="142">
                  <c:v>7929</c:v>
                </c:pt>
                <c:pt idx="143">
                  <c:v>7893</c:v>
                </c:pt>
                <c:pt idx="144">
                  <c:v>7728</c:v>
                </c:pt>
                <c:pt idx="145">
                  <c:v>7682</c:v>
                </c:pt>
                <c:pt idx="146">
                  <c:v>7488</c:v>
                </c:pt>
                <c:pt idx="147">
                  <c:v>7360</c:v>
                </c:pt>
                <c:pt idx="148">
                  <c:v>6991</c:v>
                </c:pt>
                <c:pt idx="149">
                  <c:v>6687</c:v>
                </c:pt>
                <c:pt idx="150">
                  <c:v>6594</c:v>
                </c:pt>
                <c:pt idx="151">
                  <c:v>6479</c:v>
                </c:pt>
                <c:pt idx="152">
                  <c:v>6452</c:v>
                </c:pt>
                <c:pt idx="153">
                  <c:v>6467</c:v>
                </c:pt>
                <c:pt idx="154">
                  <c:v>6397</c:v>
                </c:pt>
                <c:pt idx="155">
                  <c:v>6422</c:v>
                </c:pt>
                <c:pt idx="156">
                  <c:v>6443</c:v>
                </c:pt>
                <c:pt idx="157">
                  <c:v>6439</c:v>
                </c:pt>
                <c:pt idx="158">
                  <c:v>6552</c:v>
                </c:pt>
                <c:pt idx="159">
                  <c:v>6412</c:v>
                </c:pt>
                <c:pt idx="160">
                  <c:v>6707</c:v>
                </c:pt>
                <c:pt idx="161">
                  <c:v>6826</c:v>
                </c:pt>
                <c:pt idx="162">
                  <c:v>6933</c:v>
                </c:pt>
                <c:pt idx="163">
                  <c:v>6828</c:v>
                </c:pt>
                <c:pt idx="164">
                  <c:v>6739</c:v>
                </c:pt>
                <c:pt idx="165">
                  <c:v>6954</c:v>
                </c:pt>
                <c:pt idx="166">
                  <c:v>7148</c:v>
                </c:pt>
                <c:pt idx="167">
                  <c:v>7444</c:v>
                </c:pt>
                <c:pt idx="168">
                  <c:v>7384</c:v>
                </c:pt>
                <c:pt idx="169">
                  <c:v>7359</c:v>
                </c:pt>
                <c:pt idx="170">
                  <c:v>6524</c:v>
                </c:pt>
                <c:pt idx="171">
                  <c:v>5717</c:v>
                </c:pt>
                <c:pt idx="172">
                  <c:v>4799</c:v>
                </c:pt>
                <c:pt idx="173">
                  <c:v>4057</c:v>
                </c:pt>
                <c:pt idx="174">
                  <c:v>3564</c:v>
                </c:pt>
                <c:pt idx="175">
                  <c:v>3151</c:v>
                </c:pt>
                <c:pt idx="176">
                  <c:v>2495</c:v>
                </c:pt>
                <c:pt idx="177">
                  <c:v>1678</c:v>
                </c:pt>
                <c:pt idx="178">
                  <c:v>745</c:v>
                </c:pt>
                <c:pt idx="179">
                  <c:v>-240</c:v>
                </c:pt>
                <c:pt idx="180">
                  <c:v>-1385</c:v>
                </c:pt>
                <c:pt idx="181">
                  <c:v>-2328</c:v>
                </c:pt>
                <c:pt idx="182">
                  <c:v>-2613</c:v>
                </c:pt>
                <c:pt idx="183">
                  <c:v>-2912</c:v>
                </c:pt>
                <c:pt idx="184">
                  <c:v>-3408</c:v>
                </c:pt>
                <c:pt idx="185">
                  <c:v>-4209</c:v>
                </c:pt>
                <c:pt idx="186">
                  <c:v>-4979</c:v>
                </c:pt>
                <c:pt idx="187">
                  <c:v>-5666</c:v>
                </c:pt>
                <c:pt idx="188">
                  <c:v>-5753</c:v>
                </c:pt>
                <c:pt idx="189">
                  <c:v>-5615</c:v>
                </c:pt>
                <c:pt idx="190">
                  <c:v>-5343</c:v>
                </c:pt>
                <c:pt idx="191">
                  <c:v>-5346</c:v>
                </c:pt>
                <c:pt idx="192">
                  <c:v>-4887</c:v>
                </c:pt>
                <c:pt idx="193">
                  <c:v>-4501</c:v>
                </c:pt>
                <c:pt idx="194">
                  <c:v>-3858</c:v>
                </c:pt>
                <c:pt idx="195">
                  <c:v>-2860</c:v>
                </c:pt>
                <c:pt idx="196">
                  <c:v>-1930</c:v>
                </c:pt>
                <c:pt idx="197">
                  <c:v>-1337</c:v>
                </c:pt>
                <c:pt idx="198">
                  <c:v>-836</c:v>
                </c:pt>
                <c:pt idx="199">
                  <c:v>-793</c:v>
                </c:pt>
                <c:pt idx="200">
                  <c:v>-410</c:v>
                </c:pt>
                <c:pt idx="201">
                  <c:v>-88</c:v>
                </c:pt>
                <c:pt idx="202">
                  <c:v>75</c:v>
                </c:pt>
                <c:pt idx="203">
                  <c:v>593</c:v>
                </c:pt>
                <c:pt idx="204">
                  <c:v>975</c:v>
                </c:pt>
                <c:pt idx="205">
                  <c:v>1443</c:v>
                </c:pt>
                <c:pt idx="206">
                  <c:v>1822</c:v>
                </c:pt>
                <c:pt idx="207">
                  <c:v>1943</c:v>
                </c:pt>
                <c:pt idx="208">
                  <c:v>2135</c:v>
                </c:pt>
                <c:pt idx="209">
                  <c:v>2470</c:v>
                </c:pt>
              </c:numCache>
            </c:numRef>
          </c:val>
          <c:smooth val="0"/>
          <c:extLst>
            <c:ext xmlns:c16="http://schemas.microsoft.com/office/drawing/2014/chart" uri="{C3380CC4-5D6E-409C-BE32-E72D297353CC}">
              <c16:uniqueId val="{00000000-31DC-41FE-ABE5-210064587532}"/>
            </c:ext>
          </c:extLst>
        </c:ser>
        <c:ser>
          <c:idx val="1"/>
          <c:order val="1"/>
          <c:tx>
            <c:strRef>
              <c:f>Taul14!$A$27</c:f>
              <c:strCache>
                <c:ptCount val="1"/>
                <c:pt idx="0">
                  <c:v>Suuri kaupunki</c:v>
                </c:pt>
              </c:strCache>
            </c:strRef>
          </c:tx>
          <c:spPr>
            <a:ln w="28575" cap="rnd">
              <a:solidFill>
                <a:srgbClr val="EA564F"/>
              </a:solidFill>
              <a:round/>
            </a:ln>
            <a:effectLst/>
          </c:spPr>
          <c:marker>
            <c:symbol val="none"/>
          </c:marker>
          <c:cat>
            <c:strRef>
              <c:f>Taul14!$B$25:$HC$25</c:f>
              <c:strCache>
                <c:ptCount val="210"/>
                <c:pt idx="0">
                  <c:v>2005M1</c:v>
                </c:pt>
                <c:pt idx="1">
                  <c:v>2005M2</c:v>
                </c:pt>
                <c:pt idx="2">
                  <c:v>2005M3</c:v>
                </c:pt>
                <c:pt idx="3">
                  <c:v>2005M4</c:v>
                </c:pt>
                <c:pt idx="4">
                  <c:v>2005M5</c:v>
                </c:pt>
                <c:pt idx="5">
                  <c:v>2005M6</c:v>
                </c:pt>
                <c:pt idx="6">
                  <c:v>2005M7</c:v>
                </c:pt>
                <c:pt idx="7">
                  <c:v>2005M8</c:v>
                </c:pt>
                <c:pt idx="8">
                  <c:v>2005M9</c:v>
                </c:pt>
                <c:pt idx="9">
                  <c:v>2005M10</c:v>
                </c:pt>
                <c:pt idx="10">
                  <c:v>2005M11</c:v>
                </c:pt>
                <c:pt idx="11">
                  <c:v>2005M12</c:v>
                </c:pt>
                <c:pt idx="12">
                  <c:v>2006M1</c:v>
                </c:pt>
                <c:pt idx="13">
                  <c:v>2006M2</c:v>
                </c:pt>
                <c:pt idx="14">
                  <c:v>2006M3</c:v>
                </c:pt>
                <c:pt idx="15">
                  <c:v>2006M4</c:v>
                </c:pt>
                <c:pt idx="16">
                  <c:v>2006M5</c:v>
                </c:pt>
                <c:pt idx="17">
                  <c:v>2006M6</c:v>
                </c:pt>
                <c:pt idx="18">
                  <c:v>2006M7</c:v>
                </c:pt>
                <c:pt idx="19">
                  <c:v>2006M8</c:v>
                </c:pt>
                <c:pt idx="20">
                  <c:v>2006M9</c:v>
                </c:pt>
                <c:pt idx="21">
                  <c:v>2006M10</c:v>
                </c:pt>
                <c:pt idx="22">
                  <c:v>2006M11</c:v>
                </c:pt>
                <c:pt idx="23">
                  <c:v>2006M12</c:v>
                </c:pt>
                <c:pt idx="24">
                  <c:v>2007M1</c:v>
                </c:pt>
                <c:pt idx="25">
                  <c:v>2007M2</c:v>
                </c:pt>
                <c:pt idx="26">
                  <c:v>2007M3</c:v>
                </c:pt>
                <c:pt idx="27">
                  <c:v>2007M4</c:v>
                </c:pt>
                <c:pt idx="28">
                  <c:v>2007M5</c:v>
                </c:pt>
                <c:pt idx="29">
                  <c:v>2007M6</c:v>
                </c:pt>
                <c:pt idx="30">
                  <c:v>2007M7</c:v>
                </c:pt>
                <c:pt idx="31">
                  <c:v>2007M8</c:v>
                </c:pt>
                <c:pt idx="32">
                  <c:v>2007M9</c:v>
                </c:pt>
                <c:pt idx="33">
                  <c:v>2007M10</c:v>
                </c:pt>
                <c:pt idx="34">
                  <c:v>2007M11</c:v>
                </c:pt>
                <c:pt idx="35">
                  <c:v>2007M12</c:v>
                </c:pt>
                <c:pt idx="36">
                  <c:v>2008M1</c:v>
                </c:pt>
                <c:pt idx="37">
                  <c:v>2008M2</c:v>
                </c:pt>
                <c:pt idx="38">
                  <c:v>2008M3</c:v>
                </c:pt>
                <c:pt idx="39">
                  <c:v>2008M4</c:v>
                </c:pt>
                <c:pt idx="40">
                  <c:v>2008M5</c:v>
                </c:pt>
                <c:pt idx="41">
                  <c:v>2008M6</c:v>
                </c:pt>
                <c:pt idx="42">
                  <c:v>2008M7</c:v>
                </c:pt>
                <c:pt idx="43">
                  <c:v>2008M8</c:v>
                </c:pt>
                <c:pt idx="44">
                  <c:v>2008M9</c:v>
                </c:pt>
                <c:pt idx="45">
                  <c:v>2008M10</c:v>
                </c:pt>
                <c:pt idx="46">
                  <c:v>2008M11</c:v>
                </c:pt>
                <c:pt idx="47">
                  <c:v>2008M12</c:v>
                </c:pt>
                <c:pt idx="48">
                  <c:v>2009M1</c:v>
                </c:pt>
                <c:pt idx="49">
                  <c:v>2009M2</c:v>
                </c:pt>
                <c:pt idx="50">
                  <c:v>2009M3</c:v>
                </c:pt>
                <c:pt idx="51">
                  <c:v>2009M4</c:v>
                </c:pt>
                <c:pt idx="52">
                  <c:v>2009M5</c:v>
                </c:pt>
                <c:pt idx="53">
                  <c:v>2009M6</c:v>
                </c:pt>
                <c:pt idx="54">
                  <c:v>2009M7</c:v>
                </c:pt>
                <c:pt idx="55">
                  <c:v>2009M8</c:v>
                </c:pt>
                <c:pt idx="56">
                  <c:v>2009M9</c:v>
                </c:pt>
                <c:pt idx="57">
                  <c:v>2009M10</c:v>
                </c:pt>
                <c:pt idx="58">
                  <c:v>2009M11</c:v>
                </c:pt>
                <c:pt idx="59">
                  <c:v>2009M12</c:v>
                </c:pt>
                <c:pt idx="60">
                  <c:v>2011M1</c:v>
                </c:pt>
                <c:pt idx="61">
                  <c:v>2011M2</c:v>
                </c:pt>
                <c:pt idx="62">
                  <c:v>2011M3</c:v>
                </c:pt>
                <c:pt idx="63">
                  <c:v>2011M4</c:v>
                </c:pt>
                <c:pt idx="64">
                  <c:v>2011M5</c:v>
                </c:pt>
                <c:pt idx="65">
                  <c:v>2011M6</c:v>
                </c:pt>
                <c:pt idx="66">
                  <c:v>2011M7</c:v>
                </c:pt>
                <c:pt idx="67">
                  <c:v>2011M8</c:v>
                </c:pt>
                <c:pt idx="68">
                  <c:v>2011M9</c:v>
                </c:pt>
                <c:pt idx="69">
                  <c:v>2011M10</c:v>
                </c:pt>
                <c:pt idx="70">
                  <c:v>2011M11</c:v>
                </c:pt>
                <c:pt idx="71">
                  <c:v>2011M12</c:v>
                </c:pt>
                <c:pt idx="72">
                  <c:v>2012M1</c:v>
                </c:pt>
                <c:pt idx="73">
                  <c:v>2012M2</c:v>
                </c:pt>
                <c:pt idx="74">
                  <c:v>2012M3</c:v>
                </c:pt>
                <c:pt idx="75">
                  <c:v>2012M4</c:v>
                </c:pt>
                <c:pt idx="76">
                  <c:v>2012M5</c:v>
                </c:pt>
                <c:pt idx="77">
                  <c:v>2012M6</c:v>
                </c:pt>
                <c:pt idx="78">
                  <c:v>2012M7</c:v>
                </c:pt>
                <c:pt idx="79">
                  <c:v>2012M8</c:v>
                </c:pt>
                <c:pt idx="80">
                  <c:v>2012M9</c:v>
                </c:pt>
                <c:pt idx="81">
                  <c:v>2012M10</c:v>
                </c:pt>
                <c:pt idx="82">
                  <c:v>2012M11</c:v>
                </c:pt>
                <c:pt idx="83">
                  <c:v>2012M12</c:v>
                </c:pt>
                <c:pt idx="84">
                  <c:v>2013M1</c:v>
                </c:pt>
                <c:pt idx="85">
                  <c:v>2013M2</c:v>
                </c:pt>
                <c:pt idx="86">
                  <c:v>2013M3</c:v>
                </c:pt>
                <c:pt idx="87">
                  <c:v>2013M4</c:v>
                </c:pt>
                <c:pt idx="88">
                  <c:v>2013M5</c:v>
                </c:pt>
                <c:pt idx="89">
                  <c:v>2013M6</c:v>
                </c:pt>
                <c:pt idx="90">
                  <c:v>2013M7</c:v>
                </c:pt>
                <c:pt idx="91">
                  <c:v>2013M8</c:v>
                </c:pt>
                <c:pt idx="92">
                  <c:v>2013M9</c:v>
                </c:pt>
                <c:pt idx="93">
                  <c:v>2013M10</c:v>
                </c:pt>
                <c:pt idx="94">
                  <c:v>2013M11</c:v>
                </c:pt>
                <c:pt idx="95">
                  <c:v>2013M12</c:v>
                </c:pt>
                <c:pt idx="96">
                  <c:v>2014M1</c:v>
                </c:pt>
                <c:pt idx="97">
                  <c:v>2014M2</c:v>
                </c:pt>
                <c:pt idx="98">
                  <c:v>2014M3</c:v>
                </c:pt>
                <c:pt idx="99">
                  <c:v>2014M4</c:v>
                </c:pt>
                <c:pt idx="100">
                  <c:v>2014M5</c:v>
                </c:pt>
                <c:pt idx="101">
                  <c:v>2014M6</c:v>
                </c:pt>
                <c:pt idx="102">
                  <c:v>2014M7</c:v>
                </c:pt>
                <c:pt idx="103">
                  <c:v>2014M8</c:v>
                </c:pt>
                <c:pt idx="104">
                  <c:v>2014M9</c:v>
                </c:pt>
                <c:pt idx="105">
                  <c:v>2014M10</c:v>
                </c:pt>
                <c:pt idx="106">
                  <c:v>2014M11</c:v>
                </c:pt>
                <c:pt idx="107">
                  <c:v>2014M12</c:v>
                </c:pt>
                <c:pt idx="108">
                  <c:v>2015M1</c:v>
                </c:pt>
                <c:pt idx="109">
                  <c:v>2015M2</c:v>
                </c:pt>
                <c:pt idx="110">
                  <c:v>2015M3</c:v>
                </c:pt>
                <c:pt idx="111">
                  <c:v>2015M4</c:v>
                </c:pt>
                <c:pt idx="112">
                  <c:v>2015M5</c:v>
                </c:pt>
                <c:pt idx="113">
                  <c:v>2015M6</c:v>
                </c:pt>
                <c:pt idx="114">
                  <c:v>2015M7</c:v>
                </c:pt>
                <c:pt idx="115">
                  <c:v>2015M8</c:v>
                </c:pt>
                <c:pt idx="116">
                  <c:v>2015M9</c:v>
                </c:pt>
                <c:pt idx="117">
                  <c:v>2015M10</c:v>
                </c:pt>
                <c:pt idx="118">
                  <c:v>2015M11</c:v>
                </c:pt>
                <c:pt idx="119">
                  <c:v>2015M12</c:v>
                </c:pt>
                <c:pt idx="120">
                  <c:v>2016M1</c:v>
                </c:pt>
                <c:pt idx="121">
                  <c:v>2016M2</c:v>
                </c:pt>
                <c:pt idx="122">
                  <c:v>2016M3</c:v>
                </c:pt>
                <c:pt idx="123">
                  <c:v>2016M4</c:v>
                </c:pt>
                <c:pt idx="124">
                  <c:v>2016M5</c:v>
                </c:pt>
                <c:pt idx="125">
                  <c:v>2016M6</c:v>
                </c:pt>
                <c:pt idx="126">
                  <c:v>2016M7</c:v>
                </c:pt>
                <c:pt idx="127">
                  <c:v>2016M8</c:v>
                </c:pt>
                <c:pt idx="128">
                  <c:v>2016M9</c:v>
                </c:pt>
                <c:pt idx="129">
                  <c:v>2016M10</c:v>
                </c:pt>
                <c:pt idx="130">
                  <c:v>2016M11</c:v>
                </c:pt>
                <c:pt idx="131">
                  <c:v>2016M12</c:v>
                </c:pt>
                <c:pt idx="132">
                  <c:v>2017M1</c:v>
                </c:pt>
                <c:pt idx="133">
                  <c:v>2017M2</c:v>
                </c:pt>
                <c:pt idx="134">
                  <c:v>2017M3</c:v>
                </c:pt>
                <c:pt idx="135">
                  <c:v>2017M4</c:v>
                </c:pt>
                <c:pt idx="136">
                  <c:v>2017M5</c:v>
                </c:pt>
                <c:pt idx="137">
                  <c:v>2017M6</c:v>
                </c:pt>
                <c:pt idx="138">
                  <c:v>2017M7</c:v>
                </c:pt>
                <c:pt idx="139">
                  <c:v>2017M8</c:v>
                </c:pt>
                <c:pt idx="140">
                  <c:v>2017M9</c:v>
                </c:pt>
                <c:pt idx="141">
                  <c:v>2017M10</c:v>
                </c:pt>
                <c:pt idx="142">
                  <c:v>2017M11</c:v>
                </c:pt>
                <c:pt idx="143">
                  <c:v>2017M12</c:v>
                </c:pt>
                <c:pt idx="144">
                  <c:v>2018M1</c:v>
                </c:pt>
                <c:pt idx="145">
                  <c:v>2018M2</c:v>
                </c:pt>
                <c:pt idx="146">
                  <c:v>2018M3</c:v>
                </c:pt>
                <c:pt idx="147">
                  <c:v>2018M4</c:v>
                </c:pt>
                <c:pt idx="148">
                  <c:v>2018M5</c:v>
                </c:pt>
                <c:pt idx="149">
                  <c:v>2018M6</c:v>
                </c:pt>
                <c:pt idx="150">
                  <c:v>2018M7</c:v>
                </c:pt>
                <c:pt idx="151">
                  <c:v>2018M8</c:v>
                </c:pt>
                <c:pt idx="152">
                  <c:v>2018M9</c:v>
                </c:pt>
                <c:pt idx="153">
                  <c:v>2018M10</c:v>
                </c:pt>
                <c:pt idx="154">
                  <c:v>2018M11</c:v>
                </c:pt>
                <c:pt idx="155">
                  <c:v>2018M12</c:v>
                </c:pt>
                <c:pt idx="156">
                  <c:v>2019M1</c:v>
                </c:pt>
                <c:pt idx="157">
                  <c:v>2019M2</c:v>
                </c:pt>
                <c:pt idx="158">
                  <c:v>2019M3</c:v>
                </c:pt>
                <c:pt idx="159">
                  <c:v>2019M4</c:v>
                </c:pt>
                <c:pt idx="160">
                  <c:v>2019M5</c:v>
                </c:pt>
                <c:pt idx="161">
                  <c:v>2019M6</c:v>
                </c:pt>
                <c:pt idx="162">
                  <c:v>2019M7</c:v>
                </c:pt>
                <c:pt idx="163">
                  <c:v>2019M8</c:v>
                </c:pt>
                <c:pt idx="164">
                  <c:v>2019M9</c:v>
                </c:pt>
                <c:pt idx="165">
                  <c:v>2019M10</c:v>
                </c:pt>
                <c:pt idx="166">
                  <c:v>2019M11</c:v>
                </c:pt>
                <c:pt idx="167">
                  <c:v>2019M12</c:v>
                </c:pt>
                <c:pt idx="168">
                  <c:v>2020M1</c:v>
                </c:pt>
                <c:pt idx="169">
                  <c:v>2020M2</c:v>
                </c:pt>
                <c:pt idx="170">
                  <c:v>2020M3</c:v>
                </c:pt>
                <c:pt idx="171">
                  <c:v>2020M4</c:v>
                </c:pt>
                <c:pt idx="172">
                  <c:v>2020M5</c:v>
                </c:pt>
                <c:pt idx="173">
                  <c:v>2020M6</c:v>
                </c:pt>
                <c:pt idx="174">
                  <c:v>2020M7</c:v>
                </c:pt>
                <c:pt idx="175">
                  <c:v>2020M8</c:v>
                </c:pt>
                <c:pt idx="176">
                  <c:v>2020M9</c:v>
                </c:pt>
                <c:pt idx="177">
                  <c:v>2020M10</c:v>
                </c:pt>
                <c:pt idx="178">
                  <c:v>2020M11</c:v>
                </c:pt>
                <c:pt idx="179">
                  <c:v>2020M12</c:v>
                </c:pt>
                <c:pt idx="180">
                  <c:v>2021M01*</c:v>
                </c:pt>
                <c:pt idx="181">
                  <c:v>2021M02*</c:v>
                </c:pt>
                <c:pt idx="182">
                  <c:v>2021M03*</c:v>
                </c:pt>
                <c:pt idx="183">
                  <c:v>2021M04*</c:v>
                </c:pt>
                <c:pt idx="184">
                  <c:v>2021M05*</c:v>
                </c:pt>
                <c:pt idx="185">
                  <c:v>2021M06*</c:v>
                </c:pt>
                <c:pt idx="186">
                  <c:v>2021M07*</c:v>
                </c:pt>
                <c:pt idx="187">
                  <c:v>2021M08*</c:v>
                </c:pt>
                <c:pt idx="188">
                  <c:v>2021M09*</c:v>
                </c:pt>
                <c:pt idx="189">
                  <c:v>2021M10*</c:v>
                </c:pt>
                <c:pt idx="190">
                  <c:v>2021M11*</c:v>
                </c:pt>
                <c:pt idx="191">
                  <c:v>2021M12*</c:v>
                </c:pt>
                <c:pt idx="192">
                  <c:v>2022M01</c:v>
                </c:pt>
                <c:pt idx="193">
                  <c:v>2022M02</c:v>
                </c:pt>
                <c:pt idx="194">
                  <c:v>2022M03</c:v>
                </c:pt>
                <c:pt idx="195">
                  <c:v>2022M04</c:v>
                </c:pt>
                <c:pt idx="196">
                  <c:v>2022M05</c:v>
                </c:pt>
                <c:pt idx="197">
                  <c:v>2022M06</c:v>
                </c:pt>
                <c:pt idx="198">
                  <c:v>2022M07</c:v>
                </c:pt>
                <c:pt idx="199">
                  <c:v>2022M08</c:v>
                </c:pt>
                <c:pt idx="200">
                  <c:v>2022M09</c:v>
                </c:pt>
                <c:pt idx="201">
                  <c:v>2022M10</c:v>
                </c:pt>
                <c:pt idx="202">
                  <c:v>2022M11</c:v>
                </c:pt>
                <c:pt idx="203">
                  <c:v>2022M12</c:v>
                </c:pt>
                <c:pt idx="204">
                  <c:v>2023M01*</c:v>
                </c:pt>
                <c:pt idx="205">
                  <c:v>2023M02*</c:v>
                </c:pt>
                <c:pt idx="206">
                  <c:v>2023M03*</c:v>
                </c:pt>
                <c:pt idx="207">
                  <c:v>2023M04*</c:v>
                </c:pt>
                <c:pt idx="208">
                  <c:v>2023M05*</c:v>
                </c:pt>
                <c:pt idx="209">
                  <c:v>2023M06*</c:v>
                </c:pt>
              </c:strCache>
            </c:strRef>
          </c:cat>
          <c:val>
            <c:numRef>
              <c:f>Taul14!$B$27:$HC$27</c:f>
              <c:numCache>
                <c:formatCode>General</c:formatCode>
                <c:ptCount val="210"/>
                <c:pt idx="0">
                  <c:v>1114</c:v>
                </c:pt>
                <c:pt idx="1">
                  <c:v>915</c:v>
                </c:pt>
                <c:pt idx="2">
                  <c:v>911</c:v>
                </c:pt>
                <c:pt idx="3">
                  <c:v>999</c:v>
                </c:pt>
                <c:pt idx="4">
                  <c:v>778</c:v>
                </c:pt>
                <c:pt idx="5">
                  <c:v>1076</c:v>
                </c:pt>
                <c:pt idx="6">
                  <c:v>1150</c:v>
                </c:pt>
                <c:pt idx="7">
                  <c:v>1350</c:v>
                </c:pt>
                <c:pt idx="8">
                  <c:v>944</c:v>
                </c:pt>
                <c:pt idx="9">
                  <c:v>925</c:v>
                </c:pt>
                <c:pt idx="10">
                  <c:v>869</c:v>
                </c:pt>
                <c:pt idx="11">
                  <c:v>739</c:v>
                </c:pt>
                <c:pt idx="12">
                  <c:v>337</c:v>
                </c:pt>
                <c:pt idx="13">
                  <c:v>408</c:v>
                </c:pt>
                <c:pt idx="14">
                  <c:v>393</c:v>
                </c:pt>
                <c:pt idx="15">
                  <c:v>363</c:v>
                </c:pt>
                <c:pt idx="16">
                  <c:v>569</c:v>
                </c:pt>
                <c:pt idx="17">
                  <c:v>78</c:v>
                </c:pt>
                <c:pt idx="18">
                  <c:v>182</c:v>
                </c:pt>
                <c:pt idx="19">
                  <c:v>384</c:v>
                </c:pt>
                <c:pt idx="20">
                  <c:v>377</c:v>
                </c:pt>
                <c:pt idx="21">
                  <c:v>503</c:v>
                </c:pt>
                <c:pt idx="22">
                  <c:v>411</c:v>
                </c:pt>
                <c:pt idx="23">
                  <c:v>683</c:v>
                </c:pt>
                <c:pt idx="24">
                  <c:v>1165</c:v>
                </c:pt>
                <c:pt idx="25">
                  <c:v>1136</c:v>
                </c:pt>
                <c:pt idx="26">
                  <c:v>1177</c:v>
                </c:pt>
                <c:pt idx="27">
                  <c:v>1134</c:v>
                </c:pt>
                <c:pt idx="28">
                  <c:v>996</c:v>
                </c:pt>
                <c:pt idx="29">
                  <c:v>906</c:v>
                </c:pt>
                <c:pt idx="30">
                  <c:v>625</c:v>
                </c:pt>
                <c:pt idx="31">
                  <c:v>489</c:v>
                </c:pt>
                <c:pt idx="32">
                  <c:v>693</c:v>
                </c:pt>
                <c:pt idx="33">
                  <c:v>324</c:v>
                </c:pt>
                <c:pt idx="34">
                  <c:v>410</c:v>
                </c:pt>
                <c:pt idx="35">
                  <c:v>409</c:v>
                </c:pt>
                <c:pt idx="36">
                  <c:v>149</c:v>
                </c:pt>
                <c:pt idx="37">
                  <c:v>55</c:v>
                </c:pt>
                <c:pt idx="38">
                  <c:v>24</c:v>
                </c:pt>
                <c:pt idx="39">
                  <c:v>1</c:v>
                </c:pt>
                <c:pt idx="40">
                  <c:v>157</c:v>
                </c:pt>
                <c:pt idx="41">
                  <c:v>553</c:v>
                </c:pt>
                <c:pt idx="42">
                  <c:v>795</c:v>
                </c:pt>
                <c:pt idx="43">
                  <c:v>1217</c:v>
                </c:pt>
                <c:pt idx="44">
                  <c:v>985</c:v>
                </c:pt>
                <c:pt idx="45">
                  <c:v>1218</c:v>
                </c:pt>
                <c:pt idx="46">
                  <c:v>1515</c:v>
                </c:pt>
                <c:pt idx="47">
                  <c:v>1743</c:v>
                </c:pt>
                <c:pt idx="48">
                  <c:v>1787</c:v>
                </c:pt>
                <c:pt idx="49">
                  <c:v>1745</c:v>
                </c:pt>
                <c:pt idx="50">
                  <c:v>1967</c:v>
                </c:pt>
                <c:pt idx="51">
                  <c:v>2070</c:v>
                </c:pt>
                <c:pt idx="52">
                  <c:v>2189</c:v>
                </c:pt>
                <c:pt idx="53">
                  <c:v>2107</c:v>
                </c:pt>
                <c:pt idx="54">
                  <c:v>2060</c:v>
                </c:pt>
                <c:pt idx="55">
                  <c:v>2579</c:v>
                </c:pt>
                <c:pt idx="56">
                  <c:v>2464</c:v>
                </c:pt>
                <c:pt idx="57">
                  <c:v>2402</c:v>
                </c:pt>
                <c:pt idx="58">
                  <c:v>2207</c:v>
                </c:pt>
                <c:pt idx="59">
                  <c:v>2112</c:v>
                </c:pt>
                <c:pt idx="60">
                  <c:v>2479</c:v>
                </c:pt>
                <c:pt idx="61">
                  <c:v>2433</c:v>
                </c:pt>
                <c:pt idx="62">
                  <c:v>2631</c:v>
                </c:pt>
                <c:pt idx="63">
                  <c:v>2622</c:v>
                </c:pt>
                <c:pt idx="64">
                  <c:v>2682</c:v>
                </c:pt>
                <c:pt idx="65">
                  <c:v>2613</c:v>
                </c:pt>
                <c:pt idx="66">
                  <c:v>2638</c:v>
                </c:pt>
                <c:pt idx="67">
                  <c:v>2638</c:v>
                </c:pt>
                <c:pt idx="68">
                  <c:v>2830</c:v>
                </c:pt>
                <c:pt idx="69">
                  <c:v>2711</c:v>
                </c:pt>
                <c:pt idx="70">
                  <c:v>2504</c:v>
                </c:pt>
                <c:pt idx="71">
                  <c:v>2749</c:v>
                </c:pt>
                <c:pt idx="72">
                  <c:v>2917</c:v>
                </c:pt>
                <c:pt idx="73">
                  <c:v>3140</c:v>
                </c:pt>
                <c:pt idx="74">
                  <c:v>2923</c:v>
                </c:pt>
                <c:pt idx="75">
                  <c:v>2854</c:v>
                </c:pt>
                <c:pt idx="76">
                  <c:v>2855</c:v>
                </c:pt>
                <c:pt idx="77">
                  <c:v>2936</c:v>
                </c:pt>
                <c:pt idx="78">
                  <c:v>3061</c:v>
                </c:pt>
                <c:pt idx="79">
                  <c:v>3346</c:v>
                </c:pt>
                <c:pt idx="80">
                  <c:v>3550</c:v>
                </c:pt>
                <c:pt idx="81">
                  <c:v>3655</c:v>
                </c:pt>
                <c:pt idx="82">
                  <c:v>3979</c:v>
                </c:pt>
                <c:pt idx="83">
                  <c:v>3841</c:v>
                </c:pt>
                <c:pt idx="84">
                  <c:v>3813</c:v>
                </c:pt>
                <c:pt idx="85">
                  <c:v>3878</c:v>
                </c:pt>
                <c:pt idx="86">
                  <c:v>4094</c:v>
                </c:pt>
                <c:pt idx="87">
                  <c:v>4305</c:v>
                </c:pt>
                <c:pt idx="88">
                  <c:v>4216</c:v>
                </c:pt>
                <c:pt idx="89">
                  <c:v>4407</c:v>
                </c:pt>
                <c:pt idx="90">
                  <c:v>4570</c:v>
                </c:pt>
                <c:pt idx="91">
                  <c:v>4564</c:v>
                </c:pt>
                <c:pt idx="92">
                  <c:v>4740</c:v>
                </c:pt>
                <c:pt idx="93">
                  <c:v>4701</c:v>
                </c:pt>
                <c:pt idx="94">
                  <c:v>4595</c:v>
                </c:pt>
                <c:pt idx="95">
                  <c:v>4326</c:v>
                </c:pt>
                <c:pt idx="96">
                  <c:v>4136</c:v>
                </c:pt>
                <c:pt idx="97">
                  <c:v>4006</c:v>
                </c:pt>
                <c:pt idx="98">
                  <c:v>3854</c:v>
                </c:pt>
                <c:pt idx="99">
                  <c:v>3528</c:v>
                </c:pt>
                <c:pt idx="100">
                  <c:v>3398</c:v>
                </c:pt>
                <c:pt idx="101">
                  <c:v>3242</c:v>
                </c:pt>
                <c:pt idx="102">
                  <c:v>3193</c:v>
                </c:pt>
                <c:pt idx="103">
                  <c:v>3772</c:v>
                </c:pt>
                <c:pt idx="104">
                  <c:v>3625</c:v>
                </c:pt>
                <c:pt idx="105">
                  <c:v>3785</c:v>
                </c:pt>
                <c:pt idx="106">
                  <c:v>3862</c:v>
                </c:pt>
                <c:pt idx="107">
                  <c:v>4068</c:v>
                </c:pt>
                <c:pt idx="108">
                  <c:v>4172</c:v>
                </c:pt>
                <c:pt idx="109">
                  <c:v>4023</c:v>
                </c:pt>
                <c:pt idx="110">
                  <c:v>4181</c:v>
                </c:pt>
                <c:pt idx="111">
                  <c:v>4321</c:v>
                </c:pt>
                <c:pt idx="112">
                  <c:v>4468</c:v>
                </c:pt>
                <c:pt idx="113">
                  <c:v>4123</c:v>
                </c:pt>
                <c:pt idx="114">
                  <c:v>4073</c:v>
                </c:pt>
                <c:pt idx="115">
                  <c:v>4156</c:v>
                </c:pt>
                <c:pt idx="116">
                  <c:v>4062</c:v>
                </c:pt>
                <c:pt idx="117">
                  <c:v>3901</c:v>
                </c:pt>
                <c:pt idx="118">
                  <c:v>3722</c:v>
                </c:pt>
                <c:pt idx="119">
                  <c:v>3810</c:v>
                </c:pt>
                <c:pt idx="120">
                  <c:v>3751</c:v>
                </c:pt>
                <c:pt idx="121">
                  <c:v>4051</c:v>
                </c:pt>
                <c:pt idx="122">
                  <c:v>4058</c:v>
                </c:pt>
                <c:pt idx="123">
                  <c:v>4307</c:v>
                </c:pt>
                <c:pt idx="124">
                  <c:v>4040</c:v>
                </c:pt>
                <c:pt idx="125">
                  <c:v>4116</c:v>
                </c:pt>
                <c:pt idx="126">
                  <c:v>4227</c:v>
                </c:pt>
                <c:pt idx="127">
                  <c:v>4609</c:v>
                </c:pt>
                <c:pt idx="128">
                  <c:v>4788</c:v>
                </c:pt>
                <c:pt idx="129">
                  <c:v>4861</c:v>
                </c:pt>
                <c:pt idx="130">
                  <c:v>4881</c:v>
                </c:pt>
                <c:pt idx="131">
                  <c:v>4978</c:v>
                </c:pt>
                <c:pt idx="132">
                  <c:v>5283</c:v>
                </c:pt>
                <c:pt idx="133">
                  <c:v>5178</c:v>
                </c:pt>
                <c:pt idx="134">
                  <c:v>5167</c:v>
                </c:pt>
                <c:pt idx="135">
                  <c:v>5128</c:v>
                </c:pt>
                <c:pt idx="136">
                  <c:v>5408</c:v>
                </c:pt>
                <c:pt idx="137">
                  <c:v>5831</c:v>
                </c:pt>
                <c:pt idx="138">
                  <c:v>5937</c:v>
                </c:pt>
                <c:pt idx="139">
                  <c:v>5639</c:v>
                </c:pt>
                <c:pt idx="140">
                  <c:v>5405</c:v>
                </c:pt>
                <c:pt idx="141">
                  <c:v>5492</c:v>
                </c:pt>
                <c:pt idx="142">
                  <c:v>5702</c:v>
                </c:pt>
                <c:pt idx="143">
                  <c:v>5914</c:v>
                </c:pt>
                <c:pt idx="144">
                  <c:v>5763</c:v>
                </c:pt>
                <c:pt idx="145">
                  <c:v>5948</c:v>
                </c:pt>
                <c:pt idx="146">
                  <c:v>5911</c:v>
                </c:pt>
                <c:pt idx="147">
                  <c:v>5926</c:v>
                </c:pt>
                <c:pt idx="148">
                  <c:v>6120</c:v>
                </c:pt>
                <c:pt idx="149">
                  <c:v>6230</c:v>
                </c:pt>
                <c:pt idx="150">
                  <c:v>6117</c:v>
                </c:pt>
                <c:pt idx="151">
                  <c:v>6183</c:v>
                </c:pt>
                <c:pt idx="152">
                  <c:v>6444</c:v>
                </c:pt>
                <c:pt idx="153">
                  <c:v>6348</c:v>
                </c:pt>
                <c:pt idx="154">
                  <c:v>6286</c:v>
                </c:pt>
                <c:pt idx="155">
                  <c:v>5951</c:v>
                </c:pt>
                <c:pt idx="156">
                  <c:v>6040</c:v>
                </c:pt>
                <c:pt idx="157">
                  <c:v>5942</c:v>
                </c:pt>
                <c:pt idx="158">
                  <c:v>5706</c:v>
                </c:pt>
                <c:pt idx="159">
                  <c:v>5520</c:v>
                </c:pt>
                <c:pt idx="160">
                  <c:v>5587</c:v>
                </c:pt>
                <c:pt idx="161">
                  <c:v>5337</c:v>
                </c:pt>
                <c:pt idx="162">
                  <c:v>5476</c:v>
                </c:pt>
                <c:pt idx="163">
                  <c:v>5535</c:v>
                </c:pt>
                <c:pt idx="164">
                  <c:v>5264</c:v>
                </c:pt>
                <c:pt idx="165">
                  <c:v>4991</c:v>
                </c:pt>
                <c:pt idx="166">
                  <c:v>4887</c:v>
                </c:pt>
                <c:pt idx="167">
                  <c:v>4880</c:v>
                </c:pt>
                <c:pt idx="168">
                  <c:v>4726</c:v>
                </c:pt>
                <c:pt idx="169">
                  <c:v>4563</c:v>
                </c:pt>
                <c:pt idx="170">
                  <c:v>4701</c:v>
                </c:pt>
                <c:pt idx="171">
                  <c:v>4669</c:v>
                </c:pt>
                <c:pt idx="172">
                  <c:v>4900</c:v>
                </c:pt>
                <c:pt idx="173">
                  <c:v>4860</c:v>
                </c:pt>
                <c:pt idx="174">
                  <c:v>5257</c:v>
                </c:pt>
                <c:pt idx="175">
                  <c:v>5081</c:v>
                </c:pt>
                <c:pt idx="176">
                  <c:v>4829</c:v>
                </c:pt>
                <c:pt idx="177">
                  <c:v>5137</c:v>
                </c:pt>
                <c:pt idx="178">
                  <c:v>5040</c:v>
                </c:pt>
                <c:pt idx="179">
                  <c:v>4633</c:v>
                </c:pt>
                <c:pt idx="180">
                  <c:v>4736</c:v>
                </c:pt>
                <c:pt idx="181">
                  <c:v>4664</c:v>
                </c:pt>
                <c:pt idx="182">
                  <c:v>4451</c:v>
                </c:pt>
                <c:pt idx="183">
                  <c:v>4479</c:v>
                </c:pt>
                <c:pt idx="184">
                  <c:v>4170</c:v>
                </c:pt>
                <c:pt idx="185">
                  <c:v>4307</c:v>
                </c:pt>
                <c:pt idx="186">
                  <c:v>4133</c:v>
                </c:pt>
                <c:pt idx="187">
                  <c:v>4115</c:v>
                </c:pt>
                <c:pt idx="188">
                  <c:v>3837</c:v>
                </c:pt>
                <c:pt idx="189">
                  <c:v>3608</c:v>
                </c:pt>
                <c:pt idx="190">
                  <c:v>3710</c:v>
                </c:pt>
                <c:pt idx="191">
                  <c:v>4002</c:v>
                </c:pt>
                <c:pt idx="192">
                  <c:v>3721</c:v>
                </c:pt>
                <c:pt idx="193">
                  <c:v>3923</c:v>
                </c:pt>
                <c:pt idx="194">
                  <c:v>3857</c:v>
                </c:pt>
                <c:pt idx="195">
                  <c:v>3942</c:v>
                </c:pt>
                <c:pt idx="196">
                  <c:v>3906</c:v>
                </c:pt>
                <c:pt idx="197">
                  <c:v>4137</c:v>
                </c:pt>
                <c:pt idx="198">
                  <c:v>4201</c:v>
                </c:pt>
                <c:pt idx="199">
                  <c:v>4773</c:v>
                </c:pt>
                <c:pt idx="200">
                  <c:v>5200</c:v>
                </c:pt>
                <c:pt idx="201">
                  <c:v>5619</c:v>
                </c:pt>
                <c:pt idx="202">
                  <c:v>5737</c:v>
                </c:pt>
                <c:pt idx="203">
                  <c:v>6265</c:v>
                </c:pt>
                <c:pt idx="204">
                  <c:v>6603</c:v>
                </c:pt>
                <c:pt idx="205">
                  <c:v>6433</c:v>
                </c:pt>
                <c:pt idx="206">
                  <c:v>6654</c:v>
                </c:pt>
                <c:pt idx="207">
                  <c:v>7038</c:v>
                </c:pt>
                <c:pt idx="208">
                  <c:v>7248</c:v>
                </c:pt>
                <c:pt idx="209">
                  <c:v>7282</c:v>
                </c:pt>
              </c:numCache>
            </c:numRef>
          </c:val>
          <c:smooth val="0"/>
          <c:extLst>
            <c:ext xmlns:c16="http://schemas.microsoft.com/office/drawing/2014/chart" uri="{C3380CC4-5D6E-409C-BE32-E72D297353CC}">
              <c16:uniqueId val="{00000001-31DC-41FE-ABE5-210064587532}"/>
            </c:ext>
          </c:extLst>
        </c:ser>
        <c:ser>
          <c:idx val="2"/>
          <c:order val="2"/>
          <c:tx>
            <c:strRef>
              <c:f>Taul14!$A$28</c:f>
              <c:strCache>
                <c:ptCount val="1"/>
                <c:pt idx="0">
                  <c:v>Keskuskaupunki</c:v>
                </c:pt>
              </c:strCache>
            </c:strRef>
          </c:tx>
          <c:spPr>
            <a:ln w="28575" cap="rnd">
              <a:solidFill>
                <a:srgbClr val="7030A0"/>
              </a:solidFill>
              <a:round/>
            </a:ln>
            <a:effectLst/>
          </c:spPr>
          <c:marker>
            <c:symbol val="none"/>
          </c:marker>
          <c:cat>
            <c:strRef>
              <c:f>Taul14!$B$25:$HC$25</c:f>
              <c:strCache>
                <c:ptCount val="210"/>
                <c:pt idx="0">
                  <c:v>2005M1</c:v>
                </c:pt>
                <c:pt idx="1">
                  <c:v>2005M2</c:v>
                </c:pt>
                <c:pt idx="2">
                  <c:v>2005M3</c:v>
                </c:pt>
                <c:pt idx="3">
                  <c:v>2005M4</c:v>
                </c:pt>
                <c:pt idx="4">
                  <c:v>2005M5</c:v>
                </c:pt>
                <c:pt idx="5">
                  <c:v>2005M6</c:v>
                </c:pt>
                <c:pt idx="6">
                  <c:v>2005M7</c:v>
                </c:pt>
                <c:pt idx="7">
                  <c:v>2005M8</c:v>
                </c:pt>
                <c:pt idx="8">
                  <c:v>2005M9</c:v>
                </c:pt>
                <c:pt idx="9">
                  <c:v>2005M10</c:v>
                </c:pt>
                <c:pt idx="10">
                  <c:v>2005M11</c:v>
                </c:pt>
                <c:pt idx="11">
                  <c:v>2005M12</c:v>
                </c:pt>
                <c:pt idx="12">
                  <c:v>2006M1</c:v>
                </c:pt>
                <c:pt idx="13">
                  <c:v>2006M2</c:v>
                </c:pt>
                <c:pt idx="14">
                  <c:v>2006M3</c:v>
                </c:pt>
                <c:pt idx="15">
                  <c:v>2006M4</c:v>
                </c:pt>
                <c:pt idx="16">
                  <c:v>2006M5</c:v>
                </c:pt>
                <c:pt idx="17">
                  <c:v>2006M6</c:v>
                </c:pt>
                <c:pt idx="18">
                  <c:v>2006M7</c:v>
                </c:pt>
                <c:pt idx="19">
                  <c:v>2006M8</c:v>
                </c:pt>
                <c:pt idx="20">
                  <c:v>2006M9</c:v>
                </c:pt>
                <c:pt idx="21">
                  <c:v>2006M10</c:v>
                </c:pt>
                <c:pt idx="22">
                  <c:v>2006M11</c:v>
                </c:pt>
                <c:pt idx="23">
                  <c:v>2006M12</c:v>
                </c:pt>
                <c:pt idx="24">
                  <c:v>2007M1</c:v>
                </c:pt>
                <c:pt idx="25">
                  <c:v>2007M2</c:v>
                </c:pt>
                <c:pt idx="26">
                  <c:v>2007M3</c:v>
                </c:pt>
                <c:pt idx="27">
                  <c:v>2007M4</c:v>
                </c:pt>
                <c:pt idx="28">
                  <c:v>2007M5</c:v>
                </c:pt>
                <c:pt idx="29">
                  <c:v>2007M6</c:v>
                </c:pt>
                <c:pt idx="30">
                  <c:v>2007M7</c:v>
                </c:pt>
                <c:pt idx="31">
                  <c:v>2007M8</c:v>
                </c:pt>
                <c:pt idx="32">
                  <c:v>2007M9</c:v>
                </c:pt>
                <c:pt idx="33">
                  <c:v>2007M10</c:v>
                </c:pt>
                <c:pt idx="34">
                  <c:v>2007M11</c:v>
                </c:pt>
                <c:pt idx="35">
                  <c:v>2007M12</c:v>
                </c:pt>
                <c:pt idx="36">
                  <c:v>2008M1</c:v>
                </c:pt>
                <c:pt idx="37">
                  <c:v>2008M2</c:v>
                </c:pt>
                <c:pt idx="38">
                  <c:v>2008M3</c:v>
                </c:pt>
                <c:pt idx="39">
                  <c:v>2008M4</c:v>
                </c:pt>
                <c:pt idx="40">
                  <c:v>2008M5</c:v>
                </c:pt>
                <c:pt idx="41">
                  <c:v>2008M6</c:v>
                </c:pt>
                <c:pt idx="42">
                  <c:v>2008M7</c:v>
                </c:pt>
                <c:pt idx="43">
                  <c:v>2008M8</c:v>
                </c:pt>
                <c:pt idx="44">
                  <c:v>2008M9</c:v>
                </c:pt>
                <c:pt idx="45">
                  <c:v>2008M10</c:v>
                </c:pt>
                <c:pt idx="46">
                  <c:v>2008M11</c:v>
                </c:pt>
                <c:pt idx="47">
                  <c:v>2008M12</c:v>
                </c:pt>
                <c:pt idx="48">
                  <c:v>2009M1</c:v>
                </c:pt>
                <c:pt idx="49">
                  <c:v>2009M2</c:v>
                </c:pt>
                <c:pt idx="50">
                  <c:v>2009M3</c:v>
                </c:pt>
                <c:pt idx="51">
                  <c:v>2009M4</c:v>
                </c:pt>
                <c:pt idx="52">
                  <c:v>2009M5</c:v>
                </c:pt>
                <c:pt idx="53">
                  <c:v>2009M6</c:v>
                </c:pt>
                <c:pt idx="54">
                  <c:v>2009M7</c:v>
                </c:pt>
                <c:pt idx="55">
                  <c:v>2009M8</c:v>
                </c:pt>
                <c:pt idx="56">
                  <c:v>2009M9</c:v>
                </c:pt>
                <c:pt idx="57">
                  <c:v>2009M10</c:v>
                </c:pt>
                <c:pt idx="58">
                  <c:v>2009M11</c:v>
                </c:pt>
                <c:pt idx="59">
                  <c:v>2009M12</c:v>
                </c:pt>
                <c:pt idx="60">
                  <c:v>2011M1</c:v>
                </c:pt>
                <c:pt idx="61">
                  <c:v>2011M2</c:v>
                </c:pt>
                <c:pt idx="62">
                  <c:v>2011M3</c:v>
                </c:pt>
                <c:pt idx="63">
                  <c:v>2011M4</c:v>
                </c:pt>
                <c:pt idx="64">
                  <c:v>2011M5</c:v>
                </c:pt>
                <c:pt idx="65">
                  <c:v>2011M6</c:v>
                </c:pt>
                <c:pt idx="66">
                  <c:v>2011M7</c:v>
                </c:pt>
                <c:pt idx="67">
                  <c:v>2011M8</c:v>
                </c:pt>
                <c:pt idx="68">
                  <c:v>2011M9</c:v>
                </c:pt>
                <c:pt idx="69">
                  <c:v>2011M10</c:v>
                </c:pt>
                <c:pt idx="70">
                  <c:v>2011M11</c:v>
                </c:pt>
                <c:pt idx="71">
                  <c:v>2011M12</c:v>
                </c:pt>
                <c:pt idx="72">
                  <c:v>2012M1</c:v>
                </c:pt>
                <c:pt idx="73">
                  <c:v>2012M2</c:v>
                </c:pt>
                <c:pt idx="74">
                  <c:v>2012M3</c:v>
                </c:pt>
                <c:pt idx="75">
                  <c:v>2012M4</c:v>
                </c:pt>
                <c:pt idx="76">
                  <c:v>2012M5</c:v>
                </c:pt>
                <c:pt idx="77">
                  <c:v>2012M6</c:v>
                </c:pt>
                <c:pt idx="78">
                  <c:v>2012M7</c:v>
                </c:pt>
                <c:pt idx="79">
                  <c:v>2012M8</c:v>
                </c:pt>
                <c:pt idx="80">
                  <c:v>2012M9</c:v>
                </c:pt>
                <c:pt idx="81">
                  <c:v>2012M10</c:v>
                </c:pt>
                <c:pt idx="82">
                  <c:v>2012M11</c:v>
                </c:pt>
                <c:pt idx="83">
                  <c:v>2012M12</c:v>
                </c:pt>
                <c:pt idx="84">
                  <c:v>2013M1</c:v>
                </c:pt>
                <c:pt idx="85">
                  <c:v>2013M2</c:v>
                </c:pt>
                <c:pt idx="86">
                  <c:v>2013M3</c:v>
                </c:pt>
                <c:pt idx="87">
                  <c:v>2013M4</c:v>
                </c:pt>
                <c:pt idx="88">
                  <c:v>2013M5</c:v>
                </c:pt>
                <c:pt idx="89">
                  <c:v>2013M6</c:v>
                </c:pt>
                <c:pt idx="90">
                  <c:v>2013M7</c:v>
                </c:pt>
                <c:pt idx="91">
                  <c:v>2013M8</c:v>
                </c:pt>
                <c:pt idx="92">
                  <c:v>2013M9</c:v>
                </c:pt>
                <c:pt idx="93">
                  <c:v>2013M10</c:v>
                </c:pt>
                <c:pt idx="94">
                  <c:v>2013M11</c:v>
                </c:pt>
                <c:pt idx="95">
                  <c:v>2013M12</c:v>
                </c:pt>
                <c:pt idx="96">
                  <c:v>2014M1</c:v>
                </c:pt>
                <c:pt idx="97">
                  <c:v>2014M2</c:v>
                </c:pt>
                <c:pt idx="98">
                  <c:v>2014M3</c:v>
                </c:pt>
                <c:pt idx="99">
                  <c:v>2014M4</c:v>
                </c:pt>
                <c:pt idx="100">
                  <c:v>2014M5</c:v>
                </c:pt>
                <c:pt idx="101">
                  <c:v>2014M6</c:v>
                </c:pt>
                <c:pt idx="102">
                  <c:v>2014M7</c:v>
                </c:pt>
                <c:pt idx="103">
                  <c:v>2014M8</c:v>
                </c:pt>
                <c:pt idx="104">
                  <c:v>2014M9</c:v>
                </c:pt>
                <c:pt idx="105">
                  <c:v>2014M10</c:v>
                </c:pt>
                <c:pt idx="106">
                  <c:v>2014M11</c:v>
                </c:pt>
                <c:pt idx="107">
                  <c:v>2014M12</c:v>
                </c:pt>
                <c:pt idx="108">
                  <c:v>2015M1</c:v>
                </c:pt>
                <c:pt idx="109">
                  <c:v>2015M2</c:v>
                </c:pt>
                <c:pt idx="110">
                  <c:v>2015M3</c:v>
                </c:pt>
                <c:pt idx="111">
                  <c:v>2015M4</c:v>
                </c:pt>
                <c:pt idx="112">
                  <c:v>2015M5</c:v>
                </c:pt>
                <c:pt idx="113">
                  <c:v>2015M6</c:v>
                </c:pt>
                <c:pt idx="114">
                  <c:v>2015M7</c:v>
                </c:pt>
                <c:pt idx="115">
                  <c:v>2015M8</c:v>
                </c:pt>
                <c:pt idx="116">
                  <c:v>2015M9</c:v>
                </c:pt>
                <c:pt idx="117">
                  <c:v>2015M10</c:v>
                </c:pt>
                <c:pt idx="118">
                  <c:v>2015M11</c:v>
                </c:pt>
                <c:pt idx="119">
                  <c:v>2015M12</c:v>
                </c:pt>
                <c:pt idx="120">
                  <c:v>2016M1</c:v>
                </c:pt>
                <c:pt idx="121">
                  <c:v>2016M2</c:v>
                </c:pt>
                <c:pt idx="122">
                  <c:v>2016M3</c:v>
                </c:pt>
                <c:pt idx="123">
                  <c:v>2016M4</c:v>
                </c:pt>
                <c:pt idx="124">
                  <c:v>2016M5</c:v>
                </c:pt>
                <c:pt idx="125">
                  <c:v>2016M6</c:v>
                </c:pt>
                <c:pt idx="126">
                  <c:v>2016M7</c:v>
                </c:pt>
                <c:pt idx="127">
                  <c:v>2016M8</c:v>
                </c:pt>
                <c:pt idx="128">
                  <c:v>2016M9</c:v>
                </c:pt>
                <c:pt idx="129">
                  <c:v>2016M10</c:v>
                </c:pt>
                <c:pt idx="130">
                  <c:v>2016M11</c:v>
                </c:pt>
                <c:pt idx="131">
                  <c:v>2016M12</c:v>
                </c:pt>
                <c:pt idx="132">
                  <c:v>2017M1</c:v>
                </c:pt>
                <c:pt idx="133">
                  <c:v>2017M2</c:v>
                </c:pt>
                <c:pt idx="134">
                  <c:v>2017M3</c:v>
                </c:pt>
                <c:pt idx="135">
                  <c:v>2017M4</c:v>
                </c:pt>
                <c:pt idx="136">
                  <c:v>2017M5</c:v>
                </c:pt>
                <c:pt idx="137">
                  <c:v>2017M6</c:v>
                </c:pt>
                <c:pt idx="138">
                  <c:v>2017M7</c:v>
                </c:pt>
                <c:pt idx="139">
                  <c:v>2017M8</c:v>
                </c:pt>
                <c:pt idx="140">
                  <c:v>2017M9</c:v>
                </c:pt>
                <c:pt idx="141">
                  <c:v>2017M10</c:v>
                </c:pt>
                <c:pt idx="142">
                  <c:v>2017M11</c:v>
                </c:pt>
                <c:pt idx="143">
                  <c:v>2017M12</c:v>
                </c:pt>
                <c:pt idx="144">
                  <c:v>2018M1</c:v>
                </c:pt>
                <c:pt idx="145">
                  <c:v>2018M2</c:v>
                </c:pt>
                <c:pt idx="146">
                  <c:v>2018M3</c:v>
                </c:pt>
                <c:pt idx="147">
                  <c:v>2018M4</c:v>
                </c:pt>
                <c:pt idx="148">
                  <c:v>2018M5</c:v>
                </c:pt>
                <c:pt idx="149">
                  <c:v>2018M6</c:v>
                </c:pt>
                <c:pt idx="150">
                  <c:v>2018M7</c:v>
                </c:pt>
                <c:pt idx="151">
                  <c:v>2018M8</c:v>
                </c:pt>
                <c:pt idx="152">
                  <c:v>2018M9</c:v>
                </c:pt>
                <c:pt idx="153">
                  <c:v>2018M10</c:v>
                </c:pt>
                <c:pt idx="154">
                  <c:v>2018M11</c:v>
                </c:pt>
                <c:pt idx="155">
                  <c:v>2018M12</c:v>
                </c:pt>
                <c:pt idx="156">
                  <c:v>2019M1</c:v>
                </c:pt>
                <c:pt idx="157">
                  <c:v>2019M2</c:v>
                </c:pt>
                <c:pt idx="158">
                  <c:v>2019M3</c:v>
                </c:pt>
                <c:pt idx="159">
                  <c:v>2019M4</c:v>
                </c:pt>
                <c:pt idx="160">
                  <c:v>2019M5</c:v>
                </c:pt>
                <c:pt idx="161">
                  <c:v>2019M6</c:v>
                </c:pt>
                <c:pt idx="162">
                  <c:v>2019M7</c:v>
                </c:pt>
                <c:pt idx="163">
                  <c:v>2019M8</c:v>
                </c:pt>
                <c:pt idx="164">
                  <c:v>2019M9</c:v>
                </c:pt>
                <c:pt idx="165">
                  <c:v>2019M10</c:v>
                </c:pt>
                <c:pt idx="166">
                  <c:v>2019M11</c:v>
                </c:pt>
                <c:pt idx="167">
                  <c:v>2019M12</c:v>
                </c:pt>
                <c:pt idx="168">
                  <c:v>2020M1</c:v>
                </c:pt>
                <c:pt idx="169">
                  <c:v>2020M2</c:v>
                </c:pt>
                <c:pt idx="170">
                  <c:v>2020M3</c:v>
                </c:pt>
                <c:pt idx="171">
                  <c:v>2020M4</c:v>
                </c:pt>
                <c:pt idx="172">
                  <c:v>2020M5</c:v>
                </c:pt>
                <c:pt idx="173">
                  <c:v>2020M6</c:v>
                </c:pt>
                <c:pt idx="174">
                  <c:v>2020M7</c:v>
                </c:pt>
                <c:pt idx="175">
                  <c:v>2020M8</c:v>
                </c:pt>
                <c:pt idx="176">
                  <c:v>2020M9</c:v>
                </c:pt>
                <c:pt idx="177">
                  <c:v>2020M10</c:v>
                </c:pt>
                <c:pt idx="178">
                  <c:v>2020M11</c:v>
                </c:pt>
                <c:pt idx="179">
                  <c:v>2020M12</c:v>
                </c:pt>
                <c:pt idx="180">
                  <c:v>2021M01*</c:v>
                </c:pt>
                <c:pt idx="181">
                  <c:v>2021M02*</c:v>
                </c:pt>
                <c:pt idx="182">
                  <c:v>2021M03*</c:v>
                </c:pt>
                <c:pt idx="183">
                  <c:v>2021M04*</c:v>
                </c:pt>
                <c:pt idx="184">
                  <c:v>2021M05*</c:v>
                </c:pt>
                <c:pt idx="185">
                  <c:v>2021M06*</c:v>
                </c:pt>
                <c:pt idx="186">
                  <c:v>2021M07*</c:v>
                </c:pt>
                <c:pt idx="187">
                  <c:v>2021M08*</c:v>
                </c:pt>
                <c:pt idx="188">
                  <c:v>2021M09*</c:v>
                </c:pt>
                <c:pt idx="189">
                  <c:v>2021M10*</c:v>
                </c:pt>
                <c:pt idx="190">
                  <c:v>2021M11*</c:v>
                </c:pt>
                <c:pt idx="191">
                  <c:v>2021M12*</c:v>
                </c:pt>
                <c:pt idx="192">
                  <c:v>2022M01</c:v>
                </c:pt>
                <c:pt idx="193">
                  <c:v>2022M02</c:v>
                </c:pt>
                <c:pt idx="194">
                  <c:v>2022M03</c:v>
                </c:pt>
                <c:pt idx="195">
                  <c:v>2022M04</c:v>
                </c:pt>
                <c:pt idx="196">
                  <c:v>2022M05</c:v>
                </c:pt>
                <c:pt idx="197">
                  <c:v>2022M06</c:v>
                </c:pt>
                <c:pt idx="198">
                  <c:v>2022M07</c:v>
                </c:pt>
                <c:pt idx="199">
                  <c:v>2022M08</c:v>
                </c:pt>
                <c:pt idx="200">
                  <c:v>2022M09</c:v>
                </c:pt>
                <c:pt idx="201">
                  <c:v>2022M10</c:v>
                </c:pt>
                <c:pt idx="202">
                  <c:v>2022M11</c:v>
                </c:pt>
                <c:pt idx="203">
                  <c:v>2022M12</c:v>
                </c:pt>
                <c:pt idx="204">
                  <c:v>2023M01*</c:v>
                </c:pt>
                <c:pt idx="205">
                  <c:v>2023M02*</c:v>
                </c:pt>
                <c:pt idx="206">
                  <c:v>2023M03*</c:v>
                </c:pt>
                <c:pt idx="207">
                  <c:v>2023M04*</c:v>
                </c:pt>
                <c:pt idx="208">
                  <c:v>2023M05*</c:v>
                </c:pt>
                <c:pt idx="209">
                  <c:v>2023M06*</c:v>
                </c:pt>
              </c:strCache>
            </c:strRef>
          </c:cat>
          <c:val>
            <c:numRef>
              <c:f>Taul14!$B$28:$HC$28</c:f>
              <c:numCache>
                <c:formatCode>General</c:formatCode>
                <c:ptCount val="210"/>
                <c:pt idx="0">
                  <c:v>-54</c:v>
                </c:pt>
                <c:pt idx="1">
                  <c:v>-127</c:v>
                </c:pt>
                <c:pt idx="2">
                  <c:v>-128</c:v>
                </c:pt>
                <c:pt idx="3">
                  <c:v>-209</c:v>
                </c:pt>
                <c:pt idx="4">
                  <c:v>-325</c:v>
                </c:pt>
                <c:pt idx="5">
                  <c:v>-596</c:v>
                </c:pt>
                <c:pt idx="6">
                  <c:v>-461</c:v>
                </c:pt>
                <c:pt idx="7">
                  <c:v>-408</c:v>
                </c:pt>
                <c:pt idx="8">
                  <c:v>-491</c:v>
                </c:pt>
                <c:pt idx="9">
                  <c:v>-636</c:v>
                </c:pt>
                <c:pt idx="10">
                  <c:v>-611</c:v>
                </c:pt>
                <c:pt idx="11">
                  <c:v>-370</c:v>
                </c:pt>
                <c:pt idx="12">
                  <c:v>-576</c:v>
                </c:pt>
                <c:pt idx="13">
                  <c:v>-519</c:v>
                </c:pt>
                <c:pt idx="14">
                  <c:v>-495</c:v>
                </c:pt>
                <c:pt idx="15">
                  <c:v>-709</c:v>
                </c:pt>
                <c:pt idx="16">
                  <c:v>-786</c:v>
                </c:pt>
                <c:pt idx="17">
                  <c:v>-884</c:v>
                </c:pt>
                <c:pt idx="18">
                  <c:v>-819</c:v>
                </c:pt>
                <c:pt idx="19">
                  <c:v>-911</c:v>
                </c:pt>
                <c:pt idx="20">
                  <c:v>-818</c:v>
                </c:pt>
                <c:pt idx="21">
                  <c:v>-858</c:v>
                </c:pt>
                <c:pt idx="22">
                  <c:v>-645</c:v>
                </c:pt>
                <c:pt idx="23">
                  <c:v>-824</c:v>
                </c:pt>
                <c:pt idx="24">
                  <c:v>-653</c:v>
                </c:pt>
                <c:pt idx="25">
                  <c:v>-758</c:v>
                </c:pt>
                <c:pt idx="26">
                  <c:v>-755</c:v>
                </c:pt>
                <c:pt idx="27">
                  <c:v>-517</c:v>
                </c:pt>
                <c:pt idx="28">
                  <c:v>-409</c:v>
                </c:pt>
                <c:pt idx="29">
                  <c:v>-219</c:v>
                </c:pt>
                <c:pt idx="30">
                  <c:v>-294</c:v>
                </c:pt>
                <c:pt idx="31">
                  <c:v>-193</c:v>
                </c:pt>
                <c:pt idx="32">
                  <c:v>-118</c:v>
                </c:pt>
                <c:pt idx="33">
                  <c:v>112</c:v>
                </c:pt>
                <c:pt idx="34">
                  <c:v>-200</c:v>
                </c:pt>
                <c:pt idx="35">
                  <c:v>-255</c:v>
                </c:pt>
                <c:pt idx="36">
                  <c:v>-188</c:v>
                </c:pt>
                <c:pt idx="37">
                  <c:v>-115</c:v>
                </c:pt>
                <c:pt idx="38">
                  <c:v>-57</c:v>
                </c:pt>
                <c:pt idx="39">
                  <c:v>-56</c:v>
                </c:pt>
                <c:pt idx="40">
                  <c:v>-45</c:v>
                </c:pt>
                <c:pt idx="41">
                  <c:v>102</c:v>
                </c:pt>
                <c:pt idx="42">
                  <c:v>179</c:v>
                </c:pt>
                <c:pt idx="43">
                  <c:v>263</c:v>
                </c:pt>
                <c:pt idx="44">
                  <c:v>167</c:v>
                </c:pt>
                <c:pt idx="45">
                  <c:v>71</c:v>
                </c:pt>
                <c:pt idx="46">
                  <c:v>269</c:v>
                </c:pt>
                <c:pt idx="47">
                  <c:v>276</c:v>
                </c:pt>
                <c:pt idx="48">
                  <c:v>31</c:v>
                </c:pt>
                <c:pt idx="49">
                  <c:v>138</c:v>
                </c:pt>
                <c:pt idx="50">
                  <c:v>47</c:v>
                </c:pt>
                <c:pt idx="51">
                  <c:v>19</c:v>
                </c:pt>
                <c:pt idx="52">
                  <c:v>45</c:v>
                </c:pt>
                <c:pt idx="53">
                  <c:v>-73</c:v>
                </c:pt>
                <c:pt idx="54">
                  <c:v>-144</c:v>
                </c:pt>
                <c:pt idx="55">
                  <c:v>259</c:v>
                </c:pt>
                <c:pt idx="56">
                  <c:v>309</c:v>
                </c:pt>
                <c:pt idx="57">
                  <c:v>353</c:v>
                </c:pt>
                <c:pt idx="58">
                  <c:v>228</c:v>
                </c:pt>
                <c:pt idx="59">
                  <c:v>270</c:v>
                </c:pt>
                <c:pt idx="60">
                  <c:v>58</c:v>
                </c:pt>
                <c:pt idx="61">
                  <c:v>-115</c:v>
                </c:pt>
                <c:pt idx="62">
                  <c:v>-323</c:v>
                </c:pt>
                <c:pt idx="63">
                  <c:v>-435</c:v>
                </c:pt>
                <c:pt idx="64">
                  <c:v>-726</c:v>
                </c:pt>
                <c:pt idx="65">
                  <c:v>-862</c:v>
                </c:pt>
                <c:pt idx="66">
                  <c:v>-735</c:v>
                </c:pt>
                <c:pt idx="67">
                  <c:v>-704</c:v>
                </c:pt>
                <c:pt idx="68">
                  <c:v>-383</c:v>
                </c:pt>
                <c:pt idx="69">
                  <c:v>-558</c:v>
                </c:pt>
                <c:pt idx="70">
                  <c:v>-391</c:v>
                </c:pt>
                <c:pt idx="71">
                  <c:v>-157</c:v>
                </c:pt>
                <c:pt idx="72">
                  <c:v>-102</c:v>
                </c:pt>
                <c:pt idx="73">
                  <c:v>-253</c:v>
                </c:pt>
                <c:pt idx="74">
                  <c:v>-208</c:v>
                </c:pt>
                <c:pt idx="75">
                  <c:v>-231</c:v>
                </c:pt>
                <c:pt idx="76">
                  <c:v>-179</c:v>
                </c:pt>
                <c:pt idx="77">
                  <c:v>31</c:v>
                </c:pt>
                <c:pt idx="78">
                  <c:v>-83</c:v>
                </c:pt>
                <c:pt idx="79">
                  <c:v>-111</c:v>
                </c:pt>
                <c:pt idx="80">
                  <c:v>-45</c:v>
                </c:pt>
                <c:pt idx="81">
                  <c:v>71</c:v>
                </c:pt>
                <c:pt idx="82">
                  <c:v>-122</c:v>
                </c:pt>
                <c:pt idx="83">
                  <c:v>-417</c:v>
                </c:pt>
                <c:pt idx="84">
                  <c:v>-612</c:v>
                </c:pt>
                <c:pt idx="85">
                  <c:v>-426</c:v>
                </c:pt>
                <c:pt idx="86">
                  <c:v>-371</c:v>
                </c:pt>
                <c:pt idx="87">
                  <c:v>-298</c:v>
                </c:pt>
                <c:pt idx="88">
                  <c:v>-345</c:v>
                </c:pt>
                <c:pt idx="89">
                  <c:v>-638</c:v>
                </c:pt>
                <c:pt idx="90">
                  <c:v>-624</c:v>
                </c:pt>
                <c:pt idx="91">
                  <c:v>-112</c:v>
                </c:pt>
                <c:pt idx="92">
                  <c:v>-353</c:v>
                </c:pt>
                <c:pt idx="93">
                  <c:v>-443</c:v>
                </c:pt>
                <c:pt idx="94">
                  <c:v>-393</c:v>
                </c:pt>
                <c:pt idx="95">
                  <c:v>-386</c:v>
                </c:pt>
                <c:pt idx="96">
                  <c:v>-389</c:v>
                </c:pt>
                <c:pt idx="97">
                  <c:v>-418</c:v>
                </c:pt>
                <c:pt idx="98">
                  <c:v>-640</c:v>
                </c:pt>
                <c:pt idx="99">
                  <c:v>-712</c:v>
                </c:pt>
                <c:pt idx="100">
                  <c:v>-699</c:v>
                </c:pt>
                <c:pt idx="101">
                  <c:v>-788</c:v>
                </c:pt>
                <c:pt idx="102">
                  <c:v>-768</c:v>
                </c:pt>
                <c:pt idx="103">
                  <c:v>-793</c:v>
                </c:pt>
                <c:pt idx="104">
                  <c:v>-428</c:v>
                </c:pt>
                <c:pt idx="105">
                  <c:v>-520</c:v>
                </c:pt>
                <c:pt idx="106">
                  <c:v>-291</c:v>
                </c:pt>
                <c:pt idx="107">
                  <c:v>-449</c:v>
                </c:pt>
                <c:pt idx="108">
                  <c:v>-341</c:v>
                </c:pt>
                <c:pt idx="109">
                  <c:v>-315</c:v>
                </c:pt>
                <c:pt idx="110">
                  <c:v>-223</c:v>
                </c:pt>
                <c:pt idx="111">
                  <c:v>-159</c:v>
                </c:pt>
                <c:pt idx="112">
                  <c:v>-353</c:v>
                </c:pt>
                <c:pt idx="113">
                  <c:v>-450</c:v>
                </c:pt>
                <c:pt idx="114">
                  <c:v>-506</c:v>
                </c:pt>
                <c:pt idx="115">
                  <c:v>-188</c:v>
                </c:pt>
                <c:pt idx="116">
                  <c:v>-372</c:v>
                </c:pt>
                <c:pt idx="117">
                  <c:v>-214</c:v>
                </c:pt>
                <c:pt idx="118">
                  <c:v>-323</c:v>
                </c:pt>
                <c:pt idx="119">
                  <c:v>-350</c:v>
                </c:pt>
                <c:pt idx="120">
                  <c:v>-224</c:v>
                </c:pt>
                <c:pt idx="121">
                  <c:v>-362</c:v>
                </c:pt>
                <c:pt idx="122">
                  <c:v>-368</c:v>
                </c:pt>
                <c:pt idx="123">
                  <c:v>-535</c:v>
                </c:pt>
                <c:pt idx="124">
                  <c:v>-556</c:v>
                </c:pt>
                <c:pt idx="125">
                  <c:v>-639</c:v>
                </c:pt>
                <c:pt idx="126">
                  <c:v>-613</c:v>
                </c:pt>
                <c:pt idx="127">
                  <c:v>-1064</c:v>
                </c:pt>
                <c:pt idx="128">
                  <c:v>-1294</c:v>
                </c:pt>
                <c:pt idx="129">
                  <c:v>-1337</c:v>
                </c:pt>
                <c:pt idx="130">
                  <c:v>-1694</c:v>
                </c:pt>
                <c:pt idx="131">
                  <c:v>-1659</c:v>
                </c:pt>
                <c:pt idx="132">
                  <c:v>-1957</c:v>
                </c:pt>
                <c:pt idx="133">
                  <c:v>-1940</c:v>
                </c:pt>
                <c:pt idx="134">
                  <c:v>-1976</c:v>
                </c:pt>
                <c:pt idx="135">
                  <c:v>-2048</c:v>
                </c:pt>
                <c:pt idx="136">
                  <c:v>-2479</c:v>
                </c:pt>
                <c:pt idx="137">
                  <c:v>-2485</c:v>
                </c:pt>
                <c:pt idx="138">
                  <c:v>-2761</c:v>
                </c:pt>
                <c:pt idx="139">
                  <c:v>-2958</c:v>
                </c:pt>
                <c:pt idx="140">
                  <c:v>-2747</c:v>
                </c:pt>
                <c:pt idx="141">
                  <c:v>-2713</c:v>
                </c:pt>
                <c:pt idx="142">
                  <c:v>-2471</c:v>
                </c:pt>
                <c:pt idx="143">
                  <c:v>-2556</c:v>
                </c:pt>
                <c:pt idx="144">
                  <c:v>-2285</c:v>
                </c:pt>
                <c:pt idx="145">
                  <c:v>-2248</c:v>
                </c:pt>
                <c:pt idx="146">
                  <c:v>-2092</c:v>
                </c:pt>
                <c:pt idx="147">
                  <c:v>-2228</c:v>
                </c:pt>
                <c:pt idx="148">
                  <c:v>-1736</c:v>
                </c:pt>
                <c:pt idx="149">
                  <c:v>-1629</c:v>
                </c:pt>
                <c:pt idx="150">
                  <c:v>-1378</c:v>
                </c:pt>
                <c:pt idx="151">
                  <c:v>-804</c:v>
                </c:pt>
                <c:pt idx="152">
                  <c:v>-828</c:v>
                </c:pt>
                <c:pt idx="153">
                  <c:v>-942</c:v>
                </c:pt>
                <c:pt idx="154">
                  <c:v>-878</c:v>
                </c:pt>
                <c:pt idx="155">
                  <c:v>-827</c:v>
                </c:pt>
                <c:pt idx="156">
                  <c:v>-1024</c:v>
                </c:pt>
                <c:pt idx="157">
                  <c:v>-1071</c:v>
                </c:pt>
                <c:pt idx="158">
                  <c:v>-1065</c:v>
                </c:pt>
                <c:pt idx="159">
                  <c:v>-866</c:v>
                </c:pt>
                <c:pt idx="160">
                  <c:v>-941</c:v>
                </c:pt>
                <c:pt idx="161">
                  <c:v>-924</c:v>
                </c:pt>
                <c:pt idx="162">
                  <c:v>-1133</c:v>
                </c:pt>
                <c:pt idx="163">
                  <c:v>-1533</c:v>
                </c:pt>
                <c:pt idx="164">
                  <c:v>-1539</c:v>
                </c:pt>
                <c:pt idx="165">
                  <c:v>-1470</c:v>
                </c:pt>
                <c:pt idx="166">
                  <c:v>-1677</c:v>
                </c:pt>
                <c:pt idx="167">
                  <c:v>-2042</c:v>
                </c:pt>
                <c:pt idx="168">
                  <c:v>-2092</c:v>
                </c:pt>
                <c:pt idx="169">
                  <c:v>-2106</c:v>
                </c:pt>
                <c:pt idx="170">
                  <c:v>-2043</c:v>
                </c:pt>
                <c:pt idx="171">
                  <c:v>-2027</c:v>
                </c:pt>
                <c:pt idx="172">
                  <c:v>-1816</c:v>
                </c:pt>
                <c:pt idx="173">
                  <c:v>-1633</c:v>
                </c:pt>
                <c:pt idx="174">
                  <c:v>-1652</c:v>
                </c:pt>
                <c:pt idx="175">
                  <c:v>-1196</c:v>
                </c:pt>
                <c:pt idx="176">
                  <c:v>-1263</c:v>
                </c:pt>
                <c:pt idx="177">
                  <c:v>-1354</c:v>
                </c:pt>
                <c:pt idx="178">
                  <c:v>-1222</c:v>
                </c:pt>
                <c:pt idx="179">
                  <c:v>-828</c:v>
                </c:pt>
                <c:pt idx="180">
                  <c:v>-784</c:v>
                </c:pt>
                <c:pt idx="181">
                  <c:v>-787</c:v>
                </c:pt>
                <c:pt idx="182">
                  <c:v>-835</c:v>
                </c:pt>
                <c:pt idx="183">
                  <c:v>-831</c:v>
                </c:pt>
                <c:pt idx="184">
                  <c:v>-646</c:v>
                </c:pt>
                <c:pt idx="185">
                  <c:v>-536</c:v>
                </c:pt>
                <c:pt idx="186">
                  <c:v>-409</c:v>
                </c:pt>
                <c:pt idx="187">
                  <c:v>-362</c:v>
                </c:pt>
                <c:pt idx="188">
                  <c:v>-324</c:v>
                </c:pt>
                <c:pt idx="189">
                  <c:v>-257</c:v>
                </c:pt>
                <c:pt idx="190">
                  <c:v>-276</c:v>
                </c:pt>
                <c:pt idx="191">
                  <c:v>-461</c:v>
                </c:pt>
                <c:pt idx="192">
                  <c:v>-588</c:v>
                </c:pt>
                <c:pt idx="193">
                  <c:v>-725</c:v>
                </c:pt>
                <c:pt idx="194">
                  <c:v>-747</c:v>
                </c:pt>
                <c:pt idx="195">
                  <c:v>-870</c:v>
                </c:pt>
                <c:pt idx="196">
                  <c:v>-1091</c:v>
                </c:pt>
                <c:pt idx="197">
                  <c:v>-1131</c:v>
                </c:pt>
                <c:pt idx="198">
                  <c:v>-1231</c:v>
                </c:pt>
                <c:pt idx="199">
                  <c:v>-1269</c:v>
                </c:pt>
                <c:pt idx="200">
                  <c:v>-1429</c:v>
                </c:pt>
                <c:pt idx="201">
                  <c:v>-1362</c:v>
                </c:pt>
                <c:pt idx="202">
                  <c:v>-1401</c:v>
                </c:pt>
                <c:pt idx="203">
                  <c:v>-1471</c:v>
                </c:pt>
                <c:pt idx="204">
                  <c:v>-1452</c:v>
                </c:pt>
                <c:pt idx="205">
                  <c:v>-1273</c:v>
                </c:pt>
                <c:pt idx="206">
                  <c:v>-1409</c:v>
                </c:pt>
                <c:pt idx="207">
                  <c:v>-1493</c:v>
                </c:pt>
                <c:pt idx="208">
                  <c:v>-1657</c:v>
                </c:pt>
                <c:pt idx="209">
                  <c:v>-1881</c:v>
                </c:pt>
              </c:numCache>
            </c:numRef>
          </c:val>
          <c:smooth val="0"/>
          <c:extLst>
            <c:ext xmlns:c16="http://schemas.microsoft.com/office/drawing/2014/chart" uri="{C3380CC4-5D6E-409C-BE32-E72D297353CC}">
              <c16:uniqueId val="{00000002-31DC-41FE-ABE5-210064587532}"/>
            </c:ext>
          </c:extLst>
        </c:ser>
        <c:ser>
          <c:idx val="3"/>
          <c:order val="3"/>
          <c:tx>
            <c:strRef>
              <c:f>Taul14!$A$29</c:f>
              <c:strCache>
                <c:ptCount val="1"/>
                <c:pt idx="0">
                  <c:v>Kehyskunta</c:v>
                </c:pt>
              </c:strCache>
            </c:strRef>
          </c:tx>
          <c:spPr>
            <a:ln w="38100" cap="rnd">
              <a:solidFill>
                <a:schemeClr val="accent4"/>
              </a:solidFill>
              <a:round/>
            </a:ln>
            <a:effectLst/>
          </c:spPr>
          <c:marker>
            <c:symbol val="none"/>
          </c:marker>
          <c:cat>
            <c:strRef>
              <c:f>Taul14!$B$25:$HC$25</c:f>
              <c:strCache>
                <c:ptCount val="210"/>
                <c:pt idx="0">
                  <c:v>2005M1</c:v>
                </c:pt>
                <c:pt idx="1">
                  <c:v>2005M2</c:v>
                </c:pt>
                <c:pt idx="2">
                  <c:v>2005M3</c:v>
                </c:pt>
                <c:pt idx="3">
                  <c:v>2005M4</c:v>
                </c:pt>
                <c:pt idx="4">
                  <c:v>2005M5</c:v>
                </c:pt>
                <c:pt idx="5">
                  <c:v>2005M6</c:v>
                </c:pt>
                <c:pt idx="6">
                  <c:v>2005M7</c:v>
                </c:pt>
                <c:pt idx="7">
                  <c:v>2005M8</c:v>
                </c:pt>
                <c:pt idx="8">
                  <c:v>2005M9</c:v>
                </c:pt>
                <c:pt idx="9">
                  <c:v>2005M10</c:v>
                </c:pt>
                <c:pt idx="10">
                  <c:v>2005M11</c:v>
                </c:pt>
                <c:pt idx="11">
                  <c:v>2005M12</c:v>
                </c:pt>
                <c:pt idx="12">
                  <c:v>2006M1</c:v>
                </c:pt>
                <c:pt idx="13">
                  <c:v>2006M2</c:v>
                </c:pt>
                <c:pt idx="14">
                  <c:v>2006M3</c:v>
                </c:pt>
                <c:pt idx="15">
                  <c:v>2006M4</c:v>
                </c:pt>
                <c:pt idx="16">
                  <c:v>2006M5</c:v>
                </c:pt>
                <c:pt idx="17">
                  <c:v>2006M6</c:v>
                </c:pt>
                <c:pt idx="18">
                  <c:v>2006M7</c:v>
                </c:pt>
                <c:pt idx="19">
                  <c:v>2006M8</c:v>
                </c:pt>
                <c:pt idx="20">
                  <c:v>2006M9</c:v>
                </c:pt>
                <c:pt idx="21">
                  <c:v>2006M10</c:v>
                </c:pt>
                <c:pt idx="22">
                  <c:v>2006M11</c:v>
                </c:pt>
                <c:pt idx="23">
                  <c:v>2006M12</c:v>
                </c:pt>
                <c:pt idx="24">
                  <c:v>2007M1</c:v>
                </c:pt>
                <c:pt idx="25">
                  <c:v>2007M2</c:v>
                </c:pt>
                <c:pt idx="26">
                  <c:v>2007M3</c:v>
                </c:pt>
                <c:pt idx="27">
                  <c:v>2007M4</c:v>
                </c:pt>
                <c:pt idx="28">
                  <c:v>2007M5</c:v>
                </c:pt>
                <c:pt idx="29">
                  <c:v>2007M6</c:v>
                </c:pt>
                <c:pt idx="30">
                  <c:v>2007M7</c:v>
                </c:pt>
                <c:pt idx="31">
                  <c:v>2007M8</c:v>
                </c:pt>
                <c:pt idx="32">
                  <c:v>2007M9</c:v>
                </c:pt>
                <c:pt idx="33">
                  <c:v>2007M10</c:v>
                </c:pt>
                <c:pt idx="34">
                  <c:v>2007M11</c:v>
                </c:pt>
                <c:pt idx="35">
                  <c:v>2007M12</c:v>
                </c:pt>
                <c:pt idx="36">
                  <c:v>2008M1</c:v>
                </c:pt>
                <c:pt idx="37">
                  <c:v>2008M2</c:v>
                </c:pt>
                <c:pt idx="38">
                  <c:v>2008M3</c:v>
                </c:pt>
                <c:pt idx="39">
                  <c:v>2008M4</c:v>
                </c:pt>
                <c:pt idx="40">
                  <c:v>2008M5</c:v>
                </c:pt>
                <c:pt idx="41">
                  <c:v>2008M6</c:v>
                </c:pt>
                <c:pt idx="42">
                  <c:v>2008M7</c:v>
                </c:pt>
                <c:pt idx="43">
                  <c:v>2008M8</c:v>
                </c:pt>
                <c:pt idx="44">
                  <c:v>2008M9</c:v>
                </c:pt>
                <c:pt idx="45">
                  <c:v>2008M10</c:v>
                </c:pt>
                <c:pt idx="46">
                  <c:v>2008M11</c:v>
                </c:pt>
                <c:pt idx="47">
                  <c:v>2008M12</c:v>
                </c:pt>
                <c:pt idx="48">
                  <c:v>2009M1</c:v>
                </c:pt>
                <c:pt idx="49">
                  <c:v>2009M2</c:v>
                </c:pt>
                <c:pt idx="50">
                  <c:v>2009M3</c:v>
                </c:pt>
                <c:pt idx="51">
                  <c:v>2009M4</c:v>
                </c:pt>
                <c:pt idx="52">
                  <c:v>2009M5</c:v>
                </c:pt>
                <c:pt idx="53">
                  <c:v>2009M6</c:v>
                </c:pt>
                <c:pt idx="54">
                  <c:v>2009M7</c:v>
                </c:pt>
                <c:pt idx="55">
                  <c:v>2009M8</c:v>
                </c:pt>
                <c:pt idx="56">
                  <c:v>2009M9</c:v>
                </c:pt>
                <c:pt idx="57">
                  <c:v>2009M10</c:v>
                </c:pt>
                <c:pt idx="58">
                  <c:v>2009M11</c:v>
                </c:pt>
                <c:pt idx="59">
                  <c:v>2009M12</c:v>
                </c:pt>
                <c:pt idx="60">
                  <c:v>2011M1</c:v>
                </c:pt>
                <c:pt idx="61">
                  <c:v>2011M2</c:v>
                </c:pt>
                <c:pt idx="62">
                  <c:v>2011M3</c:v>
                </c:pt>
                <c:pt idx="63">
                  <c:v>2011M4</c:v>
                </c:pt>
                <c:pt idx="64">
                  <c:v>2011M5</c:v>
                </c:pt>
                <c:pt idx="65">
                  <c:v>2011M6</c:v>
                </c:pt>
                <c:pt idx="66">
                  <c:v>2011M7</c:v>
                </c:pt>
                <c:pt idx="67">
                  <c:v>2011M8</c:v>
                </c:pt>
                <c:pt idx="68">
                  <c:v>2011M9</c:v>
                </c:pt>
                <c:pt idx="69">
                  <c:v>2011M10</c:v>
                </c:pt>
                <c:pt idx="70">
                  <c:v>2011M11</c:v>
                </c:pt>
                <c:pt idx="71">
                  <c:v>2011M12</c:v>
                </c:pt>
                <c:pt idx="72">
                  <c:v>2012M1</c:v>
                </c:pt>
                <c:pt idx="73">
                  <c:v>2012M2</c:v>
                </c:pt>
                <c:pt idx="74">
                  <c:v>2012M3</c:v>
                </c:pt>
                <c:pt idx="75">
                  <c:v>2012M4</c:v>
                </c:pt>
                <c:pt idx="76">
                  <c:v>2012M5</c:v>
                </c:pt>
                <c:pt idx="77">
                  <c:v>2012M6</c:v>
                </c:pt>
                <c:pt idx="78">
                  <c:v>2012M7</c:v>
                </c:pt>
                <c:pt idx="79">
                  <c:v>2012M8</c:v>
                </c:pt>
                <c:pt idx="80">
                  <c:v>2012M9</c:v>
                </c:pt>
                <c:pt idx="81">
                  <c:v>2012M10</c:v>
                </c:pt>
                <c:pt idx="82">
                  <c:v>2012M11</c:v>
                </c:pt>
                <c:pt idx="83">
                  <c:v>2012M12</c:v>
                </c:pt>
                <c:pt idx="84">
                  <c:v>2013M1</c:v>
                </c:pt>
                <c:pt idx="85">
                  <c:v>2013M2</c:v>
                </c:pt>
                <c:pt idx="86">
                  <c:v>2013M3</c:v>
                </c:pt>
                <c:pt idx="87">
                  <c:v>2013M4</c:v>
                </c:pt>
                <c:pt idx="88">
                  <c:v>2013M5</c:v>
                </c:pt>
                <c:pt idx="89">
                  <c:v>2013M6</c:v>
                </c:pt>
                <c:pt idx="90">
                  <c:v>2013M7</c:v>
                </c:pt>
                <c:pt idx="91">
                  <c:v>2013M8</c:v>
                </c:pt>
                <c:pt idx="92">
                  <c:v>2013M9</c:v>
                </c:pt>
                <c:pt idx="93">
                  <c:v>2013M10</c:v>
                </c:pt>
                <c:pt idx="94">
                  <c:v>2013M11</c:v>
                </c:pt>
                <c:pt idx="95">
                  <c:v>2013M12</c:v>
                </c:pt>
                <c:pt idx="96">
                  <c:v>2014M1</c:v>
                </c:pt>
                <c:pt idx="97">
                  <c:v>2014M2</c:v>
                </c:pt>
                <c:pt idx="98">
                  <c:v>2014M3</c:v>
                </c:pt>
                <c:pt idx="99">
                  <c:v>2014M4</c:v>
                </c:pt>
                <c:pt idx="100">
                  <c:v>2014M5</c:v>
                </c:pt>
                <c:pt idx="101">
                  <c:v>2014M6</c:v>
                </c:pt>
                <c:pt idx="102">
                  <c:v>2014M7</c:v>
                </c:pt>
                <c:pt idx="103">
                  <c:v>2014M8</c:v>
                </c:pt>
                <c:pt idx="104">
                  <c:v>2014M9</c:v>
                </c:pt>
                <c:pt idx="105">
                  <c:v>2014M10</c:v>
                </c:pt>
                <c:pt idx="106">
                  <c:v>2014M11</c:v>
                </c:pt>
                <c:pt idx="107">
                  <c:v>2014M12</c:v>
                </c:pt>
                <c:pt idx="108">
                  <c:v>2015M1</c:v>
                </c:pt>
                <c:pt idx="109">
                  <c:v>2015M2</c:v>
                </c:pt>
                <c:pt idx="110">
                  <c:v>2015M3</c:v>
                </c:pt>
                <c:pt idx="111">
                  <c:v>2015M4</c:v>
                </c:pt>
                <c:pt idx="112">
                  <c:v>2015M5</c:v>
                </c:pt>
                <c:pt idx="113">
                  <c:v>2015M6</c:v>
                </c:pt>
                <c:pt idx="114">
                  <c:v>2015M7</c:v>
                </c:pt>
                <c:pt idx="115">
                  <c:v>2015M8</c:v>
                </c:pt>
                <c:pt idx="116">
                  <c:v>2015M9</c:v>
                </c:pt>
                <c:pt idx="117">
                  <c:v>2015M10</c:v>
                </c:pt>
                <c:pt idx="118">
                  <c:v>2015M11</c:v>
                </c:pt>
                <c:pt idx="119">
                  <c:v>2015M12</c:v>
                </c:pt>
                <c:pt idx="120">
                  <c:v>2016M1</c:v>
                </c:pt>
                <c:pt idx="121">
                  <c:v>2016M2</c:v>
                </c:pt>
                <c:pt idx="122">
                  <c:v>2016M3</c:v>
                </c:pt>
                <c:pt idx="123">
                  <c:v>2016M4</c:v>
                </c:pt>
                <c:pt idx="124">
                  <c:v>2016M5</c:v>
                </c:pt>
                <c:pt idx="125">
                  <c:v>2016M6</c:v>
                </c:pt>
                <c:pt idx="126">
                  <c:v>2016M7</c:v>
                </c:pt>
                <c:pt idx="127">
                  <c:v>2016M8</c:v>
                </c:pt>
                <c:pt idx="128">
                  <c:v>2016M9</c:v>
                </c:pt>
                <c:pt idx="129">
                  <c:v>2016M10</c:v>
                </c:pt>
                <c:pt idx="130">
                  <c:v>2016M11</c:v>
                </c:pt>
                <c:pt idx="131">
                  <c:v>2016M12</c:v>
                </c:pt>
                <c:pt idx="132">
                  <c:v>2017M1</c:v>
                </c:pt>
                <c:pt idx="133">
                  <c:v>2017M2</c:v>
                </c:pt>
                <c:pt idx="134">
                  <c:v>2017M3</c:v>
                </c:pt>
                <c:pt idx="135">
                  <c:v>2017M4</c:v>
                </c:pt>
                <c:pt idx="136">
                  <c:v>2017M5</c:v>
                </c:pt>
                <c:pt idx="137">
                  <c:v>2017M6</c:v>
                </c:pt>
                <c:pt idx="138">
                  <c:v>2017M7</c:v>
                </c:pt>
                <c:pt idx="139">
                  <c:v>2017M8</c:v>
                </c:pt>
                <c:pt idx="140">
                  <c:v>2017M9</c:v>
                </c:pt>
                <c:pt idx="141">
                  <c:v>2017M10</c:v>
                </c:pt>
                <c:pt idx="142">
                  <c:v>2017M11</c:v>
                </c:pt>
                <c:pt idx="143">
                  <c:v>2017M12</c:v>
                </c:pt>
                <c:pt idx="144">
                  <c:v>2018M1</c:v>
                </c:pt>
                <c:pt idx="145">
                  <c:v>2018M2</c:v>
                </c:pt>
                <c:pt idx="146">
                  <c:v>2018M3</c:v>
                </c:pt>
                <c:pt idx="147">
                  <c:v>2018M4</c:v>
                </c:pt>
                <c:pt idx="148">
                  <c:v>2018M5</c:v>
                </c:pt>
                <c:pt idx="149">
                  <c:v>2018M6</c:v>
                </c:pt>
                <c:pt idx="150">
                  <c:v>2018M7</c:v>
                </c:pt>
                <c:pt idx="151">
                  <c:v>2018M8</c:v>
                </c:pt>
                <c:pt idx="152">
                  <c:v>2018M9</c:v>
                </c:pt>
                <c:pt idx="153">
                  <c:v>2018M10</c:v>
                </c:pt>
                <c:pt idx="154">
                  <c:v>2018M11</c:v>
                </c:pt>
                <c:pt idx="155">
                  <c:v>2018M12</c:v>
                </c:pt>
                <c:pt idx="156">
                  <c:v>2019M1</c:v>
                </c:pt>
                <c:pt idx="157">
                  <c:v>2019M2</c:v>
                </c:pt>
                <c:pt idx="158">
                  <c:v>2019M3</c:v>
                </c:pt>
                <c:pt idx="159">
                  <c:v>2019M4</c:v>
                </c:pt>
                <c:pt idx="160">
                  <c:v>2019M5</c:v>
                </c:pt>
                <c:pt idx="161">
                  <c:v>2019M6</c:v>
                </c:pt>
                <c:pt idx="162">
                  <c:v>2019M7</c:v>
                </c:pt>
                <c:pt idx="163">
                  <c:v>2019M8</c:v>
                </c:pt>
                <c:pt idx="164">
                  <c:v>2019M9</c:v>
                </c:pt>
                <c:pt idx="165">
                  <c:v>2019M10</c:v>
                </c:pt>
                <c:pt idx="166">
                  <c:v>2019M11</c:v>
                </c:pt>
                <c:pt idx="167">
                  <c:v>2019M12</c:v>
                </c:pt>
                <c:pt idx="168">
                  <c:v>2020M1</c:v>
                </c:pt>
                <c:pt idx="169">
                  <c:v>2020M2</c:v>
                </c:pt>
                <c:pt idx="170">
                  <c:v>2020M3</c:v>
                </c:pt>
                <c:pt idx="171">
                  <c:v>2020M4</c:v>
                </c:pt>
                <c:pt idx="172">
                  <c:v>2020M5</c:v>
                </c:pt>
                <c:pt idx="173">
                  <c:v>2020M6</c:v>
                </c:pt>
                <c:pt idx="174">
                  <c:v>2020M7</c:v>
                </c:pt>
                <c:pt idx="175">
                  <c:v>2020M8</c:v>
                </c:pt>
                <c:pt idx="176">
                  <c:v>2020M9</c:v>
                </c:pt>
                <c:pt idx="177">
                  <c:v>2020M10</c:v>
                </c:pt>
                <c:pt idx="178">
                  <c:v>2020M11</c:v>
                </c:pt>
                <c:pt idx="179">
                  <c:v>2020M12</c:v>
                </c:pt>
                <c:pt idx="180">
                  <c:v>2021M01*</c:v>
                </c:pt>
                <c:pt idx="181">
                  <c:v>2021M02*</c:v>
                </c:pt>
                <c:pt idx="182">
                  <c:v>2021M03*</c:v>
                </c:pt>
                <c:pt idx="183">
                  <c:v>2021M04*</c:v>
                </c:pt>
                <c:pt idx="184">
                  <c:v>2021M05*</c:v>
                </c:pt>
                <c:pt idx="185">
                  <c:v>2021M06*</c:v>
                </c:pt>
                <c:pt idx="186">
                  <c:v>2021M07*</c:v>
                </c:pt>
                <c:pt idx="187">
                  <c:v>2021M08*</c:v>
                </c:pt>
                <c:pt idx="188">
                  <c:v>2021M09*</c:v>
                </c:pt>
                <c:pt idx="189">
                  <c:v>2021M10*</c:v>
                </c:pt>
                <c:pt idx="190">
                  <c:v>2021M11*</c:v>
                </c:pt>
                <c:pt idx="191">
                  <c:v>2021M12*</c:v>
                </c:pt>
                <c:pt idx="192">
                  <c:v>2022M01</c:v>
                </c:pt>
                <c:pt idx="193">
                  <c:v>2022M02</c:v>
                </c:pt>
                <c:pt idx="194">
                  <c:v>2022M03</c:v>
                </c:pt>
                <c:pt idx="195">
                  <c:v>2022M04</c:v>
                </c:pt>
                <c:pt idx="196">
                  <c:v>2022M05</c:v>
                </c:pt>
                <c:pt idx="197">
                  <c:v>2022M06</c:v>
                </c:pt>
                <c:pt idx="198">
                  <c:v>2022M07</c:v>
                </c:pt>
                <c:pt idx="199">
                  <c:v>2022M08</c:v>
                </c:pt>
                <c:pt idx="200">
                  <c:v>2022M09</c:v>
                </c:pt>
                <c:pt idx="201">
                  <c:v>2022M10</c:v>
                </c:pt>
                <c:pt idx="202">
                  <c:v>2022M11</c:v>
                </c:pt>
                <c:pt idx="203">
                  <c:v>2022M12</c:v>
                </c:pt>
                <c:pt idx="204">
                  <c:v>2023M01*</c:v>
                </c:pt>
                <c:pt idx="205">
                  <c:v>2023M02*</c:v>
                </c:pt>
                <c:pt idx="206">
                  <c:v>2023M03*</c:v>
                </c:pt>
                <c:pt idx="207">
                  <c:v>2023M04*</c:v>
                </c:pt>
                <c:pt idx="208">
                  <c:v>2023M05*</c:v>
                </c:pt>
                <c:pt idx="209">
                  <c:v>2023M06*</c:v>
                </c:pt>
              </c:strCache>
            </c:strRef>
          </c:cat>
          <c:val>
            <c:numRef>
              <c:f>Taul14!$B$29:$HC$29</c:f>
              <c:numCache>
                <c:formatCode>General</c:formatCode>
                <c:ptCount val="210"/>
                <c:pt idx="0">
                  <c:v>6103</c:v>
                </c:pt>
                <c:pt idx="1">
                  <c:v>6204</c:v>
                </c:pt>
                <c:pt idx="2">
                  <c:v>5805</c:v>
                </c:pt>
                <c:pt idx="3">
                  <c:v>5815</c:v>
                </c:pt>
                <c:pt idx="4">
                  <c:v>6076</c:v>
                </c:pt>
                <c:pt idx="5">
                  <c:v>6191</c:v>
                </c:pt>
                <c:pt idx="6">
                  <c:v>6378</c:v>
                </c:pt>
                <c:pt idx="7">
                  <c:v>6318</c:v>
                </c:pt>
                <c:pt idx="8">
                  <c:v>6637</c:v>
                </c:pt>
                <c:pt idx="9">
                  <c:v>6908</c:v>
                </c:pt>
                <c:pt idx="10">
                  <c:v>6732</c:v>
                </c:pt>
                <c:pt idx="11">
                  <c:v>6706</c:v>
                </c:pt>
                <c:pt idx="12">
                  <c:v>6931</c:v>
                </c:pt>
                <c:pt idx="13">
                  <c:v>6864</c:v>
                </c:pt>
                <c:pt idx="14">
                  <c:v>7148</c:v>
                </c:pt>
                <c:pt idx="15">
                  <c:v>7105</c:v>
                </c:pt>
                <c:pt idx="16">
                  <c:v>6790</c:v>
                </c:pt>
                <c:pt idx="17">
                  <c:v>6836</c:v>
                </c:pt>
                <c:pt idx="18">
                  <c:v>6532</c:v>
                </c:pt>
                <c:pt idx="19">
                  <c:v>6451</c:v>
                </c:pt>
                <c:pt idx="20">
                  <c:v>6546</c:v>
                </c:pt>
                <c:pt idx="21">
                  <c:v>6488</c:v>
                </c:pt>
                <c:pt idx="22">
                  <c:v>6914</c:v>
                </c:pt>
                <c:pt idx="23">
                  <c:v>7067</c:v>
                </c:pt>
                <c:pt idx="24">
                  <c:v>7016</c:v>
                </c:pt>
                <c:pt idx="25">
                  <c:v>7019</c:v>
                </c:pt>
                <c:pt idx="26">
                  <c:v>6908</c:v>
                </c:pt>
                <c:pt idx="27">
                  <c:v>7083</c:v>
                </c:pt>
                <c:pt idx="28">
                  <c:v>7277</c:v>
                </c:pt>
                <c:pt idx="29">
                  <c:v>7191</c:v>
                </c:pt>
                <c:pt idx="30">
                  <c:v>7539</c:v>
                </c:pt>
                <c:pt idx="31">
                  <c:v>7801</c:v>
                </c:pt>
                <c:pt idx="32">
                  <c:v>7916</c:v>
                </c:pt>
                <c:pt idx="33">
                  <c:v>7959</c:v>
                </c:pt>
                <c:pt idx="34">
                  <c:v>7687</c:v>
                </c:pt>
                <c:pt idx="35">
                  <c:v>7448</c:v>
                </c:pt>
                <c:pt idx="36">
                  <c:v>7275</c:v>
                </c:pt>
                <c:pt idx="37">
                  <c:v>7239</c:v>
                </c:pt>
                <c:pt idx="38">
                  <c:v>7143</c:v>
                </c:pt>
                <c:pt idx="39">
                  <c:v>6837</c:v>
                </c:pt>
                <c:pt idx="40">
                  <c:v>6729</c:v>
                </c:pt>
                <c:pt idx="41">
                  <c:v>6415</c:v>
                </c:pt>
                <c:pt idx="42">
                  <c:v>6043</c:v>
                </c:pt>
                <c:pt idx="43">
                  <c:v>5937</c:v>
                </c:pt>
                <c:pt idx="44">
                  <c:v>5489</c:v>
                </c:pt>
                <c:pt idx="45">
                  <c:v>5250</c:v>
                </c:pt>
                <c:pt idx="46">
                  <c:v>4819</c:v>
                </c:pt>
                <c:pt idx="47">
                  <c:v>4704</c:v>
                </c:pt>
                <c:pt idx="48">
                  <c:v>4600</c:v>
                </c:pt>
                <c:pt idx="49">
                  <c:v>4510</c:v>
                </c:pt>
                <c:pt idx="50">
                  <c:v>4286</c:v>
                </c:pt>
                <c:pt idx="51">
                  <c:v>4386</c:v>
                </c:pt>
                <c:pt idx="52">
                  <c:v>4087</c:v>
                </c:pt>
                <c:pt idx="53">
                  <c:v>4148</c:v>
                </c:pt>
                <c:pt idx="54">
                  <c:v>3961</c:v>
                </c:pt>
                <c:pt idx="55">
                  <c:v>3617</c:v>
                </c:pt>
                <c:pt idx="56">
                  <c:v>3717</c:v>
                </c:pt>
                <c:pt idx="57">
                  <c:v>3786</c:v>
                </c:pt>
                <c:pt idx="58">
                  <c:v>4091</c:v>
                </c:pt>
                <c:pt idx="59">
                  <c:v>3806</c:v>
                </c:pt>
                <c:pt idx="60">
                  <c:v>2169</c:v>
                </c:pt>
                <c:pt idx="61">
                  <c:v>2375</c:v>
                </c:pt>
                <c:pt idx="62">
                  <c:v>2263</c:v>
                </c:pt>
                <c:pt idx="63">
                  <c:v>2436</c:v>
                </c:pt>
                <c:pt idx="64">
                  <c:v>2163</c:v>
                </c:pt>
                <c:pt idx="65">
                  <c:v>2289</c:v>
                </c:pt>
                <c:pt idx="66">
                  <c:v>2237</c:v>
                </c:pt>
                <c:pt idx="67">
                  <c:v>2000</c:v>
                </c:pt>
                <c:pt idx="68">
                  <c:v>1905</c:v>
                </c:pt>
                <c:pt idx="69">
                  <c:v>2145</c:v>
                </c:pt>
                <c:pt idx="70">
                  <c:v>2250</c:v>
                </c:pt>
                <c:pt idx="71">
                  <c:v>2040</c:v>
                </c:pt>
                <c:pt idx="72">
                  <c:v>1917</c:v>
                </c:pt>
                <c:pt idx="73">
                  <c:v>1685</c:v>
                </c:pt>
                <c:pt idx="74">
                  <c:v>1823</c:v>
                </c:pt>
                <c:pt idx="75">
                  <c:v>1971</c:v>
                </c:pt>
                <c:pt idx="76">
                  <c:v>2360</c:v>
                </c:pt>
                <c:pt idx="77">
                  <c:v>2160</c:v>
                </c:pt>
                <c:pt idx="78">
                  <c:v>2305</c:v>
                </c:pt>
                <c:pt idx="79">
                  <c:v>2165</c:v>
                </c:pt>
                <c:pt idx="80">
                  <c:v>1884</c:v>
                </c:pt>
                <c:pt idx="81">
                  <c:v>1964</c:v>
                </c:pt>
                <c:pt idx="82">
                  <c:v>1602</c:v>
                </c:pt>
                <c:pt idx="83">
                  <c:v>1528</c:v>
                </c:pt>
                <c:pt idx="84">
                  <c:v>1748</c:v>
                </c:pt>
                <c:pt idx="85">
                  <c:v>1803</c:v>
                </c:pt>
                <c:pt idx="86">
                  <c:v>1707</c:v>
                </c:pt>
                <c:pt idx="87">
                  <c:v>1402</c:v>
                </c:pt>
                <c:pt idx="88">
                  <c:v>1197</c:v>
                </c:pt>
                <c:pt idx="89">
                  <c:v>1141</c:v>
                </c:pt>
                <c:pt idx="90">
                  <c:v>937</c:v>
                </c:pt>
                <c:pt idx="91">
                  <c:v>971</c:v>
                </c:pt>
                <c:pt idx="92">
                  <c:v>990</c:v>
                </c:pt>
                <c:pt idx="93">
                  <c:v>855</c:v>
                </c:pt>
                <c:pt idx="94">
                  <c:v>874</c:v>
                </c:pt>
                <c:pt idx="95">
                  <c:v>971</c:v>
                </c:pt>
                <c:pt idx="96">
                  <c:v>898</c:v>
                </c:pt>
                <c:pt idx="97">
                  <c:v>848</c:v>
                </c:pt>
                <c:pt idx="98">
                  <c:v>905</c:v>
                </c:pt>
                <c:pt idx="99">
                  <c:v>976</c:v>
                </c:pt>
                <c:pt idx="100">
                  <c:v>1039</c:v>
                </c:pt>
                <c:pt idx="101">
                  <c:v>832</c:v>
                </c:pt>
                <c:pt idx="102">
                  <c:v>510</c:v>
                </c:pt>
                <c:pt idx="103">
                  <c:v>16</c:v>
                </c:pt>
                <c:pt idx="104">
                  <c:v>98</c:v>
                </c:pt>
                <c:pt idx="105">
                  <c:v>151</c:v>
                </c:pt>
                <c:pt idx="106">
                  <c:v>440</c:v>
                </c:pt>
                <c:pt idx="107">
                  <c:v>472</c:v>
                </c:pt>
                <c:pt idx="108">
                  <c:v>323</c:v>
                </c:pt>
                <c:pt idx="109">
                  <c:v>428</c:v>
                </c:pt>
                <c:pt idx="110">
                  <c:v>395</c:v>
                </c:pt>
                <c:pt idx="111">
                  <c:v>351</c:v>
                </c:pt>
                <c:pt idx="112">
                  <c:v>193</c:v>
                </c:pt>
                <c:pt idx="113">
                  <c:v>713</c:v>
                </c:pt>
                <c:pt idx="114">
                  <c:v>679</c:v>
                </c:pt>
                <c:pt idx="115">
                  <c:v>700</c:v>
                </c:pt>
                <c:pt idx="116">
                  <c:v>994</c:v>
                </c:pt>
                <c:pt idx="117">
                  <c:v>1066</c:v>
                </c:pt>
                <c:pt idx="118">
                  <c:v>1028</c:v>
                </c:pt>
                <c:pt idx="119">
                  <c:v>910</c:v>
                </c:pt>
                <c:pt idx="120">
                  <c:v>1076</c:v>
                </c:pt>
                <c:pt idx="121">
                  <c:v>813</c:v>
                </c:pt>
                <c:pt idx="122">
                  <c:v>629</c:v>
                </c:pt>
                <c:pt idx="123">
                  <c:v>553</c:v>
                </c:pt>
                <c:pt idx="124">
                  <c:v>971</c:v>
                </c:pt>
                <c:pt idx="125">
                  <c:v>831</c:v>
                </c:pt>
                <c:pt idx="126">
                  <c:v>1027</c:v>
                </c:pt>
                <c:pt idx="127">
                  <c:v>1136</c:v>
                </c:pt>
                <c:pt idx="128">
                  <c:v>784</c:v>
                </c:pt>
                <c:pt idx="129">
                  <c:v>552</c:v>
                </c:pt>
                <c:pt idx="130">
                  <c:v>458</c:v>
                </c:pt>
                <c:pt idx="131">
                  <c:v>316</c:v>
                </c:pt>
                <c:pt idx="132">
                  <c:v>170</c:v>
                </c:pt>
                <c:pt idx="133">
                  <c:v>348</c:v>
                </c:pt>
                <c:pt idx="134">
                  <c:v>402</c:v>
                </c:pt>
                <c:pt idx="135">
                  <c:v>296</c:v>
                </c:pt>
                <c:pt idx="136">
                  <c:v>205</c:v>
                </c:pt>
                <c:pt idx="137">
                  <c:v>45</c:v>
                </c:pt>
                <c:pt idx="138">
                  <c:v>99</c:v>
                </c:pt>
                <c:pt idx="139">
                  <c:v>-47</c:v>
                </c:pt>
                <c:pt idx="140">
                  <c:v>135</c:v>
                </c:pt>
                <c:pt idx="141">
                  <c:v>325</c:v>
                </c:pt>
                <c:pt idx="142">
                  <c:v>260</c:v>
                </c:pt>
                <c:pt idx="143">
                  <c:v>324</c:v>
                </c:pt>
                <c:pt idx="144">
                  <c:v>487</c:v>
                </c:pt>
                <c:pt idx="145">
                  <c:v>363</c:v>
                </c:pt>
                <c:pt idx="146">
                  <c:v>571</c:v>
                </c:pt>
                <c:pt idx="147">
                  <c:v>817</c:v>
                </c:pt>
                <c:pt idx="148">
                  <c:v>757</c:v>
                </c:pt>
                <c:pt idx="149">
                  <c:v>879</c:v>
                </c:pt>
                <c:pt idx="150">
                  <c:v>875</c:v>
                </c:pt>
                <c:pt idx="151">
                  <c:v>860</c:v>
                </c:pt>
                <c:pt idx="152">
                  <c:v>827</c:v>
                </c:pt>
                <c:pt idx="153">
                  <c:v>1153</c:v>
                </c:pt>
                <c:pt idx="154">
                  <c:v>1200</c:v>
                </c:pt>
                <c:pt idx="155">
                  <c:v>1395</c:v>
                </c:pt>
                <c:pt idx="156">
                  <c:v>1226</c:v>
                </c:pt>
                <c:pt idx="157">
                  <c:v>1307</c:v>
                </c:pt>
                <c:pt idx="158">
                  <c:v>1229</c:v>
                </c:pt>
                <c:pt idx="159">
                  <c:v>1179</c:v>
                </c:pt>
                <c:pt idx="160">
                  <c:v>855</c:v>
                </c:pt>
                <c:pt idx="161">
                  <c:v>984</c:v>
                </c:pt>
                <c:pt idx="162">
                  <c:v>955</c:v>
                </c:pt>
                <c:pt idx="163">
                  <c:v>922</c:v>
                </c:pt>
                <c:pt idx="164">
                  <c:v>1354</c:v>
                </c:pt>
                <c:pt idx="165">
                  <c:v>1120</c:v>
                </c:pt>
                <c:pt idx="166">
                  <c:v>1256</c:v>
                </c:pt>
                <c:pt idx="167">
                  <c:v>1234</c:v>
                </c:pt>
                <c:pt idx="168">
                  <c:v>1380</c:v>
                </c:pt>
                <c:pt idx="169">
                  <c:v>1555</c:v>
                </c:pt>
                <c:pt idx="170">
                  <c:v>1952</c:v>
                </c:pt>
                <c:pt idx="171">
                  <c:v>2309</c:v>
                </c:pt>
                <c:pt idx="172">
                  <c:v>2455</c:v>
                </c:pt>
                <c:pt idx="173">
                  <c:v>2607</c:v>
                </c:pt>
                <c:pt idx="174">
                  <c:v>2659</c:v>
                </c:pt>
                <c:pt idx="175">
                  <c:v>2945</c:v>
                </c:pt>
                <c:pt idx="176">
                  <c:v>2894</c:v>
                </c:pt>
                <c:pt idx="177">
                  <c:v>3117</c:v>
                </c:pt>
                <c:pt idx="178">
                  <c:v>3486</c:v>
                </c:pt>
                <c:pt idx="179">
                  <c:v>3746</c:v>
                </c:pt>
                <c:pt idx="180">
                  <c:v>4199</c:v>
                </c:pt>
                <c:pt idx="181">
                  <c:v>4484</c:v>
                </c:pt>
                <c:pt idx="182">
                  <c:v>4595</c:v>
                </c:pt>
                <c:pt idx="183">
                  <c:v>4780</c:v>
                </c:pt>
                <c:pt idx="184">
                  <c:v>5060</c:v>
                </c:pt>
                <c:pt idx="185">
                  <c:v>5078</c:v>
                </c:pt>
                <c:pt idx="186">
                  <c:v>5341</c:v>
                </c:pt>
                <c:pt idx="187">
                  <c:v>5454</c:v>
                </c:pt>
                <c:pt idx="188">
                  <c:v>5333</c:v>
                </c:pt>
                <c:pt idx="189">
                  <c:v>5317</c:v>
                </c:pt>
                <c:pt idx="190">
                  <c:v>5046</c:v>
                </c:pt>
                <c:pt idx="191">
                  <c:v>5076</c:v>
                </c:pt>
                <c:pt idx="192">
                  <c:v>4999</c:v>
                </c:pt>
                <c:pt idx="193">
                  <c:v>4943</c:v>
                </c:pt>
                <c:pt idx="194">
                  <c:v>4791</c:v>
                </c:pt>
                <c:pt idx="195">
                  <c:v>4283</c:v>
                </c:pt>
                <c:pt idx="196">
                  <c:v>4156</c:v>
                </c:pt>
                <c:pt idx="197">
                  <c:v>3796</c:v>
                </c:pt>
                <c:pt idx="198">
                  <c:v>3671</c:v>
                </c:pt>
                <c:pt idx="199">
                  <c:v>3376</c:v>
                </c:pt>
                <c:pt idx="200">
                  <c:v>3396</c:v>
                </c:pt>
                <c:pt idx="201">
                  <c:v>3115</c:v>
                </c:pt>
                <c:pt idx="202">
                  <c:v>3122</c:v>
                </c:pt>
                <c:pt idx="203">
                  <c:v>2630</c:v>
                </c:pt>
                <c:pt idx="204">
                  <c:v>2347</c:v>
                </c:pt>
                <c:pt idx="205">
                  <c:v>2032</c:v>
                </c:pt>
                <c:pt idx="206">
                  <c:v>1749</c:v>
                </c:pt>
                <c:pt idx="207">
                  <c:v>1486</c:v>
                </c:pt>
                <c:pt idx="208">
                  <c:v>1431</c:v>
                </c:pt>
                <c:pt idx="209">
                  <c:v>1743</c:v>
                </c:pt>
              </c:numCache>
            </c:numRef>
          </c:val>
          <c:smooth val="0"/>
          <c:extLst>
            <c:ext xmlns:c16="http://schemas.microsoft.com/office/drawing/2014/chart" uri="{C3380CC4-5D6E-409C-BE32-E72D297353CC}">
              <c16:uniqueId val="{00000003-31DC-41FE-ABE5-210064587532}"/>
            </c:ext>
          </c:extLst>
        </c:ser>
        <c:ser>
          <c:idx val="4"/>
          <c:order val="4"/>
          <c:tx>
            <c:strRef>
              <c:f>Taul14!$A$30</c:f>
              <c:strCache>
                <c:ptCount val="1"/>
                <c:pt idx="0">
                  <c:v>Seutukaupunki</c:v>
                </c:pt>
              </c:strCache>
            </c:strRef>
          </c:tx>
          <c:spPr>
            <a:ln w="38100" cap="rnd">
              <a:solidFill>
                <a:srgbClr val="0070C0"/>
              </a:solidFill>
              <a:round/>
            </a:ln>
            <a:effectLst/>
          </c:spPr>
          <c:marker>
            <c:symbol val="none"/>
          </c:marker>
          <c:cat>
            <c:strRef>
              <c:f>Taul14!$B$25:$HC$25</c:f>
              <c:strCache>
                <c:ptCount val="210"/>
                <c:pt idx="0">
                  <c:v>2005M1</c:v>
                </c:pt>
                <c:pt idx="1">
                  <c:v>2005M2</c:v>
                </c:pt>
                <c:pt idx="2">
                  <c:v>2005M3</c:v>
                </c:pt>
                <c:pt idx="3">
                  <c:v>2005M4</c:v>
                </c:pt>
                <c:pt idx="4">
                  <c:v>2005M5</c:v>
                </c:pt>
                <c:pt idx="5">
                  <c:v>2005M6</c:v>
                </c:pt>
                <c:pt idx="6">
                  <c:v>2005M7</c:v>
                </c:pt>
                <c:pt idx="7">
                  <c:v>2005M8</c:v>
                </c:pt>
                <c:pt idx="8">
                  <c:v>2005M9</c:v>
                </c:pt>
                <c:pt idx="9">
                  <c:v>2005M10</c:v>
                </c:pt>
                <c:pt idx="10">
                  <c:v>2005M11</c:v>
                </c:pt>
                <c:pt idx="11">
                  <c:v>2005M12</c:v>
                </c:pt>
                <c:pt idx="12">
                  <c:v>2006M1</c:v>
                </c:pt>
                <c:pt idx="13">
                  <c:v>2006M2</c:v>
                </c:pt>
                <c:pt idx="14">
                  <c:v>2006M3</c:v>
                </c:pt>
                <c:pt idx="15">
                  <c:v>2006M4</c:v>
                </c:pt>
                <c:pt idx="16">
                  <c:v>2006M5</c:v>
                </c:pt>
                <c:pt idx="17">
                  <c:v>2006M6</c:v>
                </c:pt>
                <c:pt idx="18">
                  <c:v>2006M7</c:v>
                </c:pt>
                <c:pt idx="19">
                  <c:v>2006M8</c:v>
                </c:pt>
                <c:pt idx="20">
                  <c:v>2006M9</c:v>
                </c:pt>
                <c:pt idx="21">
                  <c:v>2006M10</c:v>
                </c:pt>
                <c:pt idx="22">
                  <c:v>2006M11</c:v>
                </c:pt>
                <c:pt idx="23">
                  <c:v>2006M12</c:v>
                </c:pt>
                <c:pt idx="24">
                  <c:v>2007M1</c:v>
                </c:pt>
                <c:pt idx="25">
                  <c:v>2007M2</c:v>
                </c:pt>
                <c:pt idx="26">
                  <c:v>2007M3</c:v>
                </c:pt>
                <c:pt idx="27">
                  <c:v>2007M4</c:v>
                </c:pt>
                <c:pt idx="28">
                  <c:v>2007M5</c:v>
                </c:pt>
                <c:pt idx="29">
                  <c:v>2007M6</c:v>
                </c:pt>
                <c:pt idx="30">
                  <c:v>2007M7</c:v>
                </c:pt>
                <c:pt idx="31">
                  <c:v>2007M8</c:v>
                </c:pt>
                <c:pt idx="32">
                  <c:v>2007M9</c:v>
                </c:pt>
                <c:pt idx="33">
                  <c:v>2007M10</c:v>
                </c:pt>
                <c:pt idx="34">
                  <c:v>2007M11</c:v>
                </c:pt>
                <c:pt idx="35">
                  <c:v>2007M12</c:v>
                </c:pt>
                <c:pt idx="36">
                  <c:v>2008M1</c:v>
                </c:pt>
                <c:pt idx="37">
                  <c:v>2008M2</c:v>
                </c:pt>
                <c:pt idx="38">
                  <c:v>2008M3</c:v>
                </c:pt>
                <c:pt idx="39">
                  <c:v>2008M4</c:v>
                </c:pt>
                <c:pt idx="40">
                  <c:v>2008M5</c:v>
                </c:pt>
                <c:pt idx="41">
                  <c:v>2008M6</c:v>
                </c:pt>
                <c:pt idx="42">
                  <c:v>2008M7</c:v>
                </c:pt>
                <c:pt idx="43">
                  <c:v>2008M8</c:v>
                </c:pt>
                <c:pt idx="44">
                  <c:v>2008M9</c:v>
                </c:pt>
                <c:pt idx="45">
                  <c:v>2008M10</c:v>
                </c:pt>
                <c:pt idx="46">
                  <c:v>2008M11</c:v>
                </c:pt>
                <c:pt idx="47">
                  <c:v>2008M12</c:v>
                </c:pt>
                <c:pt idx="48">
                  <c:v>2009M1</c:v>
                </c:pt>
                <c:pt idx="49">
                  <c:v>2009M2</c:v>
                </c:pt>
                <c:pt idx="50">
                  <c:v>2009M3</c:v>
                </c:pt>
                <c:pt idx="51">
                  <c:v>2009M4</c:v>
                </c:pt>
                <c:pt idx="52">
                  <c:v>2009M5</c:v>
                </c:pt>
                <c:pt idx="53">
                  <c:v>2009M6</c:v>
                </c:pt>
                <c:pt idx="54">
                  <c:v>2009M7</c:v>
                </c:pt>
                <c:pt idx="55">
                  <c:v>2009M8</c:v>
                </c:pt>
                <c:pt idx="56">
                  <c:v>2009M9</c:v>
                </c:pt>
                <c:pt idx="57">
                  <c:v>2009M10</c:v>
                </c:pt>
                <c:pt idx="58">
                  <c:v>2009M11</c:v>
                </c:pt>
                <c:pt idx="59">
                  <c:v>2009M12</c:v>
                </c:pt>
                <c:pt idx="60">
                  <c:v>2011M1</c:v>
                </c:pt>
                <c:pt idx="61">
                  <c:v>2011M2</c:v>
                </c:pt>
                <c:pt idx="62">
                  <c:v>2011M3</c:v>
                </c:pt>
                <c:pt idx="63">
                  <c:v>2011M4</c:v>
                </c:pt>
                <c:pt idx="64">
                  <c:v>2011M5</c:v>
                </c:pt>
                <c:pt idx="65">
                  <c:v>2011M6</c:v>
                </c:pt>
                <c:pt idx="66">
                  <c:v>2011M7</c:v>
                </c:pt>
                <c:pt idx="67">
                  <c:v>2011M8</c:v>
                </c:pt>
                <c:pt idx="68">
                  <c:v>2011M9</c:v>
                </c:pt>
                <c:pt idx="69">
                  <c:v>2011M10</c:v>
                </c:pt>
                <c:pt idx="70">
                  <c:v>2011M11</c:v>
                </c:pt>
                <c:pt idx="71">
                  <c:v>2011M12</c:v>
                </c:pt>
                <c:pt idx="72">
                  <c:v>2012M1</c:v>
                </c:pt>
                <c:pt idx="73">
                  <c:v>2012M2</c:v>
                </c:pt>
                <c:pt idx="74">
                  <c:v>2012M3</c:v>
                </c:pt>
                <c:pt idx="75">
                  <c:v>2012M4</c:v>
                </c:pt>
                <c:pt idx="76">
                  <c:v>2012M5</c:v>
                </c:pt>
                <c:pt idx="77">
                  <c:v>2012M6</c:v>
                </c:pt>
                <c:pt idx="78">
                  <c:v>2012M7</c:v>
                </c:pt>
                <c:pt idx="79">
                  <c:v>2012M8</c:v>
                </c:pt>
                <c:pt idx="80">
                  <c:v>2012M9</c:v>
                </c:pt>
                <c:pt idx="81">
                  <c:v>2012M10</c:v>
                </c:pt>
                <c:pt idx="82">
                  <c:v>2012M11</c:v>
                </c:pt>
                <c:pt idx="83">
                  <c:v>2012M12</c:v>
                </c:pt>
                <c:pt idx="84">
                  <c:v>2013M1</c:v>
                </c:pt>
                <c:pt idx="85">
                  <c:v>2013M2</c:v>
                </c:pt>
                <c:pt idx="86">
                  <c:v>2013M3</c:v>
                </c:pt>
                <c:pt idx="87">
                  <c:v>2013M4</c:v>
                </c:pt>
                <c:pt idx="88">
                  <c:v>2013M5</c:v>
                </c:pt>
                <c:pt idx="89">
                  <c:v>2013M6</c:v>
                </c:pt>
                <c:pt idx="90">
                  <c:v>2013M7</c:v>
                </c:pt>
                <c:pt idx="91">
                  <c:v>2013M8</c:v>
                </c:pt>
                <c:pt idx="92">
                  <c:v>2013M9</c:v>
                </c:pt>
                <c:pt idx="93">
                  <c:v>2013M10</c:v>
                </c:pt>
                <c:pt idx="94">
                  <c:v>2013M11</c:v>
                </c:pt>
                <c:pt idx="95">
                  <c:v>2013M12</c:v>
                </c:pt>
                <c:pt idx="96">
                  <c:v>2014M1</c:v>
                </c:pt>
                <c:pt idx="97">
                  <c:v>2014M2</c:v>
                </c:pt>
                <c:pt idx="98">
                  <c:v>2014M3</c:v>
                </c:pt>
                <c:pt idx="99">
                  <c:v>2014M4</c:v>
                </c:pt>
                <c:pt idx="100">
                  <c:v>2014M5</c:v>
                </c:pt>
                <c:pt idx="101">
                  <c:v>2014M6</c:v>
                </c:pt>
                <c:pt idx="102">
                  <c:v>2014M7</c:v>
                </c:pt>
                <c:pt idx="103">
                  <c:v>2014M8</c:v>
                </c:pt>
                <c:pt idx="104">
                  <c:v>2014M9</c:v>
                </c:pt>
                <c:pt idx="105">
                  <c:v>2014M10</c:v>
                </c:pt>
                <c:pt idx="106">
                  <c:v>2014M11</c:v>
                </c:pt>
                <c:pt idx="107">
                  <c:v>2014M12</c:v>
                </c:pt>
                <c:pt idx="108">
                  <c:v>2015M1</c:v>
                </c:pt>
                <c:pt idx="109">
                  <c:v>2015M2</c:v>
                </c:pt>
                <c:pt idx="110">
                  <c:v>2015M3</c:v>
                </c:pt>
                <c:pt idx="111">
                  <c:v>2015M4</c:v>
                </c:pt>
                <c:pt idx="112">
                  <c:v>2015M5</c:v>
                </c:pt>
                <c:pt idx="113">
                  <c:v>2015M6</c:v>
                </c:pt>
                <c:pt idx="114">
                  <c:v>2015M7</c:v>
                </c:pt>
                <c:pt idx="115">
                  <c:v>2015M8</c:v>
                </c:pt>
                <c:pt idx="116">
                  <c:v>2015M9</c:v>
                </c:pt>
                <c:pt idx="117">
                  <c:v>2015M10</c:v>
                </c:pt>
                <c:pt idx="118">
                  <c:v>2015M11</c:v>
                </c:pt>
                <c:pt idx="119">
                  <c:v>2015M12</c:v>
                </c:pt>
                <c:pt idx="120">
                  <c:v>2016M1</c:v>
                </c:pt>
                <c:pt idx="121">
                  <c:v>2016M2</c:v>
                </c:pt>
                <c:pt idx="122">
                  <c:v>2016M3</c:v>
                </c:pt>
                <c:pt idx="123">
                  <c:v>2016M4</c:v>
                </c:pt>
                <c:pt idx="124">
                  <c:v>2016M5</c:v>
                </c:pt>
                <c:pt idx="125">
                  <c:v>2016M6</c:v>
                </c:pt>
                <c:pt idx="126">
                  <c:v>2016M7</c:v>
                </c:pt>
                <c:pt idx="127">
                  <c:v>2016M8</c:v>
                </c:pt>
                <c:pt idx="128">
                  <c:v>2016M9</c:v>
                </c:pt>
                <c:pt idx="129">
                  <c:v>2016M10</c:v>
                </c:pt>
                <c:pt idx="130">
                  <c:v>2016M11</c:v>
                </c:pt>
                <c:pt idx="131">
                  <c:v>2016M12</c:v>
                </c:pt>
                <c:pt idx="132">
                  <c:v>2017M1</c:v>
                </c:pt>
                <c:pt idx="133">
                  <c:v>2017M2</c:v>
                </c:pt>
                <c:pt idx="134">
                  <c:v>2017M3</c:v>
                </c:pt>
                <c:pt idx="135">
                  <c:v>2017M4</c:v>
                </c:pt>
                <c:pt idx="136">
                  <c:v>2017M5</c:v>
                </c:pt>
                <c:pt idx="137">
                  <c:v>2017M6</c:v>
                </c:pt>
                <c:pt idx="138">
                  <c:v>2017M7</c:v>
                </c:pt>
                <c:pt idx="139">
                  <c:v>2017M8</c:v>
                </c:pt>
                <c:pt idx="140">
                  <c:v>2017M9</c:v>
                </c:pt>
                <c:pt idx="141">
                  <c:v>2017M10</c:v>
                </c:pt>
                <c:pt idx="142">
                  <c:v>2017M11</c:v>
                </c:pt>
                <c:pt idx="143">
                  <c:v>2017M12</c:v>
                </c:pt>
                <c:pt idx="144">
                  <c:v>2018M1</c:v>
                </c:pt>
                <c:pt idx="145">
                  <c:v>2018M2</c:v>
                </c:pt>
                <c:pt idx="146">
                  <c:v>2018M3</c:v>
                </c:pt>
                <c:pt idx="147">
                  <c:v>2018M4</c:v>
                </c:pt>
                <c:pt idx="148">
                  <c:v>2018M5</c:v>
                </c:pt>
                <c:pt idx="149">
                  <c:v>2018M6</c:v>
                </c:pt>
                <c:pt idx="150">
                  <c:v>2018M7</c:v>
                </c:pt>
                <c:pt idx="151">
                  <c:v>2018M8</c:v>
                </c:pt>
                <c:pt idx="152">
                  <c:v>2018M9</c:v>
                </c:pt>
                <c:pt idx="153">
                  <c:v>2018M10</c:v>
                </c:pt>
                <c:pt idx="154">
                  <c:v>2018M11</c:v>
                </c:pt>
                <c:pt idx="155">
                  <c:v>2018M12</c:v>
                </c:pt>
                <c:pt idx="156">
                  <c:v>2019M1</c:v>
                </c:pt>
                <c:pt idx="157">
                  <c:v>2019M2</c:v>
                </c:pt>
                <c:pt idx="158">
                  <c:v>2019M3</c:v>
                </c:pt>
                <c:pt idx="159">
                  <c:v>2019M4</c:v>
                </c:pt>
                <c:pt idx="160">
                  <c:v>2019M5</c:v>
                </c:pt>
                <c:pt idx="161">
                  <c:v>2019M6</c:v>
                </c:pt>
                <c:pt idx="162">
                  <c:v>2019M7</c:v>
                </c:pt>
                <c:pt idx="163">
                  <c:v>2019M8</c:v>
                </c:pt>
                <c:pt idx="164">
                  <c:v>2019M9</c:v>
                </c:pt>
                <c:pt idx="165">
                  <c:v>2019M10</c:v>
                </c:pt>
                <c:pt idx="166">
                  <c:v>2019M11</c:v>
                </c:pt>
                <c:pt idx="167">
                  <c:v>2019M12</c:v>
                </c:pt>
                <c:pt idx="168">
                  <c:v>2020M1</c:v>
                </c:pt>
                <c:pt idx="169">
                  <c:v>2020M2</c:v>
                </c:pt>
                <c:pt idx="170">
                  <c:v>2020M3</c:v>
                </c:pt>
                <c:pt idx="171">
                  <c:v>2020M4</c:v>
                </c:pt>
                <c:pt idx="172">
                  <c:v>2020M5</c:v>
                </c:pt>
                <c:pt idx="173">
                  <c:v>2020M6</c:v>
                </c:pt>
                <c:pt idx="174">
                  <c:v>2020M7</c:v>
                </c:pt>
                <c:pt idx="175">
                  <c:v>2020M8</c:v>
                </c:pt>
                <c:pt idx="176">
                  <c:v>2020M9</c:v>
                </c:pt>
                <c:pt idx="177">
                  <c:v>2020M10</c:v>
                </c:pt>
                <c:pt idx="178">
                  <c:v>2020M11</c:v>
                </c:pt>
                <c:pt idx="179">
                  <c:v>2020M12</c:v>
                </c:pt>
                <c:pt idx="180">
                  <c:v>2021M01*</c:v>
                </c:pt>
                <c:pt idx="181">
                  <c:v>2021M02*</c:v>
                </c:pt>
                <c:pt idx="182">
                  <c:v>2021M03*</c:v>
                </c:pt>
                <c:pt idx="183">
                  <c:v>2021M04*</c:v>
                </c:pt>
                <c:pt idx="184">
                  <c:v>2021M05*</c:v>
                </c:pt>
                <c:pt idx="185">
                  <c:v>2021M06*</c:v>
                </c:pt>
                <c:pt idx="186">
                  <c:v>2021M07*</c:v>
                </c:pt>
                <c:pt idx="187">
                  <c:v>2021M08*</c:v>
                </c:pt>
                <c:pt idx="188">
                  <c:v>2021M09*</c:v>
                </c:pt>
                <c:pt idx="189">
                  <c:v>2021M10*</c:v>
                </c:pt>
                <c:pt idx="190">
                  <c:v>2021M11*</c:v>
                </c:pt>
                <c:pt idx="191">
                  <c:v>2021M12*</c:v>
                </c:pt>
                <c:pt idx="192">
                  <c:v>2022M01</c:v>
                </c:pt>
                <c:pt idx="193">
                  <c:v>2022M02</c:v>
                </c:pt>
                <c:pt idx="194">
                  <c:v>2022M03</c:v>
                </c:pt>
                <c:pt idx="195">
                  <c:v>2022M04</c:v>
                </c:pt>
                <c:pt idx="196">
                  <c:v>2022M05</c:v>
                </c:pt>
                <c:pt idx="197">
                  <c:v>2022M06</c:v>
                </c:pt>
                <c:pt idx="198">
                  <c:v>2022M07</c:v>
                </c:pt>
                <c:pt idx="199">
                  <c:v>2022M08</c:v>
                </c:pt>
                <c:pt idx="200">
                  <c:v>2022M09</c:v>
                </c:pt>
                <c:pt idx="201">
                  <c:v>2022M10</c:v>
                </c:pt>
                <c:pt idx="202">
                  <c:v>2022M11</c:v>
                </c:pt>
                <c:pt idx="203">
                  <c:v>2022M12</c:v>
                </c:pt>
                <c:pt idx="204">
                  <c:v>2023M01*</c:v>
                </c:pt>
                <c:pt idx="205">
                  <c:v>2023M02*</c:v>
                </c:pt>
                <c:pt idx="206">
                  <c:v>2023M03*</c:v>
                </c:pt>
                <c:pt idx="207">
                  <c:v>2023M04*</c:v>
                </c:pt>
                <c:pt idx="208">
                  <c:v>2023M05*</c:v>
                </c:pt>
                <c:pt idx="209">
                  <c:v>2023M06*</c:v>
                </c:pt>
              </c:strCache>
            </c:strRef>
          </c:cat>
          <c:val>
            <c:numRef>
              <c:f>Taul14!$B$30:$HC$30</c:f>
              <c:numCache>
                <c:formatCode>General</c:formatCode>
                <c:ptCount val="210"/>
                <c:pt idx="0">
                  <c:v>-2913</c:v>
                </c:pt>
                <c:pt idx="1">
                  <c:v>-2853</c:v>
                </c:pt>
                <c:pt idx="2">
                  <c:v>-2751</c:v>
                </c:pt>
                <c:pt idx="3">
                  <c:v>-2898</c:v>
                </c:pt>
                <c:pt idx="4">
                  <c:v>-2886</c:v>
                </c:pt>
                <c:pt idx="5">
                  <c:v>-3049</c:v>
                </c:pt>
                <c:pt idx="6">
                  <c:v>-3033</c:v>
                </c:pt>
                <c:pt idx="7">
                  <c:v>-2929</c:v>
                </c:pt>
                <c:pt idx="8">
                  <c:v>-3093</c:v>
                </c:pt>
                <c:pt idx="9">
                  <c:v>-3202</c:v>
                </c:pt>
                <c:pt idx="10">
                  <c:v>-3180</c:v>
                </c:pt>
                <c:pt idx="11">
                  <c:v>-3116</c:v>
                </c:pt>
                <c:pt idx="12">
                  <c:v>-3008</c:v>
                </c:pt>
                <c:pt idx="13">
                  <c:v>-3042</c:v>
                </c:pt>
                <c:pt idx="14">
                  <c:v>-3396</c:v>
                </c:pt>
                <c:pt idx="15">
                  <c:v>-3228</c:v>
                </c:pt>
                <c:pt idx="16">
                  <c:v>-3086</c:v>
                </c:pt>
                <c:pt idx="17">
                  <c:v>-2862</c:v>
                </c:pt>
                <c:pt idx="18">
                  <c:v>-2816</c:v>
                </c:pt>
                <c:pt idx="19">
                  <c:v>-3111</c:v>
                </c:pt>
                <c:pt idx="20">
                  <c:v>-3159</c:v>
                </c:pt>
                <c:pt idx="21">
                  <c:v>-3161</c:v>
                </c:pt>
                <c:pt idx="22">
                  <c:v>-3301</c:v>
                </c:pt>
                <c:pt idx="23">
                  <c:v>-3103</c:v>
                </c:pt>
                <c:pt idx="24">
                  <c:v>-3138</c:v>
                </c:pt>
                <c:pt idx="25">
                  <c:v>-2970</c:v>
                </c:pt>
                <c:pt idx="26">
                  <c:v>-2762</c:v>
                </c:pt>
                <c:pt idx="27">
                  <c:v>-2916</c:v>
                </c:pt>
                <c:pt idx="28">
                  <c:v>-3114</c:v>
                </c:pt>
                <c:pt idx="29">
                  <c:v>-3107</c:v>
                </c:pt>
                <c:pt idx="30">
                  <c:v>-2894</c:v>
                </c:pt>
                <c:pt idx="31">
                  <c:v>-2889</c:v>
                </c:pt>
                <c:pt idx="32">
                  <c:v>-3022</c:v>
                </c:pt>
                <c:pt idx="33">
                  <c:v>-2946</c:v>
                </c:pt>
                <c:pt idx="34">
                  <c:v>-2830</c:v>
                </c:pt>
                <c:pt idx="35">
                  <c:v>-2934</c:v>
                </c:pt>
                <c:pt idx="36">
                  <c:v>-2880</c:v>
                </c:pt>
                <c:pt idx="37">
                  <c:v>-3094</c:v>
                </c:pt>
                <c:pt idx="38">
                  <c:v>-3044</c:v>
                </c:pt>
                <c:pt idx="39">
                  <c:v>-2960</c:v>
                </c:pt>
                <c:pt idx="40">
                  <c:v>-3088</c:v>
                </c:pt>
                <c:pt idx="41">
                  <c:v>-3209</c:v>
                </c:pt>
                <c:pt idx="42">
                  <c:v>-3373</c:v>
                </c:pt>
                <c:pt idx="43">
                  <c:v>-3398</c:v>
                </c:pt>
                <c:pt idx="44">
                  <c:v>-3252</c:v>
                </c:pt>
                <c:pt idx="45">
                  <c:v>-3332</c:v>
                </c:pt>
                <c:pt idx="46">
                  <c:v>-3293</c:v>
                </c:pt>
                <c:pt idx="47">
                  <c:v>-3353</c:v>
                </c:pt>
                <c:pt idx="48">
                  <c:v>-3395</c:v>
                </c:pt>
                <c:pt idx="49">
                  <c:v>-3430</c:v>
                </c:pt>
                <c:pt idx="50">
                  <c:v>-3610</c:v>
                </c:pt>
                <c:pt idx="51">
                  <c:v>-3602</c:v>
                </c:pt>
                <c:pt idx="52">
                  <c:v>-3507</c:v>
                </c:pt>
                <c:pt idx="53">
                  <c:v>-3616</c:v>
                </c:pt>
                <c:pt idx="54">
                  <c:v>-3502</c:v>
                </c:pt>
                <c:pt idx="55">
                  <c:v>-3773</c:v>
                </c:pt>
                <c:pt idx="56">
                  <c:v>-3604</c:v>
                </c:pt>
                <c:pt idx="57">
                  <c:v>-3615</c:v>
                </c:pt>
                <c:pt idx="58">
                  <c:v>-3585</c:v>
                </c:pt>
                <c:pt idx="59">
                  <c:v>-3464</c:v>
                </c:pt>
                <c:pt idx="60">
                  <c:v>-2593</c:v>
                </c:pt>
                <c:pt idx="61">
                  <c:v>-2808</c:v>
                </c:pt>
                <c:pt idx="62">
                  <c:v>-2880</c:v>
                </c:pt>
                <c:pt idx="63">
                  <c:v>-3098</c:v>
                </c:pt>
                <c:pt idx="64">
                  <c:v>-2996</c:v>
                </c:pt>
                <c:pt idx="65">
                  <c:v>-2943</c:v>
                </c:pt>
                <c:pt idx="66">
                  <c:v>-3083</c:v>
                </c:pt>
                <c:pt idx="67">
                  <c:v>-3048</c:v>
                </c:pt>
                <c:pt idx="68">
                  <c:v>-3183</c:v>
                </c:pt>
                <c:pt idx="69">
                  <c:v>-3231</c:v>
                </c:pt>
                <c:pt idx="70">
                  <c:v>-3243</c:v>
                </c:pt>
                <c:pt idx="71">
                  <c:v>-3260</c:v>
                </c:pt>
                <c:pt idx="72">
                  <c:v>-3269</c:v>
                </c:pt>
                <c:pt idx="73">
                  <c:v>-3192</c:v>
                </c:pt>
                <c:pt idx="74">
                  <c:v>-3291</c:v>
                </c:pt>
                <c:pt idx="75">
                  <c:v>-3416</c:v>
                </c:pt>
                <c:pt idx="76">
                  <c:v>-3561</c:v>
                </c:pt>
                <c:pt idx="77">
                  <c:v>-3609</c:v>
                </c:pt>
                <c:pt idx="78">
                  <c:v>-3756</c:v>
                </c:pt>
                <c:pt idx="79">
                  <c:v>-3910</c:v>
                </c:pt>
                <c:pt idx="80">
                  <c:v>-4006</c:v>
                </c:pt>
                <c:pt idx="81">
                  <c:v>-4169</c:v>
                </c:pt>
                <c:pt idx="82">
                  <c:v>-4220</c:v>
                </c:pt>
                <c:pt idx="83">
                  <c:v>-4452</c:v>
                </c:pt>
                <c:pt idx="84">
                  <c:v>-4484</c:v>
                </c:pt>
                <c:pt idx="85">
                  <c:v>-4527</c:v>
                </c:pt>
                <c:pt idx="86">
                  <c:v>-4616</c:v>
                </c:pt>
                <c:pt idx="87">
                  <c:v>-4604</c:v>
                </c:pt>
                <c:pt idx="88">
                  <c:v>-4713</c:v>
                </c:pt>
                <c:pt idx="89">
                  <c:v>-4762</c:v>
                </c:pt>
                <c:pt idx="90">
                  <c:v>-4662</c:v>
                </c:pt>
                <c:pt idx="91">
                  <c:v>-4862</c:v>
                </c:pt>
                <c:pt idx="92">
                  <c:v>-4858</c:v>
                </c:pt>
                <c:pt idx="93">
                  <c:v>-4691</c:v>
                </c:pt>
                <c:pt idx="94">
                  <c:v>-4718</c:v>
                </c:pt>
                <c:pt idx="95">
                  <c:v>-4518</c:v>
                </c:pt>
                <c:pt idx="96">
                  <c:v>-4409</c:v>
                </c:pt>
                <c:pt idx="97">
                  <c:v>-4259</c:v>
                </c:pt>
                <c:pt idx="98">
                  <c:v>-4127</c:v>
                </c:pt>
                <c:pt idx="99">
                  <c:v>-3856</c:v>
                </c:pt>
                <c:pt idx="100">
                  <c:v>-3731</c:v>
                </c:pt>
                <c:pt idx="101">
                  <c:v>-3755</c:v>
                </c:pt>
                <c:pt idx="102">
                  <c:v>-3951</c:v>
                </c:pt>
                <c:pt idx="103">
                  <c:v>-3995</c:v>
                </c:pt>
                <c:pt idx="104">
                  <c:v>-4111</c:v>
                </c:pt>
                <c:pt idx="105">
                  <c:v>-4210</c:v>
                </c:pt>
                <c:pt idx="106">
                  <c:v>-4371</c:v>
                </c:pt>
                <c:pt idx="107">
                  <c:v>-4363</c:v>
                </c:pt>
                <c:pt idx="108">
                  <c:v>-4517</c:v>
                </c:pt>
                <c:pt idx="109">
                  <c:v>-4567</c:v>
                </c:pt>
                <c:pt idx="110">
                  <c:v>-4835</c:v>
                </c:pt>
                <c:pt idx="111">
                  <c:v>-4967</c:v>
                </c:pt>
                <c:pt idx="112">
                  <c:v>-5035</c:v>
                </c:pt>
                <c:pt idx="113">
                  <c:v>-5297</c:v>
                </c:pt>
                <c:pt idx="114">
                  <c:v>-5127</c:v>
                </c:pt>
                <c:pt idx="115">
                  <c:v>-5654</c:v>
                </c:pt>
                <c:pt idx="116">
                  <c:v>-5551</c:v>
                </c:pt>
                <c:pt idx="117">
                  <c:v>-5595</c:v>
                </c:pt>
                <c:pt idx="118">
                  <c:v>-5479</c:v>
                </c:pt>
                <c:pt idx="119">
                  <c:v>-5619</c:v>
                </c:pt>
                <c:pt idx="120">
                  <c:v>-5637</c:v>
                </c:pt>
                <c:pt idx="121">
                  <c:v>-5790</c:v>
                </c:pt>
                <c:pt idx="122">
                  <c:v>-5768</c:v>
                </c:pt>
                <c:pt idx="123">
                  <c:v>-5891</c:v>
                </c:pt>
                <c:pt idx="124">
                  <c:v>-5947</c:v>
                </c:pt>
                <c:pt idx="125">
                  <c:v>-5827</c:v>
                </c:pt>
                <c:pt idx="126">
                  <c:v>-5926</c:v>
                </c:pt>
                <c:pt idx="127">
                  <c:v>-6114</c:v>
                </c:pt>
                <c:pt idx="128">
                  <c:v>-6158</c:v>
                </c:pt>
                <c:pt idx="129">
                  <c:v>-6220</c:v>
                </c:pt>
                <c:pt idx="130">
                  <c:v>-6158</c:v>
                </c:pt>
                <c:pt idx="131">
                  <c:v>-6253</c:v>
                </c:pt>
                <c:pt idx="132">
                  <c:v>-6325</c:v>
                </c:pt>
                <c:pt idx="133">
                  <c:v>-6322</c:v>
                </c:pt>
                <c:pt idx="134">
                  <c:v>-6262</c:v>
                </c:pt>
                <c:pt idx="135">
                  <c:v>-6254</c:v>
                </c:pt>
                <c:pt idx="136">
                  <c:v>-6167</c:v>
                </c:pt>
                <c:pt idx="137">
                  <c:v>-6241</c:v>
                </c:pt>
                <c:pt idx="138">
                  <c:v>-6338</c:v>
                </c:pt>
                <c:pt idx="139">
                  <c:v>-5965</c:v>
                </c:pt>
                <c:pt idx="140">
                  <c:v>-5972</c:v>
                </c:pt>
                <c:pt idx="141">
                  <c:v>-6034</c:v>
                </c:pt>
                <c:pt idx="142">
                  <c:v>-6171</c:v>
                </c:pt>
                <c:pt idx="143">
                  <c:v>-6178</c:v>
                </c:pt>
                <c:pt idx="144">
                  <c:v>-6253</c:v>
                </c:pt>
                <c:pt idx="145">
                  <c:v>-6431</c:v>
                </c:pt>
                <c:pt idx="146">
                  <c:v>-6459</c:v>
                </c:pt>
                <c:pt idx="147">
                  <c:v>-6503</c:v>
                </c:pt>
                <c:pt idx="148">
                  <c:v>-6678</c:v>
                </c:pt>
                <c:pt idx="149">
                  <c:v>-6762</c:v>
                </c:pt>
                <c:pt idx="150">
                  <c:v>-6835</c:v>
                </c:pt>
                <c:pt idx="151">
                  <c:v>-6952</c:v>
                </c:pt>
                <c:pt idx="152">
                  <c:v>-7202</c:v>
                </c:pt>
                <c:pt idx="153">
                  <c:v>-7240</c:v>
                </c:pt>
                <c:pt idx="154">
                  <c:v>-7240</c:v>
                </c:pt>
                <c:pt idx="155">
                  <c:v>-7219</c:v>
                </c:pt>
                <c:pt idx="156">
                  <c:v>-6996</c:v>
                </c:pt>
                <c:pt idx="157">
                  <c:v>-6892</c:v>
                </c:pt>
                <c:pt idx="158">
                  <c:v>-6743</c:v>
                </c:pt>
                <c:pt idx="159">
                  <c:v>-6625</c:v>
                </c:pt>
                <c:pt idx="160">
                  <c:v>-6557</c:v>
                </c:pt>
                <c:pt idx="161">
                  <c:v>-6500</c:v>
                </c:pt>
                <c:pt idx="162">
                  <c:v>-6303</c:v>
                </c:pt>
                <c:pt idx="163">
                  <c:v>-6044</c:v>
                </c:pt>
                <c:pt idx="164">
                  <c:v>-5921</c:v>
                </c:pt>
                <c:pt idx="165">
                  <c:v>-5711</c:v>
                </c:pt>
                <c:pt idx="166">
                  <c:v>-5678</c:v>
                </c:pt>
                <c:pt idx="167">
                  <c:v>-5698</c:v>
                </c:pt>
                <c:pt idx="168">
                  <c:v>-5699</c:v>
                </c:pt>
                <c:pt idx="169">
                  <c:v>-5636</c:v>
                </c:pt>
                <c:pt idx="170">
                  <c:v>-5598</c:v>
                </c:pt>
                <c:pt idx="171">
                  <c:v>-5372</c:v>
                </c:pt>
                <c:pt idx="172">
                  <c:v>-5357</c:v>
                </c:pt>
                <c:pt idx="173">
                  <c:v>-5213</c:v>
                </c:pt>
                <c:pt idx="174">
                  <c:v>-5338</c:v>
                </c:pt>
                <c:pt idx="175">
                  <c:v>-5535</c:v>
                </c:pt>
                <c:pt idx="176">
                  <c:v>-5024</c:v>
                </c:pt>
                <c:pt idx="177">
                  <c:v>-4933</c:v>
                </c:pt>
                <c:pt idx="178">
                  <c:v>-4629</c:v>
                </c:pt>
                <c:pt idx="179">
                  <c:v>-4286</c:v>
                </c:pt>
                <c:pt idx="180">
                  <c:v>-4007</c:v>
                </c:pt>
                <c:pt idx="181">
                  <c:v>-3597</c:v>
                </c:pt>
                <c:pt idx="182">
                  <c:v>-3302</c:v>
                </c:pt>
                <c:pt idx="183">
                  <c:v>-3151</c:v>
                </c:pt>
                <c:pt idx="184">
                  <c:v>-2821</c:v>
                </c:pt>
                <c:pt idx="185">
                  <c:v>-2569</c:v>
                </c:pt>
                <c:pt idx="186">
                  <c:v>-2380</c:v>
                </c:pt>
                <c:pt idx="187">
                  <c:v>-2145</c:v>
                </c:pt>
                <c:pt idx="188">
                  <c:v>-1989</c:v>
                </c:pt>
                <c:pt idx="189">
                  <c:v>-1891</c:v>
                </c:pt>
                <c:pt idx="190">
                  <c:v>-2032</c:v>
                </c:pt>
                <c:pt idx="191">
                  <c:v>-1962</c:v>
                </c:pt>
                <c:pt idx="192">
                  <c:v>-1863</c:v>
                </c:pt>
                <c:pt idx="193">
                  <c:v>-2125</c:v>
                </c:pt>
                <c:pt idx="194">
                  <c:v>-2352</c:v>
                </c:pt>
                <c:pt idx="195">
                  <c:v>-2699</c:v>
                </c:pt>
                <c:pt idx="196">
                  <c:v>-2966</c:v>
                </c:pt>
                <c:pt idx="197">
                  <c:v>-3136</c:v>
                </c:pt>
                <c:pt idx="198">
                  <c:v>-3350</c:v>
                </c:pt>
                <c:pt idx="199">
                  <c:v>-3301</c:v>
                </c:pt>
                <c:pt idx="200">
                  <c:v>-3525</c:v>
                </c:pt>
                <c:pt idx="201">
                  <c:v>-3823</c:v>
                </c:pt>
                <c:pt idx="202">
                  <c:v>-3864</c:v>
                </c:pt>
                <c:pt idx="203">
                  <c:v>-4179</c:v>
                </c:pt>
                <c:pt idx="204">
                  <c:v>-4531</c:v>
                </c:pt>
                <c:pt idx="205">
                  <c:v>-4503</c:v>
                </c:pt>
                <c:pt idx="206">
                  <c:v>-4571</c:v>
                </c:pt>
                <c:pt idx="207">
                  <c:v>-4692</c:v>
                </c:pt>
                <c:pt idx="208">
                  <c:v>-4689</c:v>
                </c:pt>
                <c:pt idx="209">
                  <c:v>-4779</c:v>
                </c:pt>
              </c:numCache>
            </c:numRef>
          </c:val>
          <c:smooth val="0"/>
          <c:extLst>
            <c:ext xmlns:c16="http://schemas.microsoft.com/office/drawing/2014/chart" uri="{C3380CC4-5D6E-409C-BE32-E72D297353CC}">
              <c16:uniqueId val="{00000004-31DC-41FE-ABE5-210064587532}"/>
            </c:ext>
          </c:extLst>
        </c:ser>
        <c:ser>
          <c:idx val="5"/>
          <c:order val="5"/>
          <c:tx>
            <c:strRef>
              <c:f>Taul14!$A$31</c:f>
              <c:strCache>
                <c:ptCount val="1"/>
                <c:pt idx="0">
                  <c:v>Maaseutu</c:v>
                </c:pt>
              </c:strCache>
            </c:strRef>
          </c:tx>
          <c:spPr>
            <a:ln w="57150" cap="rnd">
              <a:solidFill>
                <a:srgbClr val="C00000"/>
              </a:solidFill>
              <a:round/>
            </a:ln>
            <a:effectLst/>
          </c:spPr>
          <c:marker>
            <c:symbol val="none"/>
          </c:marker>
          <c:cat>
            <c:strRef>
              <c:f>Taul14!$B$25:$HC$25</c:f>
              <c:strCache>
                <c:ptCount val="210"/>
                <c:pt idx="0">
                  <c:v>2005M1</c:v>
                </c:pt>
                <c:pt idx="1">
                  <c:v>2005M2</c:v>
                </c:pt>
                <c:pt idx="2">
                  <c:v>2005M3</c:v>
                </c:pt>
                <c:pt idx="3">
                  <c:v>2005M4</c:v>
                </c:pt>
                <c:pt idx="4">
                  <c:v>2005M5</c:v>
                </c:pt>
                <c:pt idx="5">
                  <c:v>2005M6</c:v>
                </c:pt>
                <c:pt idx="6">
                  <c:v>2005M7</c:v>
                </c:pt>
                <c:pt idx="7">
                  <c:v>2005M8</c:v>
                </c:pt>
                <c:pt idx="8">
                  <c:v>2005M9</c:v>
                </c:pt>
                <c:pt idx="9">
                  <c:v>2005M10</c:v>
                </c:pt>
                <c:pt idx="10">
                  <c:v>2005M11</c:v>
                </c:pt>
                <c:pt idx="11">
                  <c:v>2005M12</c:v>
                </c:pt>
                <c:pt idx="12">
                  <c:v>2006M1</c:v>
                </c:pt>
                <c:pt idx="13">
                  <c:v>2006M2</c:v>
                </c:pt>
                <c:pt idx="14">
                  <c:v>2006M3</c:v>
                </c:pt>
                <c:pt idx="15">
                  <c:v>2006M4</c:v>
                </c:pt>
                <c:pt idx="16">
                  <c:v>2006M5</c:v>
                </c:pt>
                <c:pt idx="17">
                  <c:v>2006M6</c:v>
                </c:pt>
                <c:pt idx="18">
                  <c:v>2006M7</c:v>
                </c:pt>
                <c:pt idx="19">
                  <c:v>2006M8</c:v>
                </c:pt>
                <c:pt idx="20">
                  <c:v>2006M9</c:v>
                </c:pt>
                <c:pt idx="21">
                  <c:v>2006M10</c:v>
                </c:pt>
                <c:pt idx="22">
                  <c:v>2006M11</c:v>
                </c:pt>
                <c:pt idx="23">
                  <c:v>2006M12</c:v>
                </c:pt>
                <c:pt idx="24">
                  <c:v>2007M1</c:v>
                </c:pt>
                <c:pt idx="25">
                  <c:v>2007M2</c:v>
                </c:pt>
                <c:pt idx="26">
                  <c:v>2007M3</c:v>
                </c:pt>
                <c:pt idx="27">
                  <c:v>2007M4</c:v>
                </c:pt>
                <c:pt idx="28">
                  <c:v>2007M5</c:v>
                </c:pt>
                <c:pt idx="29">
                  <c:v>2007M6</c:v>
                </c:pt>
                <c:pt idx="30">
                  <c:v>2007M7</c:v>
                </c:pt>
                <c:pt idx="31">
                  <c:v>2007M8</c:v>
                </c:pt>
                <c:pt idx="32">
                  <c:v>2007M9</c:v>
                </c:pt>
                <c:pt idx="33">
                  <c:v>2007M10</c:v>
                </c:pt>
                <c:pt idx="34">
                  <c:v>2007M11</c:v>
                </c:pt>
                <c:pt idx="35">
                  <c:v>2007M12</c:v>
                </c:pt>
                <c:pt idx="36">
                  <c:v>2008M1</c:v>
                </c:pt>
                <c:pt idx="37">
                  <c:v>2008M2</c:v>
                </c:pt>
                <c:pt idx="38">
                  <c:v>2008M3</c:v>
                </c:pt>
                <c:pt idx="39">
                  <c:v>2008M4</c:v>
                </c:pt>
                <c:pt idx="40">
                  <c:v>2008M5</c:v>
                </c:pt>
                <c:pt idx="41">
                  <c:v>2008M6</c:v>
                </c:pt>
                <c:pt idx="42">
                  <c:v>2008M7</c:v>
                </c:pt>
                <c:pt idx="43">
                  <c:v>2008M8</c:v>
                </c:pt>
                <c:pt idx="44">
                  <c:v>2008M9</c:v>
                </c:pt>
                <c:pt idx="45">
                  <c:v>2008M10</c:v>
                </c:pt>
                <c:pt idx="46">
                  <c:v>2008M11</c:v>
                </c:pt>
                <c:pt idx="47">
                  <c:v>2008M12</c:v>
                </c:pt>
                <c:pt idx="48">
                  <c:v>2009M1</c:v>
                </c:pt>
                <c:pt idx="49">
                  <c:v>2009M2</c:v>
                </c:pt>
                <c:pt idx="50">
                  <c:v>2009M3</c:v>
                </c:pt>
                <c:pt idx="51">
                  <c:v>2009M4</c:v>
                </c:pt>
                <c:pt idx="52">
                  <c:v>2009M5</c:v>
                </c:pt>
                <c:pt idx="53">
                  <c:v>2009M6</c:v>
                </c:pt>
                <c:pt idx="54">
                  <c:v>2009M7</c:v>
                </c:pt>
                <c:pt idx="55">
                  <c:v>2009M8</c:v>
                </c:pt>
                <c:pt idx="56">
                  <c:v>2009M9</c:v>
                </c:pt>
                <c:pt idx="57">
                  <c:v>2009M10</c:v>
                </c:pt>
                <c:pt idx="58">
                  <c:v>2009M11</c:v>
                </c:pt>
                <c:pt idx="59">
                  <c:v>2009M12</c:v>
                </c:pt>
                <c:pt idx="60">
                  <c:v>2011M1</c:v>
                </c:pt>
                <c:pt idx="61">
                  <c:v>2011M2</c:v>
                </c:pt>
                <c:pt idx="62">
                  <c:v>2011M3</c:v>
                </c:pt>
                <c:pt idx="63">
                  <c:v>2011M4</c:v>
                </c:pt>
                <c:pt idx="64">
                  <c:v>2011M5</c:v>
                </c:pt>
                <c:pt idx="65">
                  <c:v>2011M6</c:v>
                </c:pt>
                <c:pt idx="66">
                  <c:v>2011M7</c:v>
                </c:pt>
                <c:pt idx="67">
                  <c:v>2011M8</c:v>
                </c:pt>
                <c:pt idx="68">
                  <c:v>2011M9</c:v>
                </c:pt>
                <c:pt idx="69">
                  <c:v>2011M10</c:v>
                </c:pt>
                <c:pt idx="70">
                  <c:v>2011M11</c:v>
                </c:pt>
                <c:pt idx="71">
                  <c:v>2011M12</c:v>
                </c:pt>
                <c:pt idx="72">
                  <c:v>2012M1</c:v>
                </c:pt>
                <c:pt idx="73">
                  <c:v>2012M2</c:v>
                </c:pt>
                <c:pt idx="74">
                  <c:v>2012M3</c:v>
                </c:pt>
                <c:pt idx="75">
                  <c:v>2012M4</c:v>
                </c:pt>
                <c:pt idx="76">
                  <c:v>2012M5</c:v>
                </c:pt>
                <c:pt idx="77">
                  <c:v>2012M6</c:v>
                </c:pt>
                <c:pt idx="78">
                  <c:v>2012M7</c:v>
                </c:pt>
                <c:pt idx="79">
                  <c:v>2012M8</c:v>
                </c:pt>
                <c:pt idx="80">
                  <c:v>2012M9</c:v>
                </c:pt>
                <c:pt idx="81">
                  <c:v>2012M10</c:v>
                </c:pt>
                <c:pt idx="82">
                  <c:v>2012M11</c:v>
                </c:pt>
                <c:pt idx="83">
                  <c:v>2012M12</c:v>
                </c:pt>
                <c:pt idx="84">
                  <c:v>2013M1</c:v>
                </c:pt>
                <c:pt idx="85">
                  <c:v>2013M2</c:v>
                </c:pt>
                <c:pt idx="86">
                  <c:v>2013M3</c:v>
                </c:pt>
                <c:pt idx="87">
                  <c:v>2013M4</c:v>
                </c:pt>
                <c:pt idx="88">
                  <c:v>2013M5</c:v>
                </c:pt>
                <c:pt idx="89">
                  <c:v>2013M6</c:v>
                </c:pt>
                <c:pt idx="90">
                  <c:v>2013M7</c:v>
                </c:pt>
                <c:pt idx="91">
                  <c:v>2013M8</c:v>
                </c:pt>
                <c:pt idx="92">
                  <c:v>2013M9</c:v>
                </c:pt>
                <c:pt idx="93">
                  <c:v>2013M10</c:v>
                </c:pt>
                <c:pt idx="94">
                  <c:v>2013M11</c:v>
                </c:pt>
                <c:pt idx="95">
                  <c:v>2013M12</c:v>
                </c:pt>
                <c:pt idx="96">
                  <c:v>2014M1</c:v>
                </c:pt>
                <c:pt idx="97">
                  <c:v>2014M2</c:v>
                </c:pt>
                <c:pt idx="98">
                  <c:v>2014M3</c:v>
                </c:pt>
                <c:pt idx="99">
                  <c:v>2014M4</c:v>
                </c:pt>
                <c:pt idx="100">
                  <c:v>2014M5</c:v>
                </c:pt>
                <c:pt idx="101">
                  <c:v>2014M6</c:v>
                </c:pt>
                <c:pt idx="102">
                  <c:v>2014M7</c:v>
                </c:pt>
                <c:pt idx="103">
                  <c:v>2014M8</c:v>
                </c:pt>
                <c:pt idx="104">
                  <c:v>2014M9</c:v>
                </c:pt>
                <c:pt idx="105">
                  <c:v>2014M10</c:v>
                </c:pt>
                <c:pt idx="106">
                  <c:v>2014M11</c:v>
                </c:pt>
                <c:pt idx="107">
                  <c:v>2014M12</c:v>
                </c:pt>
                <c:pt idx="108">
                  <c:v>2015M1</c:v>
                </c:pt>
                <c:pt idx="109">
                  <c:v>2015M2</c:v>
                </c:pt>
                <c:pt idx="110">
                  <c:v>2015M3</c:v>
                </c:pt>
                <c:pt idx="111">
                  <c:v>2015M4</c:v>
                </c:pt>
                <c:pt idx="112">
                  <c:v>2015M5</c:v>
                </c:pt>
                <c:pt idx="113">
                  <c:v>2015M6</c:v>
                </c:pt>
                <c:pt idx="114">
                  <c:v>2015M7</c:v>
                </c:pt>
                <c:pt idx="115">
                  <c:v>2015M8</c:v>
                </c:pt>
                <c:pt idx="116">
                  <c:v>2015M9</c:v>
                </c:pt>
                <c:pt idx="117">
                  <c:v>2015M10</c:v>
                </c:pt>
                <c:pt idx="118">
                  <c:v>2015M11</c:v>
                </c:pt>
                <c:pt idx="119">
                  <c:v>2015M12</c:v>
                </c:pt>
                <c:pt idx="120">
                  <c:v>2016M1</c:v>
                </c:pt>
                <c:pt idx="121">
                  <c:v>2016M2</c:v>
                </c:pt>
                <c:pt idx="122">
                  <c:v>2016M3</c:v>
                </c:pt>
                <c:pt idx="123">
                  <c:v>2016M4</c:v>
                </c:pt>
                <c:pt idx="124">
                  <c:v>2016M5</c:v>
                </c:pt>
                <c:pt idx="125">
                  <c:v>2016M6</c:v>
                </c:pt>
                <c:pt idx="126">
                  <c:v>2016M7</c:v>
                </c:pt>
                <c:pt idx="127">
                  <c:v>2016M8</c:v>
                </c:pt>
                <c:pt idx="128">
                  <c:v>2016M9</c:v>
                </c:pt>
                <c:pt idx="129">
                  <c:v>2016M10</c:v>
                </c:pt>
                <c:pt idx="130">
                  <c:v>2016M11</c:v>
                </c:pt>
                <c:pt idx="131">
                  <c:v>2016M12</c:v>
                </c:pt>
                <c:pt idx="132">
                  <c:v>2017M1</c:v>
                </c:pt>
                <c:pt idx="133">
                  <c:v>2017M2</c:v>
                </c:pt>
                <c:pt idx="134">
                  <c:v>2017M3</c:v>
                </c:pt>
                <c:pt idx="135">
                  <c:v>2017M4</c:v>
                </c:pt>
                <c:pt idx="136">
                  <c:v>2017M5</c:v>
                </c:pt>
                <c:pt idx="137">
                  <c:v>2017M6</c:v>
                </c:pt>
                <c:pt idx="138">
                  <c:v>2017M7</c:v>
                </c:pt>
                <c:pt idx="139">
                  <c:v>2017M8</c:v>
                </c:pt>
                <c:pt idx="140">
                  <c:v>2017M9</c:v>
                </c:pt>
                <c:pt idx="141">
                  <c:v>2017M10</c:v>
                </c:pt>
                <c:pt idx="142">
                  <c:v>2017M11</c:v>
                </c:pt>
                <c:pt idx="143">
                  <c:v>2017M12</c:v>
                </c:pt>
                <c:pt idx="144">
                  <c:v>2018M1</c:v>
                </c:pt>
                <c:pt idx="145">
                  <c:v>2018M2</c:v>
                </c:pt>
                <c:pt idx="146">
                  <c:v>2018M3</c:v>
                </c:pt>
                <c:pt idx="147">
                  <c:v>2018M4</c:v>
                </c:pt>
                <c:pt idx="148">
                  <c:v>2018M5</c:v>
                </c:pt>
                <c:pt idx="149">
                  <c:v>2018M6</c:v>
                </c:pt>
                <c:pt idx="150">
                  <c:v>2018M7</c:v>
                </c:pt>
                <c:pt idx="151">
                  <c:v>2018M8</c:v>
                </c:pt>
                <c:pt idx="152">
                  <c:v>2018M9</c:v>
                </c:pt>
                <c:pt idx="153">
                  <c:v>2018M10</c:v>
                </c:pt>
                <c:pt idx="154">
                  <c:v>2018M11</c:v>
                </c:pt>
                <c:pt idx="155">
                  <c:v>2018M12</c:v>
                </c:pt>
                <c:pt idx="156">
                  <c:v>2019M1</c:v>
                </c:pt>
                <c:pt idx="157">
                  <c:v>2019M2</c:v>
                </c:pt>
                <c:pt idx="158">
                  <c:v>2019M3</c:v>
                </c:pt>
                <c:pt idx="159">
                  <c:v>2019M4</c:v>
                </c:pt>
                <c:pt idx="160">
                  <c:v>2019M5</c:v>
                </c:pt>
                <c:pt idx="161">
                  <c:v>2019M6</c:v>
                </c:pt>
                <c:pt idx="162">
                  <c:v>2019M7</c:v>
                </c:pt>
                <c:pt idx="163">
                  <c:v>2019M8</c:v>
                </c:pt>
                <c:pt idx="164">
                  <c:v>2019M9</c:v>
                </c:pt>
                <c:pt idx="165">
                  <c:v>2019M10</c:v>
                </c:pt>
                <c:pt idx="166">
                  <c:v>2019M11</c:v>
                </c:pt>
                <c:pt idx="167">
                  <c:v>2019M12</c:v>
                </c:pt>
                <c:pt idx="168">
                  <c:v>2020M1</c:v>
                </c:pt>
                <c:pt idx="169">
                  <c:v>2020M2</c:v>
                </c:pt>
                <c:pt idx="170">
                  <c:v>2020M3</c:v>
                </c:pt>
                <c:pt idx="171">
                  <c:v>2020M4</c:v>
                </c:pt>
                <c:pt idx="172">
                  <c:v>2020M5</c:v>
                </c:pt>
                <c:pt idx="173">
                  <c:v>2020M6</c:v>
                </c:pt>
                <c:pt idx="174">
                  <c:v>2020M7</c:v>
                </c:pt>
                <c:pt idx="175">
                  <c:v>2020M8</c:v>
                </c:pt>
                <c:pt idx="176">
                  <c:v>2020M9</c:v>
                </c:pt>
                <c:pt idx="177">
                  <c:v>2020M10</c:v>
                </c:pt>
                <c:pt idx="178">
                  <c:v>2020M11</c:v>
                </c:pt>
                <c:pt idx="179">
                  <c:v>2020M12</c:v>
                </c:pt>
                <c:pt idx="180">
                  <c:v>2021M01*</c:v>
                </c:pt>
                <c:pt idx="181">
                  <c:v>2021M02*</c:v>
                </c:pt>
                <c:pt idx="182">
                  <c:v>2021M03*</c:v>
                </c:pt>
                <c:pt idx="183">
                  <c:v>2021M04*</c:v>
                </c:pt>
                <c:pt idx="184">
                  <c:v>2021M05*</c:v>
                </c:pt>
                <c:pt idx="185">
                  <c:v>2021M06*</c:v>
                </c:pt>
                <c:pt idx="186">
                  <c:v>2021M07*</c:v>
                </c:pt>
                <c:pt idx="187">
                  <c:v>2021M08*</c:v>
                </c:pt>
                <c:pt idx="188">
                  <c:v>2021M09*</c:v>
                </c:pt>
                <c:pt idx="189">
                  <c:v>2021M10*</c:v>
                </c:pt>
                <c:pt idx="190">
                  <c:v>2021M11*</c:v>
                </c:pt>
                <c:pt idx="191">
                  <c:v>2021M12*</c:v>
                </c:pt>
                <c:pt idx="192">
                  <c:v>2022M01</c:v>
                </c:pt>
                <c:pt idx="193">
                  <c:v>2022M02</c:v>
                </c:pt>
                <c:pt idx="194">
                  <c:v>2022M03</c:v>
                </c:pt>
                <c:pt idx="195">
                  <c:v>2022M04</c:v>
                </c:pt>
                <c:pt idx="196">
                  <c:v>2022M05</c:v>
                </c:pt>
                <c:pt idx="197">
                  <c:v>2022M06</c:v>
                </c:pt>
                <c:pt idx="198">
                  <c:v>2022M07</c:v>
                </c:pt>
                <c:pt idx="199">
                  <c:v>2022M08</c:v>
                </c:pt>
                <c:pt idx="200">
                  <c:v>2022M09</c:v>
                </c:pt>
                <c:pt idx="201">
                  <c:v>2022M10</c:v>
                </c:pt>
                <c:pt idx="202">
                  <c:v>2022M11</c:v>
                </c:pt>
                <c:pt idx="203">
                  <c:v>2022M12</c:v>
                </c:pt>
                <c:pt idx="204">
                  <c:v>2023M01*</c:v>
                </c:pt>
                <c:pt idx="205">
                  <c:v>2023M02*</c:v>
                </c:pt>
                <c:pt idx="206">
                  <c:v>2023M03*</c:v>
                </c:pt>
                <c:pt idx="207">
                  <c:v>2023M04*</c:v>
                </c:pt>
                <c:pt idx="208">
                  <c:v>2023M05*</c:v>
                </c:pt>
                <c:pt idx="209">
                  <c:v>2023M06*</c:v>
                </c:pt>
              </c:strCache>
            </c:strRef>
          </c:cat>
          <c:val>
            <c:numRef>
              <c:f>Taul14!$B$31:$HC$31</c:f>
              <c:numCache>
                <c:formatCode>General</c:formatCode>
                <c:ptCount val="210"/>
                <c:pt idx="0">
                  <c:v>-2872</c:v>
                </c:pt>
                <c:pt idx="1">
                  <c:v>-2980</c:v>
                </c:pt>
                <c:pt idx="2">
                  <c:v>-3033</c:v>
                </c:pt>
                <c:pt idx="3">
                  <c:v>-2976</c:v>
                </c:pt>
                <c:pt idx="4">
                  <c:v>-3155</c:v>
                </c:pt>
                <c:pt idx="5">
                  <c:v>-3184</c:v>
                </c:pt>
                <c:pt idx="6">
                  <c:v>-3365</c:v>
                </c:pt>
                <c:pt idx="7">
                  <c:v>-3540</c:v>
                </c:pt>
                <c:pt idx="8">
                  <c:v>-3448</c:v>
                </c:pt>
                <c:pt idx="9">
                  <c:v>-3541</c:v>
                </c:pt>
                <c:pt idx="10">
                  <c:v>-3474</c:v>
                </c:pt>
                <c:pt idx="11">
                  <c:v>-3627</c:v>
                </c:pt>
                <c:pt idx="12">
                  <c:v>-3526</c:v>
                </c:pt>
                <c:pt idx="13">
                  <c:v>-3563</c:v>
                </c:pt>
                <c:pt idx="14">
                  <c:v>-3634</c:v>
                </c:pt>
                <c:pt idx="15">
                  <c:v>-3684</c:v>
                </c:pt>
                <c:pt idx="16">
                  <c:v>-3760</c:v>
                </c:pt>
                <c:pt idx="17">
                  <c:v>-3832</c:v>
                </c:pt>
                <c:pt idx="18">
                  <c:v>-3856</c:v>
                </c:pt>
                <c:pt idx="19">
                  <c:v>-3678</c:v>
                </c:pt>
                <c:pt idx="20">
                  <c:v>-3682</c:v>
                </c:pt>
                <c:pt idx="21">
                  <c:v>-3675</c:v>
                </c:pt>
                <c:pt idx="22">
                  <c:v>-3884</c:v>
                </c:pt>
                <c:pt idx="23">
                  <c:v>-4094</c:v>
                </c:pt>
                <c:pt idx="24">
                  <c:v>-4341</c:v>
                </c:pt>
                <c:pt idx="25">
                  <c:v>-4307</c:v>
                </c:pt>
                <c:pt idx="26">
                  <c:v>-4371</c:v>
                </c:pt>
                <c:pt idx="27">
                  <c:v>-4266</c:v>
                </c:pt>
                <c:pt idx="28">
                  <c:v>-4254</c:v>
                </c:pt>
                <c:pt idx="29">
                  <c:v>-4443</c:v>
                </c:pt>
                <c:pt idx="30">
                  <c:v>-4462</c:v>
                </c:pt>
                <c:pt idx="31">
                  <c:v>-4460</c:v>
                </c:pt>
                <c:pt idx="32">
                  <c:v>-4619</c:v>
                </c:pt>
                <c:pt idx="33">
                  <c:v>-4629</c:v>
                </c:pt>
                <c:pt idx="34">
                  <c:v>-4404</c:v>
                </c:pt>
                <c:pt idx="35">
                  <c:v>-4096</c:v>
                </c:pt>
                <c:pt idx="36">
                  <c:v>-3983</c:v>
                </c:pt>
                <c:pt idx="37">
                  <c:v>-3904</c:v>
                </c:pt>
                <c:pt idx="38">
                  <c:v>-3766</c:v>
                </c:pt>
                <c:pt idx="39">
                  <c:v>-3795</c:v>
                </c:pt>
                <c:pt idx="40">
                  <c:v>-3904</c:v>
                </c:pt>
                <c:pt idx="41">
                  <c:v>-4040</c:v>
                </c:pt>
                <c:pt idx="42">
                  <c:v>-4026</c:v>
                </c:pt>
                <c:pt idx="43">
                  <c:v>-4315</c:v>
                </c:pt>
                <c:pt idx="44">
                  <c:v>-4105</c:v>
                </c:pt>
                <c:pt idx="45">
                  <c:v>-4045</c:v>
                </c:pt>
                <c:pt idx="46">
                  <c:v>-4223</c:v>
                </c:pt>
                <c:pt idx="47">
                  <c:v>-4468</c:v>
                </c:pt>
                <c:pt idx="48">
                  <c:v>-4376</c:v>
                </c:pt>
                <c:pt idx="49">
                  <c:v>-4511</c:v>
                </c:pt>
                <c:pt idx="50">
                  <c:v>-4458</c:v>
                </c:pt>
                <c:pt idx="51">
                  <c:v>-4506</c:v>
                </c:pt>
                <c:pt idx="52">
                  <c:v>-4511</c:v>
                </c:pt>
                <c:pt idx="53">
                  <c:v>-4171</c:v>
                </c:pt>
                <c:pt idx="54">
                  <c:v>-4176</c:v>
                </c:pt>
                <c:pt idx="55">
                  <c:v>-4363</c:v>
                </c:pt>
                <c:pt idx="56">
                  <c:v>-4384</c:v>
                </c:pt>
                <c:pt idx="57">
                  <c:v>-4190</c:v>
                </c:pt>
                <c:pt idx="58">
                  <c:v>-4019</c:v>
                </c:pt>
                <c:pt idx="59">
                  <c:v>-3791</c:v>
                </c:pt>
                <c:pt idx="60">
                  <c:v>-3731</c:v>
                </c:pt>
                <c:pt idx="61">
                  <c:v>-3691</c:v>
                </c:pt>
                <c:pt idx="62">
                  <c:v>-3532</c:v>
                </c:pt>
                <c:pt idx="63">
                  <c:v>-3689</c:v>
                </c:pt>
                <c:pt idx="64">
                  <c:v>-3505</c:v>
                </c:pt>
                <c:pt idx="65">
                  <c:v>-3397</c:v>
                </c:pt>
                <c:pt idx="66">
                  <c:v>-3580</c:v>
                </c:pt>
                <c:pt idx="67">
                  <c:v>-3520</c:v>
                </c:pt>
                <c:pt idx="68">
                  <c:v>-3693</c:v>
                </c:pt>
                <c:pt idx="69">
                  <c:v>-3829</c:v>
                </c:pt>
                <c:pt idx="70">
                  <c:v>-3876</c:v>
                </c:pt>
                <c:pt idx="71">
                  <c:v>-4061</c:v>
                </c:pt>
                <c:pt idx="72">
                  <c:v>-3978</c:v>
                </c:pt>
                <c:pt idx="73">
                  <c:v>-3887</c:v>
                </c:pt>
                <c:pt idx="74">
                  <c:v>-3918</c:v>
                </c:pt>
                <c:pt idx="75">
                  <c:v>-3768</c:v>
                </c:pt>
                <c:pt idx="76">
                  <c:v>-3874</c:v>
                </c:pt>
                <c:pt idx="77">
                  <c:v>-4131</c:v>
                </c:pt>
                <c:pt idx="78">
                  <c:v>-4181</c:v>
                </c:pt>
                <c:pt idx="79">
                  <c:v>-4196</c:v>
                </c:pt>
                <c:pt idx="80">
                  <c:v>-4303</c:v>
                </c:pt>
                <c:pt idx="81">
                  <c:v>-4359</c:v>
                </c:pt>
                <c:pt idx="82">
                  <c:v>-4329</c:v>
                </c:pt>
                <c:pt idx="83">
                  <c:v>-4042</c:v>
                </c:pt>
                <c:pt idx="84">
                  <c:v>-4021</c:v>
                </c:pt>
                <c:pt idx="85">
                  <c:v>-4206</c:v>
                </c:pt>
                <c:pt idx="86">
                  <c:v>-4231</c:v>
                </c:pt>
                <c:pt idx="87">
                  <c:v>-4348</c:v>
                </c:pt>
                <c:pt idx="88">
                  <c:v>-4274</c:v>
                </c:pt>
                <c:pt idx="89">
                  <c:v>-4275</c:v>
                </c:pt>
                <c:pt idx="90">
                  <c:v>-4400</c:v>
                </c:pt>
                <c:pt idx="91">
                  <c:v>-4407</c:v>
                </c:pt>
                <c:pt idx="92">
                  <c:v>-4232</c:v>
                </c:pt>
                <c:pt idx="93">
                  <c:v>-4020</c:v>
                </c:pt>
                <c:pt idx="94">
                  <c:v>-4033</c:v>
                </c:pt>
                <c:pt idx="95">
                  <c:v>-4172</c:v>
                </c:pt>
                <c:pt idx="96">
                  <c:v>-4060</c:v>
                </c:pt>
                <c:pt idx="97">
                  <c:v>-4058</c:v>
                </c:pt>
                <c:pt idx="98">
                  <c:v>-4040</c:v>
                </c:pt>
                <c:pt idx="99">
                  <c:v>-3979</c:v>
                </c:pt>
                <c:pt idx="100">
                  <c:v>-4168</c:v>
                </c:pt>
                <c:pt idx="101">
                  <c:v>-3923</c:v>
                </c:pt>
                <c:pt idx="102">
                  <c:v>-3751</c:v>
                </c:pt>
                <c:pt idx="103">
                  <c:v>-3985</c:v>
                </c:pt>
                <c:pt idx="104">
                  <c:v>-4085</c:v>
                </c:pt>
                <c:pt idx="105">
                  <c:v>-4217</c:v>
                </c:pt>
                <c:pt idx="106">
                  <c:v>-4495</c:v>
                </c:pt>
                <c:pt idx="107">
                  <c:v>-4555</c:v>
                </c:pt>
                <c:pt idx="108">
                  <c:v>-4698</c:v>
                </c:pt>
                <c:pt idx="109">
                  <c:v>-4565</c:v>
                </c:pt>
                <c:pt idx="110">
                  <c:v>-4574</c:v>
                </c:pt>
                <c:pt idx="111">
                  <c:v>-4640</c:v>
                </c:pt>
                <c:pt idx="112">
                  <c:v>-4535</c:v>
                </c:pt>
                <c:pt idx="113">
                  <c:v>-4542</c:v>
                </c:pt>
                <c:pt idx="114">
                  <c:v>-4748</c:v>
                </c:pt>
                <c:pt idx="115">
                  <c:v>-5001</c:v>
                </c:pt>
                <c:pt idx="116">
                  <c:v>-5069</c:v>
                </c:pt>
                <c:pt idx="117">
                  <c:v>-5222</c:v>
                </c:pt>
                <c:pt idx="118">
                  <c:v>-5122</c:v>
                </c:pt>
                <c:pt idx="119">
                  <c:v>-4996</c:v>
                </c:pt>
                <c:pt idx="120">
                  <c:v>-5029</c:v>
                </c:pt>
                <c:pt idx="121">
                  <c:v>-5071</c:v>
                </c:pt>
                <c:pt idx="122">
                  <c:v>-4981</c:v>
                </c:pt>
                <c:pt idx="123">
                  <c:v>-4966</c:v>
                </c:pt>
                <c:pt idx="124">
                  <c:v>-5040</c:v>
                </c:pt>
                <c:pt idx="125">
                  <c:v>-5095</c:v>
                </c:pt>
                <c:pt idx="126">
                  <c:v>-5104</c:v>
                </c:pt>
                <c:pt idx="127">
                  <c:v>-4756</c:v>
                </c:pt>
                <c:pt idx="128">
                  <c:v>-4565</c:v>
                </c:pt>
                <c:pt idx="129">
                  <c:v>-4351</c:v>
                </c:pt>
                <c:pt idx="130">
                  <c:v>-4215</c:v>
                </c:pt>
                <c:pt idx="131">
                  <c:v>-4332</c:v>
                </c:pt>
                <c:pt idx="132">
                  <c:v>-4313</c:v>
                </c:pt>
                <c:pt idx="133">
                  <c:v>-4409</c:v>
                </c:pt>
                <c:pt idx="134">
                  <c:v>-4532</c:v>
                </c:pt>
                <c:pt idx="135">
                  <c:v>-4690</c:v>
                </c:pt>
                <c:pt idx="136">
                  <c:v>-4725</c:v>
                </c:pt>
                <c:pt idx="137">
                  <c:v>-5069</c:v>
                </c:pt>
                <c:pt idx="138">
                  <c:v>-5050</c:v>
                </c:pt>
                <c:pt idx="139">
                  <c:v>-4976</c:v>
                </c:pt>
                <c:pt idx="140">
                  <c:v>-5033</c:v>
                </c:pt>
                <c:pt idx="141">
                  <c:v>-5126</c:v>
                </c:pt>
                <c:pt idx="142">
                  <c:v>-5249</c:v>
                </c:pt>
                <c:pt idx="143">
                  <c:v>-5397</c:v>
                </c:pt>
                <c:pt idx="144">
                  <c:v>-5440</c:v>
                </c:pt>
                <c:pt idx="145">
                  <c:v>-5314</c:v>
                </c:pt>
                <c:pt idx="146">
                  <c:v>-5419</c:v>
                </c:pt>
                <c:pt idx="147">
                  <c:v>-5372</c:v>
                </c:pt>
                <c:pt idx="148">
                  <c:v>-5454</c:v>
                </c:pt>
                <c:pt idx="149">
                  <c:v>-5405</c:v>
                </c:pt>
                <c:pt idx="150">
                  <c:v>-5373</c:v>
                </c:pt>
                <c:pt idx="151">
                  <c:v>-5766</c:v>
                </c:pt>
                <c:pt idx="152">
                  <c:v>-5693</c:v>
                </c:pt>
                <c:pt idx="153">
                  <c:v>-5786</c:v>
                </c:pt>
                <c:pt idx="154">
                  <c:v>-5765</c:v>
                </c:pt>
                <c:pt idx="155">
                  <c:v>-5722</c:v>
                </c:pt>
                <c:pt idx="156">
                  <c:v>-5689</c:v>
                </c:pt>
                <c:pt idx="157">
                  <c:v>-5725</c:v>
                </c:pt>
                <c:pt idx="158">
                  <c:v>-5679</c:v>
                </c:pt>
                <c:pt idx="159">
                  <c:v>-5620</c:v>
                </c:pt>
                <c:pt idx="160">
                  <c:v>-5651</c:v>
                </c:pt>
                <c:pt idx="161">
                  <c:v>-5723</c:v>
                </c:pt>
                <c:pt idx="162">
                  <c:v>-5928</c:v>
                </c:pt>
                <c:pt idx="163">
                  <c:v>-5708</c:v>
                </c:pt>
                <c:pt idx="164">
                  <c:v>-5897</c:v>
                </c:pt>
                <c:pt idx="165">
                  <c:v>-5884</c:v>
                </c:pt>
                <c:pt idx="166">
                  <c:v>-5936</c:v>
                </c:pt>
                <c:pt idx="167">
                  <c:v>-5818</c:v>
                </c:pt>
                <c:pt idx="168">
                  <c:v>-5699</c:v>
                </c:pt>
                <c:pt idx="169">
                  <c:v>-5735</c:v>
                </c:pt>
                <c:pt idx="170">
                  <c:v>-5536</c:v>
                </c:pt>
                <c:pt idx="171">
                  <c:v>-5296</c:v>
                </c:pt>
                <c:pt idx="172">
                  <c:v>-4981</c:v>
                </c:pt>
                <c:pt idx="173">
                  <c:v>-4678</c:v>
                </c:pt>
                <c:pt idx="174">
                  <c:v>-4490</c:v>
                </c:pt>
                <c:pt idx="175">
                  <c:v>-4446</c:v>
                </c:pt>
                <c:pt idx="176">
                  <c:v>-3931</c:v>
                </c:pt>
                <c:pt idx="177">
                  <c:v>-3645</c:v>
                </c:pt>
                <c:pt idx="178">
                  <c:v>-3420</c:v>
                </c:pt>
                <c:pt idx="179">
                  <c:v>-3025</c:v>
                </c:pt>
                <c:pt idx="180">
                  <c:v>-2759</c:v>
                </c:pt>
                <c:pt idx="181">
                  <c:v>-2436</c:v>
                </c:pt>
                <c:pt idx="182">
                  <c:v>-2296</c:v>
                </c:pt>
                <c:pt idx="183">
                  <c:v>-2365</c:v>
                </c:pt>
                <c:pt idx="184">
                  <c:v>-2355</c:v>
                </c:pt>
                <c:pt idx="185">
                  <c:v>-2071</c:v>
                </c:pt>
                <c:pt idx="186">
                  <c:v>-1706</c:v>
                </c:pt>
                <c:pt idx="187">
                  <c:v>-1396</c:v>
                </c:pt>
                <c:pt idx="188">
                  <c:v>-1104</c:v>
                </c:pt>
                <c:pt idx="189">
                  <c:v>-1162</c:v>
                </c:pt>
                <c:pt idx="190">
                  <c:v>-1105</c:v>
                </c:pt>
                <c:pt idx="191">
                  <c:v>-1309</c:v>
                </c:pt>
                <c:pt idx="192">
                  <c:v>-1382</c:v>
                </c:pt>
                <c:pt idx="193">
                  <c:v>-1515</c:v>
                </c:pt>
                <c:pt idx="194">
                  <c:v>-1691</c:v>
                </c:pt>
                <c:pt idx="195">
                  <c:v>-1796</c:v>
                </c:pt>
                <c:pt idx="196">
                  <c:v>-2075</c:v>
                </c:pt>
                <c:pt idx="197">
                  <c:v>-2329</c:v>
                </c:pt>
                <c:pt idx="198">
                  <c:v>-2455</c:v>
                </c:pt>
                <c:pt idx="199">
                  <c:v>-2786</c:v>
                </c:pt>
                <c:pt idx="200">
                  <c:v>-3232</c:v>
                </c:pt>
                <c:pt idx="201">
                  <c:v>-3461</c:v>
                </c:pt>
                <c:pt idx="202">
                  <c:v>-3669</c:v>
                </c:pt>
                <c:pt idx="203">
                  <c:v>-3838</c:v>
                </c:pt>
                <c:pt idx="204">
                  <c:v>-3942</c:v>
                </c:pt>
                <c:pt idx="205">
                  <c:v>-4132</c:v>
                </c:pt>
                <c:pt idx="206">
                  <c:v>-4245</c:v>
                </c:pt>
                <c:pt idx="207">
                  <c:v>-4282</c:v>
                </c:pt>
                <c:pt idx="208">
                  <c:v>-4468</c:v>
                </c:pt>
                <c:pt idx="209">
                  <c:v>-4835</c:v>
                </c:pt>
              </c:numCache>
            </c:numRef>
          </c:val>
          <c:smooth val="0"/>
          <c:extLst>
            <c:ext xmlns:c16="http://schemas.microsoft.com/office/drawing/2014/chart" uri="{C3380CC4-5D6E-409C-BE32-E72D297353CC}">
              <c16:uniqueId val="{00000005-31DC-41FE-ABE5-210064587532}"/>
            </c:ext>
          </c:extLst>
        </c:ser>
        <c:dLbls>
          <c:showLegendKey val="0"/>
          <c:showVal val="0"/>
          <c:showCatName val="0"/>
          <c:showSerName val="0"/>
          <c:showPercent val="0"/>
          <c:showBubbleSize val="0"/>
        </c:dLbls>
        <c:smooth val="0"/>
        <c:axId val="1036225887"/>
        <c:axId val="1504399951"/>
      </c:lineChart>
      <c:catAx>
        <c:axId val="1036225887"/>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i-FI"/>
          </a:p>
        </c:txPr>
        <c:crossAx val="1504399951"/>
        <c:crosses val="autoZero"/>
        <c:auto val="1"/>
        <c:lblAlgn val="ctr"/>
        <c:lblOffset val="100"/>
        <c:noMultiLvlLbl val="0"/>
      </c:catAx>
      <c:valAx>
        <c:axId val="1504399951"/>
        <c:scaling>
          <c:orientation val="minMax"/>
          <c:min val="-80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i-FI"/>
          </a:p>
        </c:txPr>
        <c:crossAx val="1036225887"/>
        <c:crosses val="autoZero"/>
        <c:crossBetween val="between"/>
      </c:valAx>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i-FI"/>
        </a:p>
      </c:txPr>
    </c:legend>
    <c:plotVisOnly val="1"/>
    <c:dispBlanksAs val="gap"/>
    <c:showDLblsOverMax val="0"/>
    <c:extLst/>
  </c:chart>
  <c:spPr>
    <a:solidFill>
      <a:schemeClr val="bg1"/>
    </a:solidFill>
  </c:spPr>
  <c:txPr>
    <a:bodyPr/>
    <a:lstStyle/>
    <a:p>
      <a:pPr>
        <a:defRPr>
          <a:solidFill>
            <a:schemeClr val="tx1"/>
          </a:solidFill>
        </a:defRPr>
      </a:pPr>
      <a:endParaRPr lang="fi-FI"/>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fi-FI" dirty="0"/>
              <a:t>Väestönkehitys perusura -skenaariossa tiivistettynä 2022</a:t>
            </a:r>
            <a:r>
              <a:rPr lang="fi-FI" sz="1400" b="0" i="0" u="none" strike="noStrike" kern="1200" spc="0" baseline="0" dirty="0">
                <a:solidFill>
                  <a:srgbClr val="000000"/>
                </a:solidFill>
                <a:effectLst/>
              </a:rPr>
              <a:t>–</a:t>
            </a:r>
            <a:r>
              <a:rPr lang="fi-FI" dirty="0"/>
              <a:t>2040</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fi-FI"/>
        </a:p>
      </c:txPr>
    </c:title>
    <c:autoTitleDeleted val="0"/>
    <c:plotArea>
      <c:layout/>
      <c:barChart>
        <c:barDir val="bar"/>
        <c:grouping val="stacked"/>
        <c:varyColors val="0"/>
        <c:ser>
          <c:idx val="0"/>
          <c:order val="0"/>
          <c:tx>
            <c:strRef>
              <c:f>Taul6!$E$22</c:f>
              <c:strCache>
                <c:ptCount val="1"/>
                <c:pt idx="0">
                  <c:v>Muutos 2022-2030</c:v>
                </c:pt>
              </c:strCache>
            </c:strRef>
          </c:tx>
          <c:spPr>
            <a:solidFill>
              <a:srgbClr val="002060"/>
            </a:solidFill>
            <a:ln>
              <a:noFill/>
            </a:ln>
            <a:effectLst/>
          </c:spPr>
          <c:invertIfNegative val="0"/>
          <c:cat>
            <c:strRef>
              <c:f>Taul6!$A$23:$A$28</c:f>
              <c:strCache>
                <c:ptCount val="6"/>
                <c:pt idx="0">
                  <c:v>Pääkaupunkiseutu</c:v>
                </c:pt>
                <c:pt idx="1">
                  <c:v>Suuri kaupunki</c:v>
                </c:pt>
                <c:pt idx="2">
                  <c:v>Keskuskaupunki</c:v>
                </c:pt>
                <c:pt idx="3">
                  <c:v>Kehyskunta</c:v>
                </c:pt>
                <c:pt idx="4">
                  <c:v>Seutukaupunki</c:v>
                </c:pt>
                <c:pt idx="5">
                  <c:v>Maaseutu</c:v>
                </c:pt>
              </c:strCache>
            </c:strRef>
          </c:cat>
          <c:val>
            <c:numRef>
              <c:f>Taul6!$E$23:$E$28</c:f>
              <c:numCache>
                <c:formatCode>0</c:formatCode>
                <c:ptCount val="6"/>
                <c:pt idx="0">
                  <c:v>126027.57889608806</c:v>
                </c:pt>
                <c:pt idx="1">
                  <c:v>69863.545692681568</c:v>
                </c:pt>
                <c:pt idx="2">
                  <c:v>-3484.0936444991967</c:v>
                </c:pt>
                <c:pt idx="3">
                  <c:v>28381.595076244907</c:v>
                </c:pt>
                <c:pt idx="4">
                  <c:v>-55571.700009313994</c:v>
                </c:pt>
                <c:pt idx="5">
                  <c:v>-47531.469726605224</c:v>
                </c:pt>
              </c:numCache>
            </c:numRef>
          </c:val>
          <c:extLst>
            <c:ext xmlns:c16="http://schemas.microsoft.com/office/drawing/2014/chart" uri="{C3380CC4-5D6E-409C-BE32-E72D297353CC}">
              <c16:uniqueId val="{00000000-EEAB-4EA5-A5D4-FA2BC6BEA083}"/>
            </c:ext>
          </c:extLst>
        </c:ser>
        <c:ser>
          <c:idx val="1"/>
          <c:order val="1"/>
          <c:tx>
            <c:strRef>
              <c:f>Taul6!$F$22</c:f>
              <c:strCache>
                <c:ptCount val="1"/>
                <c:pt idx="0">
                  <c:v>Muutos 2030-2040</c:v>
                </c:pt>
              </c:strCache>
            </c:strRef>
          </c:tx>
          <c:spPr>
            <a:solidFill>
              <a:schemeClr val="accent4"/>
            </a:solidFill>
            <a:ln>
              <a:noFill/>
            </a:ln>
            <a:effectLst/>
          </c:spPr>
          <c:invertIfNegative val="0"/>
          <c:cat>
            <c:strRef>
              <c:f>Taul6!$A$23:$A$28</c:f>
              <c:strCache>
                <c:ptCount val="6"/>
                <c:pt idx="0">
                  <c:v>Pääkaupunkiseutu</c:v>
                </c:pt>
                <c:pt idx="1">
                  <c:v>Suuri kaupunki</c:v>
                </c:pt>
                <c:pt idx="2">
                  <c:v>Keskuskaupunki</c:v>
                </c:pt>
                <c:pt idx="3">
                  <c:v>Kehyskunta</c:v>
                </c:pt>
                <c:pt idx="4">
                  <c:v>Seutukaupunki</c:v>
                </c:pt>
                <c:pt idx="5">
                  <c:v>Maaseutu</c:v>
                </c:pt>
              </c:strCache>
            </c:strRef>
          </c:cat>
          <c:val>
            <c:numRef>
              <c:f>Taul6!$F$23:$F$28</c:f>
              <c:numCache>
                <c:formatCode>0</c:formatCode>
                <c:ptCount val="6"/>
                <c:pt idx="0">
                  <c:v>124396.54337527975</c:v>
                </c:pt>
                <c:pt idx="1">
                  <c:v>50468.915707713692</c:v>
                </c:pt>
                <c:pt idx="2">
                  <c:v>-14171.430055087782</c:v>
                </c:pt>
                <c:pt idx="3">
                  <c:v>32598.192002894706</c:v>
                </c:pt>
                <c:pt idx="4">
                  <c:v>-52482.806838769</c:v>
                </c:pt>
                <c:pt idx="5">
                  <c:v>-43384.002983055892</c:v>
                </c:pt>
              </c:numCache>
            </c:numRef>
          </c:val>
          <c:extLst>
            <c:ext xmlns:c16="http://schemas.microsoft.com/office/drawing/2014/chart" uri="{C3380CC4-5D6E-409C-BE32-E72D297353CC}">
              <c16:uniqueId val="{00000001-EEAB-4EA5-A5D4-FA2BC6BEA083}"/>
            </c:ext>
          </c:extLst>
        </c:ser>
        <c:dLbls>
          <c:showLegendKey val="0"/>
          <c:showVal val="0"/>
          <c:showCatName val="0"/>
          <c:showSerName val="0"/>
          <c:showPercent val="0"/>
          <c:showBubbleSize val="0"/>
        </c:dLbls>
        <c:gapWidth val="150"/>
        <c:overlap val="100"/>
        <c:axId val="720304224"/>
        <c:axId val="683784159"/>
      </c:barChart>
      <c:catAx>
        <c:axId val="720304224"/>
        <c:scaling>
          <c:orientation val="minMax"/>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i-FI"/>
          </a:p>
        </c:txPr>
        <c:crossAx val="683784159"/>
        <c:crosses val="autoZero"/>
        <c:auto val="1"/>
        <c:lblAlgn val="ctr"/>
        <c:lblOffset val="100"/>
        <c:noMultiLvlLbl val="0"/>
      </c:catAx>
      <c:valAx>
        <c:axId val="683784159"/>
        <c:scaling>
          <c:orientation val="minMax"/>
          <c:max val="400000"/>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i-FI"/>
          </a:p>
        </c:txPr>
        <c:crossAx val="7203042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i-FI"/>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solidFill>
            <a:schemeClr val="tx1"/>
          </a:solidFill>
        </a:defRPr>
      </a:pPr>
      <a:endParaRPr lang="fi-FI"/>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fi-FI" dirty="0"/>
              <a:t>Väestönkehitys kaupungistumisen </a:t>
            </a:r>
            <a:br>
              <a:rPr lang="fi-FI" dirty="0"/>
            </a:br>
            <a:r>
              <a:rPr lang="fi-FI" dirty="0"/>
              <a:t>-skenaariossa tiivistettynä 2022</a:t>
            </a:r>
            <a:r>
              <a:rPr lang="fi-FI" sz="1400" b="0" i="0" u="none" strike="noStrike" kern="1200" spc="0" baseline="0" dirty="0">
                <a:solidFill>
                  <a:srgbClr val="000000"/>
                </a:solidFill>
                <a:effectLst/>
              </a:rPr>
              <a:t>–</a:t>
            </a:r>
            <a:r>
              <a:rPr lang="fi-FI" dirty="0"/>
              <a:t>2040</a:t>
            </a:r>
          </a:p>
        </c:rich>
      </c:tx>
      <c:overlay val="0"/>
      <c:spPr>
        <a:noFill/>
        <a:ln>
          <a:noFill/>
        </a:ln>
        <a:effectLst/>
      </c:spPr>
    </c:title>
    <c:autoTitleDeleted val="0"/>
    <c:plotArea>
      <c:layout/>
      <c:barChart>
        <c:barDir val="bar"/>
        <c:grouping val="stacked"/>
        <c:varyColors val="0"/>
        <c:ser>
          <c:idx val="0"/>
          <c:order val="0"/>
          <c:tx>
            <c:strRef>
              <c:f>Taul6!$E$22</c:f>
              <c:strCache>
                <c:ptCount val="1"/>
                <c:pt idx="0">
                  <c:v>Muutos 2022-2030</c:v>
                </c:pt>
              </c:strCache>
            </c:strRef>
          </c:tx>
          <c:spPr>
            <a:solidFill>
              <a:srgbClr val="002060"/>
            </a:solidFill>
            <a:ln>
              <a:noFill/>
            </a:ln>
            <a:effectLst/>
          </c:spPr>
          <c:invertIfNegative val="0"/>
          <c:cat>
            <c:strRef>
              <c:f>Taul6!$A$56:$A$61</c:f>
              <c:strCache>
                <c:ptCount val="6"/>
                <c:pt idx="0">
                  <c:v>Pääkaupunkiseutu</c:v>
                </c:pt>
                <c:pt idx="1">
                  <c:v>Suuri kaupunki</c:v>
                </c:pt>
                <c:pt idx="2">
                  <c:v>Keskuskaupunki</c:v>
                </c:pt>
                <c:pt idx="3">
                  <c:v>Kehyskunta</c:v>
                </c:pt>
                <c:pt idx="4">
                  <c:v>Seutukaupunki</c:v>
                </c:pt>
                <c:pt idx="5">
                  <c:v>Maaseutu</c:v>
                </c:pt>
              </c:strCache>
            </c:strRef>
          </c:cat>
          <c:val>
            <c:numRef>
              <c:f>Taul6!$E$56:$E$61</c:f>
              <c:numCache>
                <c:formatCode>0</c:formatCode>
                <c:ptCount val="6"/>
                <c:pt idx="0">
                  <c:v>156732.73748633754</c:v>
                </c:pt>
                <c:pt idx="1">
                  <c:v>68930.850668101572</c:v>
                </c:pt>
                <c:pt idx="2">
                  <c:v>-8903.9073656942928</c:v>
                </c:pt>
                <c:pt idx="3">
                  <c:v>19525.821126006893</c:v>
                </c:pt>
                <c:pt idx="4">
                  <c:v>-64442.936485159211</c:v>
                </c:pt>
                <c:pt idx="5">
                  <c:v>-54330.489064854686</c:v>
                </c:pt>
              </c:numCache>
            </c:numRef>
          </c:val>
          <c:extLst>
            <c:ext xmlns:c16="http://schemas.microsoft.com/office/drawing/2014/chart" uri="{C3380CC4-5D6E-409C-BE32-E72D297353CC}">
              <c16:uniqueId val="{00000000-0F9D-4F8D-83C9-C2BE2CE932D6}"/>
            </c:ext>
          </c:extLst>
        </c:ser>
        <c:ser>
          <c:idx val="1"/>
          <c:order val="1"/>
          <c:tx>
            <c:strRef>
              <c:f>Taul6!$F$22</c:f>
              <c:strCache>
                <c:ptCount val="1"/>
                <c:pt idx="0">
                  <c:v>Muutos 2030-2040</c:v>
                </c:pt>
              </c:strCache>
            </c:strRef>
          </c:tx>
          <c:spPr>
            <a:solidFill>
              <a:schemeClr val="accent4"/>
            </a:solidFill>
            <a:ln>
              <a:noFill/>
            </a:ln>
            <a:effectLst/>
          </c:spPr>
          <c:invertIfNegative val="0"/>
          <c:cat>
            <c:strRef>
              <c:f>Taul6!$A$56:$A$61</c:f>
              <c:strCache>
                <c:ptCount val="6"/>
                <c:pt idx="0">
                  <c:v>Pääkaupunkiseutu</c:v>
                </c:pt>
                <c:pt idx="1">
                  <c:v>Suuri kaupunki</c:v>
                </c:pt>
                <c:pt idx="2">
                  <c:v>Keskuskaupunki</c:v>
                </c:pt>
                <c:pt idx="3">
                  <c:v>Kehyskunta</c:v>
                </c:pt>
                <c:pt idx="4">
                  <c:v>Seutukaupunki</c:v>
                </c:pt>
                <c:pt idx="5">
                  <c:v>Maaseutu</c:v>
                </c:pt>
              </c:strCache>
            </c:strRef>
          </c:cat>
          <c:val>
            <c:numRef>
              <c:f>Taul6!$F$56:$F$61</c:f>
              <c:numCache>
                <c:formatCode>0</c:formatCode>
                <c:ptCount val="6"/>
                <c:pt idx="0">
                  <c:v>160180.52292721043</c:v>
                </c:pt>
                <c:pt idx="1">
                  <c:v>46776.141102593159</c:v>
                </c:pt>
                <c:pt idx="2">
                  <c:v>-21465.070898375707</c:v>
                </c:pt>
                <c:pt idx="3">
                  <c:v>23733.636590588489</c:v>
                </c:pt>
                <c:pt idx="4">
                  <c:v>-62200.025375311961</c:v>
                </c:pt>
                <c:pt idx="5">
                  <c:v>-50961.685146093601</c:v>
                </c:pt>
              </c:numCache>
            </c:numRef>
          </c:val>
          <c:extLst>
            <c:ext xmlns:c16="http://schemas.microsoft.com/office/drawing/2014/chart" uri="{C3380CC4-5D6E-409C-BE32-E72D297353CC}">
              <c16:uniqueId val="{00000001-0F9D-4F8D-83C9-C2BE2CE932D6}"/>
            </c:ext>
          </c:extLst>
        </c:ser>
        <c:dLbls>
          <c:showLegendKey val="0"/>
          <c:showVal val="0"/>
          <c:showCatName val="0"/>
          <c:showSerName val="0"/>
          <c:showPercent val="0"/>
          <c:showBubbleSize val="0"/>
        </c:dLbls>
        <c:gapWidth val="150"/>
        <c:overlap val="100"/>
        <c:axId val="720304224"/>
        <c:axId val="683784159"/>
      </c:barChart>
      <c:catAx>
        <c:axId val="720304224"/>
        <c:scaling>
          <c:orientation val="minMax"/>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i-FI"/>
          </a:p>
        </c:txPr>
        <c:crossAx val="683784159"/>
        <c:crosses val="autoZero"/>
        <c:auto val="1"/>
        <c:lblAlgn val="ctr"/>
        <c:lblOffset val="100"/>
        <c:noMultiLvlLbl val="0"/>
      </c:catAx>
      <c:valAx>
        <c:axId val="683784159"/>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i-FI"/>
          </a:p>
        </c:txPr>
        <c:crossAx val="720304224"/>
        <c:crosses val="autoZero"/>
        <c:crossBetween val="between"/>
      </c:valAx>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i-FI"/>
        </a:p>
      </c:txPr>
    </c:legend>
    <c:plotVisOnly val="1"/>
    <c:dispBlanksAs val="gap"/>
    <c:showDLblsOverMax val="0"/>
    <c:extLst/>
  </c:chart>
  <c:spPr>
    <a:solidFill>
      <a:schemeClr val="bg1"/>
    </a:solidFill>
    <a:ln>
      <a:noFill/>
    </a:ln>
    <a:effectLst/>
  </c:spPr>
  <c:txPr>
    <a:bodyPr/>
    <a:lstStyle/>
    <a:p>
      <a:pPr>
        <a:defRPr>
          <a:solidFill>
            <a:schemeClr val="tx1"/>
          </a:solidFill>
        </a:defRPr>
      </a:pPr>
      <a:endParaRPr lang="fi-FI"/>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fi-FI" dirty="0"/>
              <a:t>Väestönkehitys hajautumisen </a:t>
            </a:r>
            <a:br>
              <a:rPr lang="fi-FI" dirty="0"/>
            </a:br>
            <a:r>
              <a:rPr lang="fi-FI" dirty="0"/>
              <a:t>-skenaariossa tiivistettynä 2022</a:t>
            </a:r>
            <a:r>
              <a:rPr lang="fi-FI" sz="1400" b="0" i="0" u="none" strike="noStrike" kern="1200" spc="0" baseline="0" dirty="0">
                <a:solidFill>
                  <a:srgbClr val="000000"/>
                </a:solidFill>
                <a:effectLst/>
              </a:rPr>
              <a:t>–</a:t>
            </a:r>
            <a:r>
              <a:rPr lang="fi-FI" dirty="0"/>
              <a:t>2040</a:t>
            </a:r>
          </a:p>
        </c:rich>
      </c:tx>
      <c:overlay val="0"/>
      <c:spPr>
        <a:noFill/>
        <a:ln>
          <a:noFill/>
        </a:ln>
        <a:effectLst/>
      </c:spPr>
    </c:title>
    <c:autoTitleDeleted val="0"/>
    <c:plotArea>
      <c:layout/>
      <c:barChart>
        <c:barDir val="bar"/>
        <c:grouping val="stacked"/>
        <c:varyColors val="0"/>
        <c:ser>
          <c:idx val="0"/>
          <c:order val="0"/>
          <c:tx>
            <c:strRef>
              <c:f>Taul6!$E$22</c:f>
              <c:strCache>
                <c:ptCount val="1"/>
                <c:pt idx="0">
                  <c:v>Muutos 2022-2030</c:v>
                </c:pt>
              </c:strCache>
            </c:strRef>
          </c:tx>
          <c:spPr>
            <a:solidFill>
              <a:srgbClr val="002060"/>
            </a:solidFill>
            <a:ln>
              <a:noFill/>
            </a:ln>
            <a:effectLst/>
          </c:spPr>
          <c:invertIfNegative val="0"/>
          <c:cat>
            <c:strRef>
              <c:f>Taul6!$A$90:$A$95</c:f>
              <c:strCache>
                <c:ptCount val="6"/>
                <c:pt idx="0">
                  <c:v>Pääkaupunkiseutu</c:v>
                </c:pt>
                <c:pt idx="1">
                  <c:v>Suuri kaupunki</c:v>
                </c:pt>
                <c:pt idx="2">
                  <c:v>Keskuskaupunki</c:v>
                </c:pt>
                <c:pt idx="3">
                  <c:v>Kehyskunta</c:v>
                </c:pt>
                <c:pt idx="4">
                  <c:v>Seutukaupunki</c:v>
                </c:pt>
                <c:pt idx="5">
                  <c:v>Maaseutu</c:v>
                </c:pt>
              </c:strCache>
            </c:strRef>
          </c:cat>
          <c:val>
            <c:numRef>
              <c:f>Taul6!$E$90:$E$95</c:f>
              <c:numCache>
                <c:formatCode>0</c:formatCode>
                <c:ptCount val="6"/>
                <c:pt idx="0">
                  <c:v>90603.875774254091</c:v>
                </c:pt>
                <c:pt idx="1">
                  <c:v>72652.387833173387</c:v>
                </c:pt>
                <c:pt idx="2">
                  <c:v>-834.27581528213341</c:v>
                </c:pt>
                <c:pt idx="3">
                  <c:v>42667.832508161198</c:v>
                </c:pt>
                <c:pt idx="4">
                  <c:v>-48174.346114459331</c:v>
                </c:pt>
                <c:pt idx="5">
                  <c:v>-39239.837283370434</c:v>
                </c:pt>
              </c:numCache>
            </c:numRef>
          </c:val>
          <c:extLst>
            <c:ext xmlns:c16="http://schemas.microsoft.com/office/drawing/2014/chart" uri="{C3380CC4-5D6E-409C-BE32-E72D297353CC}">
              <c16:uniqueId val="{00000000-4A0B-4C98-AC60-97DD8A90948D}"/>
            </c:ext>
          </c:extLst>
        </c:ser>
        <c:ser>
          <c:idx val="1"/>
          <c:order val="1"/>
          <c:tx>
            <c:strRef>
              <c:f>Taul6!$F$22</c:f>
              <c:strCache>
                <c:ptCount val="1"/>
                <c:pt idx="0">
                  <c:v>Muutos 2030-2040</c:v>
                </c:pt>
              </c:strCache>
            </c:strRef>
          </c:tx>
          <c:spPr>
            <a:solidFill>
              <a:schemeClr val="accent4"/>
            </a:solidFill>
            <a:ln>
              <a:noFill/>
            </a:ln>
            <a:effectLst/>
          </c:spPr>
          <c:invertIfNegative val="0"/>
          <c:cat>
            <c:strRef>
              <c:f>Taul6!$A$90:$A$95</c:f>
              <c:strCache>
                <c:ptCount val="6"/>
                <c:pt idx="0">
                  <c:v>Pääkaupunkiseutu</c:v>
                </c:pt>
                <c:pt idx="1">
                  <c:v>Suuri kaupunki</c:v>
                </c:pt>
                <c:pt idx="2">
                  <c:v>Keskuskaupunki</c:v>
                </c:pt>
                <c:pt idx="3">
                  <c:v>Kehyskunta</c:v>
                </c:pt>
                <c:pt idx="4">
                  <c:v>Seutukaupunki</c:v>
                </c:pt>
                <c:pt idx="5">
                  <c:v>Maaseutu</c:v>
                </c:pt>
              </c:strCache>
            </c:strRef>
          </c:cat>
          <c:val>
            <c:numRef>
              <c:f>Taul6!$F$90:$F$95</c:f>
              <c:numCache>
                <c:formatCode>0</c:formatCode>
                <c:ptCount val="6"/>
                <c:pt idx="0">
                  <c:v>93405.716421712423</c:v>
                </c:pt>
                <c:pt idx="1">
                  <c:v>52730.990506916773</c:v>
                </c:pt>
                <c:pt idx="2">
                  <c:v>-12661.185636430047</c:v>
                </c:pt>
                <c:pt idx="3">
                  <c:v>45977.84700270358</c:v>
                </c:pt>
                <c:pt idx="4">
                  <c:v>-46154.382729509845</c:v>
                </c:pt>
                <c:pt idx="5">
                  <c:v>-36574.331269116024</c:v>
                </c:pt>
              </c:numCache>
            </c:numRef>
          </c:val>
          <c:extLst>
            <c:ext xmlns:c16="http://schemas.microsoft.com/office/drawing/2014/chart" uri="{C3380CC4-5D6E-409C-BE32-E72D297353CC}">
              <c16:uniqueId val="{00000001-4A0B-4C98-AC60-97DD8A90948D}"/>
            </c:ext>
          </c:extLst>
        </c:ser>
        <c:dLbls>
          <c:showLegendKey val="0"/>
          <c:showVal val="0"/>
          <c:showCatName val="0"/>
          <c:showSerName val="0"/>
          <c:showPercent val="0"/>
          <c:showBubbleSize val="0"/>
        </c:dLbls>
        <c:gapWidth val="150"/>
        <c:overlap val="100"/>
        <c:axId val="720304224"/>
        <c:axId val="683784159"/>
      </c:barChart>
      <c:catAx>
        <c:axId val="720304224"/>
        <c:scaling>
          <c:orientation val="minMax"/>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i-FI"/>
          </a:p>
        </c:txPr>
        <c:crossAx val="683784159"/>
        <c:crosses val="autoZero"/>
        <c:auto val="1"/>
        <c:lblAlgn val="ctr"/>
        <c:lblOffset val="100"/>
        <c:noMultiLvlLbl val="0"/>
      </c:catAx>
      <c:valAx>
        <c:axId val="683784159"/>
        <c:scaling>
          <c:orientation val="minMax"/>
          <c:max val="400000"/>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i-FI"/>
          </a:p>
        </c:txPr>
        <c:crossAx val="720304224"/>
        <c:crosses val="autoZero"/>
        <c:crossBetween val="between"/>
      </c:valAx>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i-FI"/>
        </a:p>
      </c:txPr>
    </c:legend>
    <c:plotVisOnly val="1"/>
    <c:dispBlanksAs val="gap"/>
    <c:showDLblsOverMax val="0"/>
    <c:extLst/>
  </c:chart>
  <c:spPr>
    <a:solidFill>
      <a:schemeClr val="bg1"/>
    </a:solidFill>
    <a:ln>
      <a:noFill/>
    </a:ln>
    <a:effectLst/>
  </c:spPr>
  <c:txPr>
    <a:bodyPr/>
    <a:lstStyle/>
    <a:p>
      <a:pPr>
        <a:defRPr>
          <a:solidFill>
            <a:schemeClr val="tx1"/>
          </a:solidFill>
        </a:defRPr>
      </a:pPr>
      <a:endParaRPr lang="fi-FI"/>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fi-FI" sz="1400" b="0" i="0" u="none" strike="noStrike" kern="1200" spc="0" baseline="0" dirty="0">
                <a:solidFill>
                  <a:srgbClr val="000000"/>
                </a:solidFill>
              </a:rPr>
              <a:t>Väestönkehitys kansainvälistyvä Suomi </a:t>
            </a:r>
            <a:br>
              <a:rPr lang="fi-FI" sz="1400" b="0" i="0" u="none" strike="noStrike" kern="1200" spc="0" baseline="0" dirty="0">
                <a:solidFill>
                  <a:srgbClr val="000000"/>
                </a:solidFill>
              </a:rPr>
            </a:br>
            <a:r>
              <a:rPr lang="fi-FI" sz="1400" b="0" i="0" u="none" strike="noStrike" kern="1200" spc="0" baseline="0" dirty="0">
                <a:solidFill>
                  <a:srgbClr val="000000"/>
                </a:solidFill>
              </a:rPr>
              <a:t>-skenaariossa tiivistettynä 2022</a:t>
            </a:r>
            <a:r>
              <a:rPr lang="fi-FI" sz="1400" b="0" i="0" u="none" strike="noStrike" kern="1200" spc="0" baseline="0" dirty="0">
                <a:solidFill>
                  <a:srgbClr val="000000"/>
                </a:solidFill>
                <a:effectLst/>
              </a:rPr>
              <a:t>–</a:t>
            </a:r>
            <a:r>
              <a:rPr lang="fi-FI" sz="1400" b="0" i="0" u="none" strike="noStrike" kern="1200" spc="0" baseline="0" dirty="0">
                <a:solidFill>
                  <a:srgbClr val="000000"/>
                </a:solidFill>
              </a:rPr>
              <a:t>2040</a:t>
            </a:r>
          </a:p>
        </c:rich>
      </c:tx>
      <c:overlay val="0"/>
      <c:spPr>
        <a:noFill/>
        <a:ln>
          <a:noFill/>
        </a:ln>
        <a:effectLst/>
      </c:spPr>
    </c:title>
    <c:autoTitleDeleted val="0"/>
    <c:plotArea>
      <c:layout>
        <c:manualLayout>
          <c:layoutTarget val="inner"/>
          <c:xMode val="edge"/>
          <c:yMode val="edge"/>
          <c:x val="0.24165889798393209"/>
          <c:y val="0.10815222247813518"/>
          <c:w val="0.65276053509170839"/>
          <c:h val="0.79966593920263396"/>
        </c:manualLayout>
      </c:layout>
      <c:barChart>
        <c:barDir val="bar"/>
        <c:grouping val="stacked"/>
        <c:varyColors val="0"/>
        <c:ser>
          <c:idx val="0"/>
          <c:order val="0"/>
          <c:tx>
            <c:strRef>
              <c:f>'PIVOT perus'!$AH$33</c:f>
              <c:strCache>
                <c:ptCount val="1"/>
                <c:pt idx="0">
                  <c:v>Muutos 2022-2030</c:v>
                </c:pt>
              </c:strCache>
            </c:strRef>
          </c:tx>
          <c:spPr>
            <a:solidFill>
              <a:srgbClr val="002060"/>
            </a:solidFill>
            <a:ln>
              <a:noFill/>
            </a:ln>
            <a:effectLst/>
          </c:spPr>
          <c:invertIfNegative val="0"/>
          <c:cat>
            <c:strRef>
              <c:f>'PIVOT perus'!$B$34:$B$39</c:f>
              <c:strCache>
                <c:ptCount val="6"/>
                <c:pt idx="0">
                  <c:v>Pääkaupunkiseutu</c:v>
                </c:pt>
                <c:pt idx="1">
                  <c:v>Suuri kaupunki</c:v>
                </c:pt>
                <c:pt idx="2">
                  <c:v>Keskuskaupunki</c:v>
                </c:pt>
                <c:pt idx="3">
                  <c:v>Kehyskunta</c:v>
                </c:pt>
                <c:pt idx="4">
                  <c:v>Seutukaupunki</c:v>
                </c:pt>
                <c:pt idx="5">
                  <c:v>Maaseutu</c:v>
                </c:pt>
              </c:strCache>
            </c:strRef>
          </c:cat>
          <c:val>
            <c:numRef>
              <c:f>'PIVOT perus'!$AH$34:$AH$39</c:f>
              <c:numCache>
                <c:formatCode>0</c:formatCode>
                <c:ptCount val="6"/>
                <c:pt idx="0">
                  <c:v>167974.5572437793</c:v>
                </c:pt>
                <c:pt idx="1">
                  <c:v>87807.68970084074</c:v>
                </c:pt>
                <c:pt idx="2">
                  <c:v>11220.72145182325</c:v>
                </c:pt>
                <c:pt idx="3">
                  <c:v>38424.433043894707</c:v>
                </c:pt>
                <c:pt idx="4">
                  <c:v>-43785.897380258772</c:v>
                </c:pt>
                <c:pt idx="5">
                  <c:v>-41105.089308415423</c:v>
                </c:pt>
              </c:numCache>
            </c:numRef>
          </c:val>
          <c:extLst>
            <c:ext xmlns:c16="http://schemas.microsoft.com/office/drawing/2014/chart" uri="{C3380CC4-5D6E-409C-BE32-E72D297353CC}">
              <c16:uniqueId val="{00000000-8696-41B9-8DBD-ACD67D621382}"/>
            </c:ext>
          </c:extLst>
        </c:ser>
        <c:ser>
          <c:idx val="1"/>
          <c:order val="1"/>
          <c:tx>
            <c:strRef>
              <c:f>'PIVOT perus'!$AI$33</c:f>
              <c:strCache>
                <c:ptCount val="1"/>
                <c:pt idx="0">
                  <c:v>Muutos 2030-2040</c:v>
                </c:pt>
              </c:strCache>
            </c:strRef>
          </c:tx>
          <c:spPr>
            <a:solidFill>
              <a:schemeClr val="accent4"/>
            </a:solidFill>
            <a:ln>
              <a:noFill/>
            </a:ln>
            <a:effectLst/>
          </c:spPr>
          <c:invertIfNegative val="0"/>
          <c:cat>
            <c:strRef>
              <c:f>'PIVOT perus'!$B$34:$B$39</c:f>
              <c:strCache>
                <c:ptCount val="6"/>
                <c:pt idx="0">
                  <c:v>Pääkaupunkiseutu</c:v>
                </c:pt>
                <c:pt idx="1">
                  <c:v>Suuri kaupunki</c:v>
                </c:pt>
                <c:pt idx="2">
                  <c:v>Keskuskaupunki</c:v>
                </c:pt>
                <c:pt idx="3">
                  <c:v>Kehyskunta</c:v>
                </c:pt>
                <c:pt idx="4">
                  <c:v>Seutukaupunki</c:v>
                </c:pt>
                <c:pt idx="5">
                  <c:v>Maaseutu</c:v>
                </c:pt>
              </c:strCache>
            </c:strRef>
          </c:cat>
          <c:val>
            <c:numRef>
              <c:f>'PIVOT perus'!$AI$34:$AI$39</c:f>
              <c:numCache>
                <c:formatCode>0</c:formatCode>
                <c:ptCount val="6"/>
                <c:pt idx="0">
                  <c:v>189365.28963755281</c:v>
                </c:pt>
                <c:pt idx="1">
                  <c:v>78316.466449551517</c:v>
                </c:pt>
                <c:pt idx="2">
                  <c:v>3675.6317300617229</c:v>
                </c:pt>
                <c:pt idx="3">
                  <c:v>51380.983660214464</c:v>
                </c:pt>
                <c:pt idx="4">
                  <c:v>-38472.795490580611</c:v>
                </c:pt>
                <c:pt idx="5">
                  <c:v>-35032.668530877214</c:v>
                </c:pt>
              </c:numCache>
            </c:numRef>
          </c:val>
          <c:extLst>
            <c:ext xmlns:c16="http://schemas.microsoft.com/office/drawing/2014/chart" uri="{C3380CC4-5D6E-409C-BE32-E72D297353CC}">
              <c16:uniqueId val="{00000001-8696-41B9-8DBD-ACD67D621382}"/>
            </c:ext>
          </c:extLst>
        </c:ser>
        <c:dLbls>
          <c:showLegendKey val="0"/>
          <c:showVal val="0"/>
          <c:showCatName val="0"/>
          <c:showSerName val="0"/>
          <c:showPercent val="0"/>
          <c:showBubbleSize val="0"/>
        </c:dLbls>
        <c:gapWidth val="150"/>
        <c:overlap val="100"/>
        <c:axId val="720304224"/>
        <c:axId val="683784159"/>
      </c:barChart>
      <c:catAx>
        <c:axId val="720304224"/>
        <c:scaling>
          <c:orientation val="minMax"/>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i-FI"/>
          </a:p>
        </c:txPr>
        <c:crossAx val="683784159"/>
        <c:crosses val="autoZero"/>
        <c:auto val="1"/>
        <c:lblAlgn val="ctr"/>
        <c:lblOffset val="100"/>
        <c:noMultiLvlLbl val="0"/>
      </c:catAx>
      <c:valAx>
        <c:axId val="683784159"/>
        <c:scaling>
          <c:orientation val="minMax"/>
          <c:max val="400000"/>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i-FI"/>
          </a:p>
        </c:txPr>
        <c:crossAx val="720304224"/>
        <c:crosses val="autoZero"/>
        <c:crossBetween val="between"/>
      </c:valAx>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i-FI"/>
        </a:p>
      </c:txPr>
    </c:legend>
    <c:plotVisOnly val="1"/>
    <c:dispBlanksAs val="gap"/>
    <c:showDLblsOverMax val="0"/>
    <c:extLst/>
  </c:chart>
  <c:spPr>
    <a:solidFill>
      <a:schemeClr val="bg1"/>
    </a:solidFill>
    <a:ln>
      <a:noFill/>
    </a:ln>
    <a:effectLst/>
  </c:spPr>
  <c:txPr>
    <a:bodyPr/>
    <a:lstStyle/>
    <a:p>
      <a:pPr>
        <a:defRPr>
          <a:solidFill>
            <a:schemeClr val="tx1"/>
          </a:solidFill>
        </a:defRPr>
      </a:pPr>
      <a:endParaRPr lang="fi-FI"/>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fi-FI" dirty="0"/>
              <a:t>Väestönmuutos</a:t>
            </a:r>
            <a:r>
              <a:rPr lang="fi-FI" baseline="0" dirty="0"/>
              <a:t> 2022</a:t>
            </a:r>
            <a:r>
              <a:rPr lang="fi-FI" sz="1400" b="0" i="0" u="none" strike="noStrike" kern="1200" spc="0" baseline="0" dirty="0">
                <a:solidFill>
                  <a:srgbClr val="000000"/>
                </a:solidFill>
                <a:effectLst/>
              </a:rPr>
              <a:t>–</a:t>
            </a:r>
            <a:r>
              <a:rPr lang="fi-FI" baseline="0" dirty="0"/>
              <a:t>2040</a:t>
            </a:r>
            <a:endParaRPr lang="fi-FI" dirty="0"/>
          </a:p>
        </c:rich>
      </c:tx>
      <c:overlay val="0"/>
      <c:spPr>
        <a:noFill/>
        <a:ln>
          <a:noFill/>
        </a:ln>
        <a:effectLst/>
      </c:spPr>
    </c:title>
    <c:autoTitleDeleted val="0"/>
    <c:plotArea>
      <c:layout/>
      <c:barChart>
        <c:barDir val="col"/>
        <c:grouping val="clustered"/>
        <c:varyColors val="0"/>
        <c:ser>
          <c:idx val="0"/>
          <c:order val="0"/>
          <c:tx>
            <c:strRef>
              <c:f>Taul6!$G$157</c:f>
              <c:strCache>
                <c:ptCount val="1"/>
                <c:pt idx="0">
                  <c:v>Perusura</c:v>
                </c:pt>
              </c:strCache>
            </c:strRef>
          </c:tx>
          <c:spPr>
            <a:solidFill>
              <a:srgbClr val="0070C0"/>
            </a:solidFill>
            <a:ln>
              <a:noFill/>
            </a:ln>
            <a:effectLst/>
          </c:spPr>
          <c:invertIfNegative val="0"/>
          <c:dLbls>
            <c:spPr>
              <a:noFill/>
              <a:ln>
                <a:noFill/>
              </a:ln>
              <a:effectLst/>
            </c:spPr>
            <c:txPr>
              <a:bodyPr rot="-540000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Taul6!$A$158:$A$163</c:f>
              <c:strCache>
                <c:ptCount val="6"/>
                <c:pt idx="0">
                  <c:v>Pääkaupunkiseutu</c:v>
                </c:pt>
                <c:pt idx="1">
                  <c:v>Suuri kaupunki</c:v>
                </c:pt>
                <c:pt idx="2">
                  <c:v>Keskuskaupunki</c:v>
                </c:pt>
                <c:pt idx="3">
                  <c:v>Kehyskunta</c:v>
                </c:pt>
                <c:pt idx="4">
                  <c:v>Seutukaupunki</c:v>
                </c:pt>
                <c:pt idx="5">
                  <c:v>Maaseutu</c:v>
                </c:pt>
              </c:strCache>
            </c:strRef>
          </c:cat>
          <c:val>
            <c:numRef>
              <c:f>Taul6!$G$158:$G$163</c:f>
              <c:numCache>
                <c:formatCode>0</c:formatCode>
                <c:ptCount val="6"/>
                <c:pt idx="0">
                  <c:v>250424.12227136828</c:v>
                </c:pt>
                <c:pt idx="1">
                  <c:v>120332.46140039479</c:v>
                </c:pt>
                <c:pt idx="2">
                  <c:v>-17655.52369958139</c:v>
                </c:pt>
                <c:pt idx="3">
                  <c:v>60979.787079136586</c:v>
                </c:pt>
                <c:pt idx="4">
                  <c:v>-108054.50684808439</c:v>
                </c:pt>
                <c:pt idx="5">
                  <c:v>-90915.472709657392</c:v>
                </c:pt>
              </c:numCache>
            </c:numRef>
          </c:val>
          <c:extLst>
            <c:ext xmlns:c16="http://schemas.microsoft.com/office/drawing/2014/chart" uri="{C3380CC4-5D6E-409C-BE32-E72D297353CC}">
              <c16:uniqueId val="{00000000-9C8E-40CD-ADDA-F2E5CC840480}"/>
            </c:ext>
          </c:extLst>
        </c:ser>
        <c:ser>
          <c:idx val="1"/>
          <c:order val="1"/>
          <c:tx>
            <c:strRef>
              <c:f>Taul6!$H$157</c:f>
              <c:strCache>
                <c:ptCount val="1"/>
                <c:pt idx="0">
                  <c:v>Kaupungistuminen</c:v>
                </c:pt>
              </c:strCache>
            </c:strRef>
          </c:tx>
          <c:spPr>
            <a:solidFill>
              <a:srgbClr val="C00000"/>
            </a:solidFill>
            <a:ln>
              <a:noFill/>
            </a:ln>
            <a:effectLst/>
          </c:spPr>
          <c:invertIfNegative val="0"/>
          <c:dLbls>
            <c:spPr>
              <a:noFill/>
              <a:ln>
                <a:noFill/>
              </a:ln>
              <a:effectLst/>
            </c:spPr>
            <c:txPr>
              <a:bodyPr rot="-540000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Taul6!$A$158:$A$163</c:f>
              <c:strCache>
                <c:ptCount val="6"/>
                <c:pt idx="0">
                  <c:v>Pääkaupunkiseutu</c:v>
                </c:pt>
                <c:pt idx="1">
                  <c:v>Suuri kaupunki</c:v>
                </c:pt>
                <c:pt idx="2">
                  <c:v>Keskuskaupunki</c:v>
                </c:pt>
                <c:pt idx="3">
                  <c:v>Kehyskunta</c:v>
                </c:pt>
                <c:pt idx="4">
                  <c:v>Seutukaupunki</c:v>
                </c:pt>
                <c:pt idx="5">
                  <c:v>Maaseutu</c:v>
                </c:pt>
              </c:strCache>
            </c:strRef>
          </c:cat>
          <c:val>
            <c:numRef>
              <c:f>Taul6!$H$158:$H$163</c:f>
              <c:numCache>
                <c:formatCode>0</c:formatCode>
                <c:ptCount val="6"/>
                <c:pt idx="0">
                  <c:v>316913.26041354705</c:v>
                </c:pt>
                <c:pt idx="1">
                  <c:v>115706.99177069613</c:v>
                </c:pt>
                <c:pt idx="2">
                  <c:v>-30368.978264070116</c:v>
                </c:pt>
                <c:pt idx="3">
                  <c:v>43259.457716601319</c:v>
                </c:pt>
                <c:pt idx="4">
                  <c:v>-126642.9618604735</c:v>
                </c:pt>
                <c:pt idx="5">
                  <c:v>-105292.17421095225</c:v>
                </c:pt>
              </c:numCache>
            </c:numRef>
          </c:val>
          <c:extLst>
            <c:ext xmlns:c16="http://schemas.microsoft.com/office/drawing/2014/chart" uri="{C3380CC4-5D6E-409C-BE32-E72D297353CC}">
              <c16:uniqueId val="{00000001-9C8E-40CD-ADDA-F2E5CC840480}"/>
            </c:ext>
          </c:extLst>
        </c:ser>
        <c:ser>
          <c:idx val="2"/>
          <c:order val="2"/>
          <c:tx>
            <c:strRef>
              <c:f>Taul6!$I$157</c:f>
              <c:strCache>
                <c:ptCount val="1"/>
                <c:pt idx="0">
                  <c:v>Hajautuminen</c:v>
                </c:pt>
              </c:strCache>
            </c:strRef>
          </c:tx>
          <c:spPr>
            <a:solidFill>
              <a:schemeClr val="accent4"/>
            </a:solidFill>
            <a:ln>
              <a:noFill/>
            </a:ln>
            <a:effectLst/>
          </c:spPr>
          <c:invertIfNegative val="0"/>
          <c:dLbls>
            <c:spPr>
              <a:noFill/>
              <a:ln>
                <a:noFill/>
              </a:ln>
              <a:effectLst/>
            </c:spPr>
            <c:txPr>
              <a:bodyPr rot="-540000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Taul6!$A$158:$A$163</c:f>
              <c:strCache>
                <c:ptCount val="6"/>
                <c:pt idx="0">
                  <c:v>Pääkaupunkiseutu</c:v>
                </c:pt>
                <c:pt idx="1">
                  <c:v>Suuri kaupunki</c:v>
                </c:pt>
                <c:pt idx="2">
                  <c:v>Keskuskaupunki</c:v>
                </c:pt>
                <c:pt idx="3">
                  <c:v>Kehyskunta</c:v>
                </c:pt>
                <c:pt idx="4">
                  <c:v>Seutukaupunki</c:v>
                </c:pt>
                <c:pt idx="5">
                  <c:v>Maaseutu</c:v>
                </c:pt>
              </c:strCache>
            </c:strRef>
          </c:cat>
          <c:val>
            <c:numRef>
              <c:f>Taul6!$I$158:$I$163</c:f>
              <c:numCache>
                <c:formatCode>0</c:formatCode>
                <c:ptCount val="6"/>
                <c:pt idx="0">
                  <c:v>184009.59219596675</c:v>
                </c:pt>
                <c:pt idx="1">
                  <c:v>125383.378340089</c:v>
                </c:pt>
                <c:pt idx="2">
                  <c:v>-13495.461451711715</c:v>
                </c:pt>
                <c:pt idx="3">
                  <c:v>88645.679510865943</c:v>
                </c:pt>
                <c:pt idx="4">
                  <c:v>-94328.728843971039</c:v>
                </c:pt>
                <c:pt idx="5">
                  <c:v>-75814.168552486226</c:v>
                </c:pt>
              </c:numCache>
            </c:numRef>
          </c:val>
          <c:extLst>
            <c:ext xmlns:c16="http://schemas.microsoft.com/office/drawing/2014/chart" uri="{C3380CC4-5D6E-409C-BE32-E72D297353CC}">
              <c16:uniqueId val="{00000002-9C8E-40CD-ADDA-F2E5CC840480}"/>
            </c:ext>
          </c:extLst>
        </c:ser>
        <c:ser>
          <c:idx val="3"/>
          <c:order val="3"/>
          <c:tx>
            <c:strRef>
              <c:f>Taul6!$J$157</c:f>
              <c:strCache>
                <c:ptCount val="1"/>
                <c:pt idx="0">
                  <c:v>Kansainvälistyminen</c:v>
                </c:pt>
              </c:strCache>
            </c:strRef>
          </c:tx>
          <c:spPr>
            <a:solidFill>
              <a:srgbClr val="7030A0"/>
            </a:solidFill>
            <a:ln>
              <a:noFill/>
            </a:ln>
            <a:effectLst/>
          </c:spPr>
          <c:invertIfNegative val="0"/>
          <c:dLbls>
            <c:spPr>
              <a:noFill/>
              <a:ln>
                <a:noFill/>
              </a:ln>
              <a:effectLst/>
            </c:spPr>
            <c:txPr>
              <a:bodyPr rot="-540000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Taul6!$A$158:$A$163</c:f>
              <c:strCache>
                <c:ptCount val="6"/>
                <c:pt idx="0">
                  <c:v>Pääkaupunkiseutu</c:v>
                </c:pt>
                <c:pt idx="1">
                  <c:v>Suuri kaupunki</c:v>
                </c:pt>
                <c:pt idx="2">
                  <c:v>Keskuskaupunki</c:v>
                </c:pt>
                <c:pt idx="3">
                  <c:v>Kehyskunta</c:v>
                </c:pt>
                <c:pt idx="4">
                  <c:v>Seutukaupunki</c:v>
                </c:pt>
                <c:pt idx="5">
                  <c:v>Maaseutu</c:v>
                </c:pt>
              </c:strCache>
            </c:strRef>
          </c:cat>
          <c:val>
            <c:numRef>
              <c:f>Taul6!$J$158:$J$163</c:f>
              <c:numCache>
                <c:formatCode>0</c:formatCode>
                <c:ptCount val="6"/>
                <c:pt idx="0">
                  <c:v>357339.84688133211</c:v>
                </c:pt>
                <c:pt idx="1">
                  <c:v>166124.15615039226</c:v>
                </c:pt>
                <c:pt idx="2">
                  <c:v>14896.353181884973</c:v>
                </c:pt>
                <c:pt idx="3">
                  <c:v>89805.416704109171</c:v>
                </c:pt>
                <c:pt idx="4">
                  <c:v>-82258.692870839383</c:v>
                </c:pt>
                <c:pt idx="5">
                  <c:v>-76137.757839292637</c:v>
                </c:pt>
              </c:numCache>
            </c:numRef>
          </c:val>
          <c:extLst>
            <c:ext xmlns:c16="http://schemas.microsoft.com/office/drawing/2014/chart" uri="{C3380CC4-5D6E-409C-BE32-E72D297353CC}">
              <c16:uniqueId val="{00000003-9C8E-40CD-ADDA-F2E5CC840480}"/>
            </c:ext>
          </c:extLst>
        </c:ser>
        <c:dLbls>
          <c:showLegendKey val="0"/>
          <c:showVal val="0"/>
          <c:showCatName val="0"/>
          <c:showSerName val="0"/>
          <c:showPercent val="0"/>
          <c:showBubbleSize val="0"/>
        </c:dLbls>
        <c:gapWidth val="219"/>
        <c:overlap val="-27"/>
        <c:axId val="1169806000"/>
        <c:axId val="1146863056"/>
      </c:barChart>
      <c:catAx>
        <c:axId val="1169806000"/>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i-FI"/>
          </a:p>
        </c:txPr>
        <c:crossAx val="1146863056"/>
        <c:crosses val="autoZero"/>
        <c:auto val="1"/>
        <c:lblAlgn val="ctr"/>
        <c:lblOffset val="100"/>
        <c:noMultiLvlLbl val="0"/>
      </c:catAx>
      <c:valAx>
        <c:axId val="114686305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i-FI"/>
          </a:p>
        </c:txPr>
        <c:crossAx val="1169806000"/>
        <c:crosses val="autoZero"/>
        <c:crossBetween val="between"/>
      </c:valAx>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i-FI"/>
        </a:p>
      </c:txPr>
    </c:legend>
    <c:plotVisOnly val="1"/>
    <c:dispBlanksAs val="gap"/>
    <c:showDLblsOverMax val="0"/>
    <c:extLst/>
  </c:chart>
  <c:txPr>
    <a:bodyPr/>
    <a:lstStyle/>
    <a:p>
      <a:pPr>
        <a:defRPr>
          <a:solidFill>
            <a:schemeClr val="tx1"/>
          </a:solidFill>
        </a:defRPr>
      </a:pPr>
      <a:endParaRPr lang="fi-FI"/>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fi-FI" dirty="0"/>
              <a:t>Työikäisen väestön kehitys 2022</a:t>
            </a:r>
            <a:r>
              <a:rPr lang="fi-FI" sz="1400" b="0" i="0" u="none" strike="noStrike" kern="1200" spc="0" baseline="0" dirty="0">
                <a:solidFill>
                  <a:srgbClr val="000000"/>
                </a:solidFill>
                <a:effectLst/>
              </a:rPr>
              <a:t>–</a:t>
            </a:r>
            <a:r>
              <a:rPr lang="fi-FI" dirty="0"/>
              <a:t>2040</a:t>
            </a:r>
          </a:p>
        </c:rich>
      </c:tx>
      <c:overlay val="0"/>
      <c:spPr>
        <a:noFill/>
        <a:ln>
          <a:noFill/>
        </a:ln>
        <a:effectLst/>
      </c:spPr>
    </c:title>
    <c:autoTitleDeleted val="0"/>
    <c:plotArea>
      <c:layout/>
      <c:barChart>
        <c:barDir val="col"/>
        <c:grouping val="clustered"/>
        <c:varyColors val="0"/>
        <c:ser>
          <c:idx val="0"/>
          <c:order val="0"/>
          <c:tx>
            <c:strRef>
              <c:f>Taul6!$G$169</c:f>
              <c:strCache>
                <c:ptCount val="1"/>
                <c:pt idx="0">
                  <c:v>Perusura</c:v>
                </c:pt>
              </c:strCache>
            </c:strRef>
          </c:tx>
          <c:spPr>
            <a:solidFill>
              <a:srgbClr val="0070C0"/>
            </a:solidFill>
            <a:ln>
              <a:noFill/>
            </a:ln>
            <a:effectLst/>
          </c:spPr>
          <c:invertIfNegative val="0"/>
          <c:dLbls>
            <c:spPr>
              <a:noFill/>
              <a:ln>
                <a:noFill/>
              </a:ln>
              <a:effectLst/>
            </c:spPr>
            <c:txPr>
              <a:bodyPr rot="-540000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Taul6!$A$170:$A$175</c:f>
              <c:strCache>
                <c:ptCount val="6"/>
                <c:pt idx="0">
                  <c:v>Pääkaupunkiseutu</c:v>
                </c:pt>
                <c:pt idx="1">
                  <c:v>Suuri kaupunki</c:v>
                </c:pt>
                <c:pt idx="2">
                  <c:v>Keskuskaupunki</c:v>
                </c:pt>
                <c:pt idx="3">
                  <c:v>Kehyskunta</c:v>
                </c:pt>
                <c:pt idx="4">
                  <c:v>Seutukaupunki</c:v>
                </c:pt>
                <c:pt idx="5">
                  <c:v>Maaseutu</c:v>
                </c:pt>
              </c:strCache>
            </c:strRef>
          </c:cat>
          <c:val>
            <c:numRef>
              <c:f>Taul6!$G$170:$G$175</c:f>
              <c:numCache>
                <c:formatCode>0</c:formatCode>
                <c:ptCount val="6"/>
                <c:pt idx="0">
                  <c:v>140716.93278211018</c:v>
                </c:pt>
                <c:pt idx="1">
                  <c:v>59513.248768852558</c:v>
                </c:pt>
                <c:pt idx="2">
                  <c:v>-27892.746325969812</c:v>
                </c:pt>
                <c:pt idx="3">
                  <c:v>6799.9466315630125</c:v>
                </c:pt>
                <c:pt idx="4">
                  <c:v>-88251.905521145556</c:v>
                </c:pt>
                <c:pt idx="5">
                  <c:v>-68079.220947039372</c:v>
                </c:pt>
              </c:numCache>
            </c:numRef>
          </c:val>
          <c:extLst>
            <c:ext xmlns:c16="http://schemas.microsoft.com/office/drawing/2014/chart" uri="{C3380CC4-5D6E-409C-BE32-E72D297353CC}">
              <c16:uniqueId val="{00000000-2AF5-48E1-B27C-42EC95EB90C0}"/>
            </c:ext>
          </c:extLst>
        </c:ser>
        <c:ser>
          <c:idx val="1"/>
          <c:order val="1"/>
          <c:tx>
            <c:strRef>
              <c:f>Taul6!$H$169</c:f>
              <c:strCache>
                <c:ptCount val="1"/>
                <c:pt idx="0">
                  <c:v>Kaupungistuminen</c:v>
                </c:pt>
              </c:strCache>
            </c:strRef>
          </c:tx>
          <c:spPr>
            <a:solidFill>
              <a:srgbClr val="C00000"/>
            </a:solidFill>
            <a:ln>
              <a:noFill/>
            </a:ln>
            <a:effectLst/>
          </c:spPr>
          <c:invertIfNegative val="0"/>
          <c:dLbls>
            <c:spPr>
              <a:noFill/>
              <a:ln>
                <a:noFill/>
              </a:ln>
              <a:effectLst/>
            </c:spPr>
            <c:txPr>
              <a:bodyPr rot="-540000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Taul6!$A$170:$A$175</c:f>
              <c:strCache>
                <c:ptCount val="6"/>
                <c:pt idx="0">
                  <c:v>Pääkaupunkiseutu</c:v>
                </c:pt>
                <c:pt idx="1">
                  <c:v>Suuri kaupunki</c:v>
                </c:pt>
                <c:pt idx="2">
                  <c:v>Keskuskaupunki</c:v>
                </c:pt>
                <c:pt idx="3">
                  <c:v>Kehyskunta</c:v>
                </c:pt>
                <c:pt idx="4">
                  <c:v>Seutukaupunki</c:v>
                </c:pt>
                <c:pt idx="5">
                  <c:v>Maaseutu</c:v>
                </c:pt>
              </c:strCache>
            </c:strRef>
          </c:cat>
          <c:val>
            <c:numRef>
              <c:f>Taul6!$H$170:$H$175</c:f>
              <c:numCache>
                <c:formatCode>0</c:formatCode>
                <c:ptCount val="6"/>
                <c:pt idx="0">
                  <c:v>187505.98241377959</c:v>
                </c:pt>
                <c:pt idx="1">
                  <c:v>54674.568267515511</c:v>
                </c:pt>
                <c:pt idx="2">
                  <c:v>-36054.135853719374</c:v>
                </c:pt>
                <c:pt idx="3">
                  <c:v>-5733.5681544969557</c:v>
                </c:pt>
                <c:pt idx="4">
                  <c:v>-100060.83557478921</c:v>
                </c:pt>
                <c:pt idx="5">
                  <c:v>-77522.637341152295</c:v>
                </c:pt>
              </c:numCache>
            </c:numRef>
          </c:val>
          <c:extLst>
            <c:ext xmlns:c16="http://schemas.microsoft.com/office/drawing/2014/chart" uri="{C3380CC4-5D6E-409C-BE32-E72D297353CC}">
              <c16:uniqueId val="{00000001-2AF5-48E1-B27C-42EC95EB90C0}"/>
            </c:ext>
          </c:extLst>
        </c:ser>
        <c:ser>
          <c:idx val="2"/>
          <c:order val="2"/>
          <c:tx>
            <c:strRef>
              <c:f>Taul6!$I$169</c:f>
              <c:strCache>
                <c:ptCount val="1"/>
                <c:pt idx="0">
                  <c:v>Hajautuminen</c:v>
                </c:pt>
              </c:strCache>
            </c:strRef>
          </c:tx>
          <c:spPr>
            <a:solidFill>
              <a:schemeClr val="accent4"/>
            </a:solidFill>
            <a:ln>
              <a:noFill/>
            </a:ln>
            <a:effectLst/>
          </c:spPr>
          <c:invertIfNegative val="0"/>
          <c:dLbls>
            <c:spPr>
              <a:noFill/>
              <a:ln>
                <a:noFill/>
              </a:ln>
              <a:effectLst/>
            </c:spPr>
            <c:txPr>
              <a:bodyPr rot="-540000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Taul6!$A$170:$A$175</c:f>
              <c:strCache>
                <c:ptCount val="6"/>
                <c:pt idx="0">
                  <c:v>Pääkaupunkiseutu</c:v>
                </c:pt>
                <c:pt idx="1">
                  <c:v>Suuri kaupunki</c:v>
                </c:pt>
                <c:pt idx="2">
                  <c:v>Keskuskaupunki</c:v>
                </c:pt>
                <c:pt idx="3">
                  <c:v>Kehyskunta</c:v>
                </c:pt>
                <c:pt idx="4">
                  <c:v>Seutukaupunki</c:v>
                </c:pt>
                <c:pt idx="5">
                  <c:v>Maaseutu</c:v>
                </c:pt>
              </c:strCache>
            </c:strRef>
          </c:cat>
          <c:val>
            <c:numRef>
              <c:f>Taul6!$I$170:$I$175</c:f>
              <c:numCache>
                <c:formatCode>0</c:formatCode>
                <c:ptCount val="6"/>
                <c:pt idx="0">
                  <c:v>95890.214704130078</c:v>
                </c:pt>
                <c:pt idx="1">
                  <c:v>65397.843218581285</c:v>
                </c:pt>
                <c:pt idx="2">
                  <c:v>-24670.653534260869</c:v>
                </c:pt>
                <c:pt idx="3">
                  <c:v>25914.399042631849</c:v>
                </c:pt>
                <c:pt idx="4">
                  <c:v>-79739.88974449638</c:v>
                </c:pt>
                <c:pt idx="5">
                  <c:v>-59982.727397081617</c:v>
                </c:pt>
              </c:numCache>
            </c:numRef>
          </c:val>
          <c:extLst>
            <c:ext xmlns:c16="http://schemas.microsoft.com/office/drawing/2014/chart" uri="{C3380CC4-5D6E-409C-BE32-E72D297353CC}">
              <c16:uniqueId val="{00000002-2AF5-48E1-B27C-42EC95EB90C0}"/>
            </c:ext>
          </c:extLst>
        </c:ser>
        <c:ser>
          <c:idx val="3"/>
          <c:order val="3"/>
          <c:tx>
            <c:strRef>
              <c:f>Taul6!$J$169</c:f>
              <c:strCache>
                <c:ptCount val="1"/>
                <c:pt idx="0">
                  <c:v>Kansainvälistyminen</c:v>
                </c:pt>
              </c:strCache>
            </c:strRef>
          </c:tx>
          <c:spPr>
            <a:solidFill>
              <a:srgbClr val="7030A0"/>
            </a:solidFill>
            <a:ln>
              <a:noFill/>
            </a:ln>
            <a:effectLst/>
          </c:spPr>
          <c:invertIfNegative val="0"/>
          <c:dLbls>
            <c:spPr>
              <a:noFill/>
              <a:ln>
                <a:noFill/>
              </a:ln>
              <a:effectLst/>
            </c:spPr>
            <c:txPr>
              <a:bodyPr rot="-540000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Taul6!$A$170:$A$175</c:f>
              <c:strCache>
                <c:ptCount val="6"/>
                <c:pt idx="0">
                  <c:v>Pääkaupunkiseutu</c:v>
                </c:pt>
                <c:pt idx="1">
                  <c:v>Suuri kaupunki</c:v>
                </c:pt>
                <c:pt idx="2">
                  <c:v>Keskuskaupunki</c:v>
                </c:pt>
                <c:pt idx="3">
                  <c:v>Kehyskunta</c:v>
                </c:pt>
                <c:pt idx="4">
                  <c:v>Seutukaupunki</c:v>
                </c:pt>
                <c:pt idx="5">
                  <c:v>Maaseutu</c:v>
                </c:pt>
              </c:strCache>
            </c:strRef>
          </c:cat>
          <c:val>
            <c:numRef>
              <c:f>Taul6!$J$170:$J$175</c:f>
              <c:numCache>
                <c:formatCode>0</c:formatCode>
                <c:ptCount val="6"/>
                <c:pt idx="0">
                  <c:v>219737.81675432727</c:v>
                </c:pt>
                <c:pt idx="1">
                  <c:v>93822.003670939477</c:v>
                </c:pt>
                <c:pt idx="2">
                  <c:v>-3593.6739449555753</c:v>
                </c:pt>
                <c:pt idx="3">
                  <c:v>27628.022330465843</c:v>
                </c:pt>
                <c:pt idx="4">
                  <c:v>-69140.528216051927</c:v>
                </c:pt>
                <c:pt idx="5">
                  <c:v>-57131.636657258845</c:v>
                </c:pt>
              </c:numCache>
            </c:numRef>
          </c:val>
          <c:extLst>
            <c:ext xmlns:c16="http://schemas.microsoft.com/office/drawing/2014/chart" uri="{C3380CC4-5D6E-409C-BE32-E72D297353CC}">
              <c16:uniqueId val="{00000003-2AF5-48E1-B27C-42EC95EB90C0}"/>
            </c:ext>
          </c:extLst>
        </c:ser>
        <c:dLbls>
          <c:showLegendKey val="0"/>
          <c:showVal val="0"/>
          <c:showCatName val="0"/>
          <c:showSerName val="0"/>
          <c:showPercent val="0"/>
          <c:showBubbleSize val="0"/>
        </c:dLbls>
        <c:gapWidth val="219"/>
        <c:overlap val="-27"/>
        <c:axId val="1169806000"/>
        <c:axId val="1146863056"/>
      </c:barChart>
      <c:catAx>
        <c:axId val="1169806000"/>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i-FI"/>
          </a:p>
        </c:txPr>
        <c:crossAx val="1146863056"/>
        <c:crosses val="autoZero"/>
        <c:auto val="1"/>
        <c:lblAlgn val="ctr"/>
        <c:lblOffset val="100"/>
        <c:noMultiLvlLbl val="0"/>
      </c:catAx>
      <c:valAx>
        <c:axId val="114686305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i-FI"/>
          </a:p>
        </c:txPr>
        <c:crossAx val="1169806000"/>
        <c:crosses val="autoZero"/>
        <c:crossBetween val="between"/>
      </c:valAx>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i-FI"/>
        </a:p>
      </c:txPr>
    </c:legend>
    <c:plotVisOnly val="1"/>
    <c:dispBlanksAs val="gap"/>
    <c:showDLblsOverMax val="0"/>
    <c:extLst/>
  </c:chart>
  <c:txPr>
    <a:bodyPr/>
    <a:lstStyle/>
    <a:p>
      <a:pPr>
        <a:defRPr>
          <a:solidFill>
            <a:schemeClr val="tx1"/>
          </a:solidFill>
        </a:defRPr>
      </a:pPr>
      <a:endParaRPr lang="fi-FI"/>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fi-FI" dirty="0"/>
              <a:t>7</a:t>
            </a:r>
            <a:r>
              <a:rPr lang="fi-FI" sz="1400" b="0" i="0" u="none" strike="noStrike" kern="1200" spc="0" baseline="0" dirty="0">
                <a:solidFill>
                  <a:srgbClr val="000000"/>
                </a:solidFill>
                <a:effectLst/>
              </a:rPr>
              <a:t>–</a:t>
            </a:r>
            <a:r>
              <a:rPr lang="fi-FI" dirty="0"/>
              <a:t>15-vuotiaiden</a:t>
            </a:r>
            <a:r>
              <a:rPr lang="fi-FI" baseline="0" dirty="0"/>
              <a:t> kehitys </a:t>
            </a:r>
            <a:endParaRPr lang="fi-FI"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fi-FI"/>
        </a:p>
      </c:txPr>
    </c:title>
    <c:autoTitleDeleted val="0"/>
    <c:plotArea>
      <c:layout/>
      <c:lineChart>
        <c:grouping val="standard"/>
        <c:varyColors val="0"/>
        <c:ser>
          <c:idx val="0"/>
          <c:order val="0"/>
          <c:tx>
            <c:strRef>
              <c:f>Taul6!$A$194</c:f>
              <c:strCache>
                <c:ptCount val="1"/>
                <c:pt idx="0">
                  <c:v>Toteuma</c:v>
                </c:pt>
              </c:strCache>
            </c:strRef>
          </c:tx>
          <c:spPr>
            <a:ln w="28575" cap="rnd">
              <a:solidFill>
                <a:srgbClr val="002060"/>
              </a:solidFill>
              <a:round/>
            </a:ln>
            <a:effectLst/>
          </c:spPr>
          <c:marker>
            <c:symbol val="none"/>
          </c:marker>
          <c:cat>
            <c:numRef>
              <c:f>Taul6!$B$193:$AF$193</c:f>
              <c:numCache>
                <c:formatCode>General</c:formatCode>
                <c:ptCount val="3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numCache>
            </c:numRef>
          </c:cat>
          <c:val>
            <c:numRef>
              <c:f>Taul6!$B$194:$AF$194</c:f>
              <c:numCache>
                <c:formatCode>General</c:formatCode>
                <c:ptCount val="31"/>
                <c:pt idx="0">
                  <c:v>532729</c:v>
                </c:pt>
                <c:pt idx="1">
                  <c:v>528881</c:v>
                </c:pt>
                <c:pt idx="2">
                  <c:v>527458</c:v>
                </c:pt>
                <c:pt idx="3">
                  <c:v>529145</c:v>
                </c:pt>
                <c:pt idx="4">
                  <c:v>532632</c:v>
                </c:pt>
                <c:pt idx="5">
                  <c:v>535891</c:v>
                </c:pt>
                <c:pt idx="6">
                  <c:v>540948</c:v>
                </c:pt>
                <c:pt idx="7">
                  <c:v>547113</c:v>
                </c:pt>
                <c:pt idx="8">
                  <c:v>552424</c:v>
                </c:pt>
                <c:pt idx="9">
                  <c:v>556429</c:v>
                </c:pt>
                <c:pt idx="10">
                  <c:v>558005</c:v>
                </c:pt>
                <c:pt idx="11">
                  <c:v>558767</c:v>
                </c:pt>
                <c:pt idx="12" formatCode="0">
                  <c:v>556995</c:v>
                </c:pt>
              </c:numCache>
            </c:numRef>
          </c:val>
          <c:smooth val="0"/>
          <c:extLst>
            <c:ext xmlns:c16="http://schemas.microsoft.com/office/drawing/2014/chart" uri="{C3380CC4-5D6E-409C-BE32-E72D297353CC}">
              <c16:uniqueId val="{00000000-2146-4E83-AF8F-070A7F2615AE}"/>
            </c:ext>
          </c:extLst>
        </c:ser>
        <c:ser>
          <c:idx val="1"/>
          <c:order val="1"/>
          <c:tx>
            <c:strRef>
              <c:f>Taul6!$A$195</c:f>
              <c:strCache>
                <c:ptCount val="1"/>
                <c:pt idx="0">
                  <c:v>Perusura</c:v>
                </c:pt>
              </c:strCache>
            </c:strRef>
          </c:tx>
          <c:spPr>
            <a:ln w="28575" cap="rnd">
              <a:solidFill>
                <a:srgbClr val="0070C0"/>
              </a:solidFill>
              <a:round/>
            </a:ln>
            <a:effectLst/>
          </c:spPr>
          <c:marker>
            <c:symbol val="none"/>
          </c:marker>
          <c:cat>
            <c:numRef>
              <c:f>Taul6!$B$193:$AF$193</c:f>
              <c:numCache>
                <c:formatCode>General</c:formatCode>
                <c:ptCount val="3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numCache>
            </c:numRef>
          </c:cat>
          <c:val>
            <c:numRef>
              <c:f>Taul6!$B$195:$AF$195</c:f>
              <c:numCache>
                <c:formatCode>General</c:formatCode>
                <c:ptCount val="31"/>
                <c:pt idx="12" formatCode="0">
                  <c:v>556995</c:v>
                </c:pt>
                <c:pt idx="13" formatCode="0">
                  <c:v>552013.32833269832</c:v>
                </c:pt>
                <c:pt idx="14" formatCode="0">
                  <c:v>543579.71370353259</c:v>
                </c:pt>
                <c:pt idx="15" formatCode="0">
                  <c:v>531213.21202933567</c:v>
                </c:pt>
                <c:pt idx="16" formatCode="0">
                  <c:v>516357.06098487577</c:v>
                </c:pt>
                <c:pt idx="17" formatCode="0">
                  <c:v>503329.07268467563</c:v>
                </c:pt>
                <c:pt idx="18" formatCode="0">
                  <c:v>493728.9306063836</c:v>
                </c:pt>
                <c:pt idx="19" formatCode="0">
                  <c:v>480739.59173473867</c:v>
                </c:pt>
                <c:pt idx="20" formatCode="0">
                  <c:v>473441.4028154558</c:v>
                </c:pt>
                <c:pt idx="21" formatCode="0">
                  <c:v>468823.18834226654</c:v>
                </c:pt>
                <c:pt idx="22" formatCode="0">
                  <c:v>466957.12174620398</c:v>
                </c:pt>
                <c:pt idx="23" formatCode="0">
                  <c:v>468005.4843787984</c:v>
                </c:pt>
                <c:pt idx="24" formatCode="0">
                  <c:v>472192.3153672613</c:v>
                </c:pt>
                <c:pt idx="25" formatCode="0">
                  <c:v>478447.00015447411</c:v>
                </c:pt>
                <c:pt idx="26" formatCode="0">
                  <c:v>483949.22506904043</c:v>
                </c:pt>
                <c:pt idx="27" formatCode="0">
                  <c:v>486333.58863252163</c:v>
                </c:pt>
                <c:pt idx="28" formatCode="0">
                  <c:v>493480.59854702908</c:v>
                </c:pt>
                <c:pt idx="29" formatCode="0">
                  <c:v>495675.40164193371</c:v>
                </c:pt>
                <c:pt idx="30" formatCode="0">
                  <c:v>497345.09268534003</c:v>
                </c:pt>
              </c:numCache>
            </c:numRef>
          </c:val>
          <c:smooth val="0"/>
          <c:extLst>
            <c:ext xmlns:c16="http://schemas.microsoft.com/office/drawing/2014/chart" uri="{C3380CC4-5D6E-409C-BE32-E72D297353CC}">
              <c16:uniqueId val="{00000001-2146-4E83-AF8F-070A7F2615AE}"/>
            </c:ext>
          </c:extLst>
        </c:ser>
        <c:ser>
          <c:idx val="2"/>
          <c:order val="2"/>
          <c:tx>
            <c:strRef>
              <c:f>Taul6!$A$196</c:f>
              <c:strCache>
                <c:ptCount val="1"/>
                <c:pt idx="0">
                  <c:v>Kaupungistuminen</c:v>
                </c:pt>
              </c:strCache>
            </c:strRef>
          </c:tx>
          <c:spPr>
            <a:ln w="28575" cap="rnd">
              <a:solidFill>
                <a:srgbClr val="C00000"/>
              </a:solidFill>
              <a:round/>
            </a:ln>
            <a:effectLst/>
          </c:spPr>
          <c:marker>
            <c:symbol val="none"/>
          </c:marker>
          <c:cat>
            <c:numRef>
              <c:f>Taul6!$B$193:$AF$193</c:f>
              <c:numCache>
                <c:formatCode>General</c:formatCode>
                <c:ptCount val="3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numCache>
            </c:numRef>
          </c:cat>
          <c:val>
            <c:numRef>
              <c:f>Taul6!$B$196:$AF$196</c:f>
              <c:numCache>
                <c:formatCode>General</c:formatCode>
                <c:ptCount val="31"/>
                <c:pt idx="12" formatCode="0">
                  <c:v>556995</c:v>
                </c:pt>
                <c:pt idx="13" formatCode="0">
                  <c:v>552013.98687160853</c:v>
                </c:pt>
                <c:pt idx="14" formatCode="0">
                  <c:v>543581.1633242633</c:v>
                </c:pt>
                <c:pt idx="15" formatCode="0">
                  <c:v>531215.39267488976</c:v>
                </c:pt>
                <c:pt idx="16" formatCode="0">
                  <c:v>516360.01441448281</c:v>
                </c:pt>
                <c:pt idx="17" formatCode="0">
                  <c:v>503332.77724678448</c:v>
                </c:pt>
                <c:pt idx="18" formatCode="0">
                  <c:v>493733.13236931781</c:v>
                </c:pt>
                <c:pt idx="19" formatCode="0">
                  <c:v>480744.43391318066</c:v>
                </c:pt>
                <c:pt idx="20" formatCode="0">
                  <c:v>473445.52682198567</c:v>
                </c:pt>
                <c:pt idx="21" formatCode="0">
                  <c:v>468796.59552396135</c:v>
                </c:pt>
                <c:pt idx="22" formatCode="0">
                  <c:v>466872.13220170984</c:v>
                </c:pt>
                <c:pt idx="23" formatCode="0">
                  <c:v>467838.12640283932</c:v>
                </c:pt>
                <c:pt idx="24" formatCode="0">
                  <c:v>471921.85599559429</c:v>
                </c:pt>
                <c:pt idx="25" formatCode="0">
                  <c:v>478056.17355626327</c:v>
                </c:pt>
                <c:pt idx="26" formatCode="0">
                  <c:v>483423.38931384427</c:v>
                </c:pt>
                <c:pt idx="27" formatCode="0">
                  <c:v>485661.7183399733</c:v>
                </c:pt>
                <c:pt idx="28" formatCode="0">
                  <c:v>492653.98162063881</c:v>
                </c:pt>
                <c:pt idx="29" formatCode="0">
                  <c:v>494689.23951007833</c:v>
                </c:pt>
                <c:pt idx="30" formatCode="0">
                  <c:v>496225.26472791098</c:v>
                </c:pt>
              </c:numCache>
            </c:numRef>
          </c:val>
          <c:smooth val="0"/>
          <c:extLst>
            <c:ext xmlns:c16="http://schemas.microsoft.com/office/drawing/2014/chart" uri="{C3380CC4-5D6E-409C-BE32-E72D297353CC}">
              <c16:uniqueId val="{00000002-2146-4E83-AF8F-070A7F2615AE}"/>
            </c:ext>
          </c:extLst>
        </c:ser>
        <c:ser>
          <c:idx val="3"/>
          <c:order val="3"/>
          <c:tx>
            <c:strRef>
              <c:f>Taul6!$A$197</c:f>
              <c:strCache>
                <c:ptCount val="1"/>
                <c:pt idx="0">
                  <c:v>Hajautuminen</c:v>
                </c:pt>
              </c:strCache>
            </c:strRef>
          </c:tx>
          <c:spPr>
            <a:ln w="28575" cap="rnd">
              <a:solidFill>
                <a:schemeClr val="accent4"/>
              </a:solidFill>
              <a:round/>
            </a:ln>
            <a:effectLst/>
          </c:spPr>
          <c:marker>
            <c:symbol val="none"/>
          </c:marker>
          <c:cat>
            <c:numRef>
              <c:f>Taul6!$B$193:$AF$193</c:f>
              <c:numCache>
                <c:formatCode>General</c:formatCode>
                <c:ptCount val="3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numCache>
            </c:numRef>
          </c:cat>
          <c:val>
            <c:numRef>
              <c:f>Taul6!$B$197:$AF$197</c:f>
              <c:numCache>
                <c:formatCode>General</c:formatCode>
                <c:ptCount val="31"/>
                <c:pt idx="12" formatCode="0">
                  <c:v>556995</c:v>
                </c:pt>
                <c:pt idx="13" formatCode="0">
                  <c:v>552013.60598914523</c:v>
                </c:pt>
                <c:pt idx="14" formatCode="0">
                  <c:v>543580.39986308769</c:v>
                </c:pt>
                <c:pt idx="15" formatCode="0">
                  <c:v>531214.24751627829</c:v>
                </c:pt>
                <c:pt idx="16" formatCode="0">
                  <c:v>516358.361788259</c:v>
                </c:pt>
                <c:pt idx="17" formatCode="0">
                  <c:v>503330.6839730753</c:v>
                </c:pt>
                <c:pt idx="18" formatCode="0">
                  <c:v>493730.75283441838</c:v>
                </c:pt>
                <c:pt idx="19" formatCode="0">
                  <c:v>480741.46860227268</c:v>
                </c:pt>
                <c:pt idx="20" formatCode="0">
                  <c:v>473442.99631935277</c:v>
                </c:pt>
                <c:pt idx="21" formatCode="0">
                  <c:v>468846.67609503341</c:v>
                </c:pt>
                <c:pt idx="22" formatCode="0">
                  <c:v>467013.57774924877</c:v>
                </c:pt>
                <c:pt idx="23" formatCode="0">
                  <c:v>468096.69856243598</c:v>
                </c:pt>
                <c:pt idx="24" formatCode="0">
                  <c:v>472313.12439595669</c:v>
                </c:pt>
                <c:pt idx="25" formatCode="0">
                  <c:v>478585.62516101234</c:v>
                </c:pt>
                <c:pt idx="26" formatCode="0">
                  <c:v>484089.85573486349</c:v>
                </c:pt>
                <c:pt idx="27" formatCode="0">
                  <c:v>486460.06976549409</c:v>
                </c:pt>
                <c:pt idx="28" formatCode="0">
                  <c:v>493579.70832919556</c:v>
                </c:pt>
                <c:pt idx="29" formatCode="0">
                  <c:v>495736.40323778224</c:v>
                </c:pt>
                <c:pt idx="30" formatCode="0">
                  <c:v>497337.28983450687</c:v>
                </c:pt>
              </c:numCache>
            </c:numRef>
          </c:val>
          <c:smooth val="0"/>
          <c:extLst>
            <c:ext xmlns:c16="http://schemas.microsoft.com/office/drawing/2014/chart" uri="{C3380CC4-5D6E-409C-BE32-E72D297353CC}">
              <c16:uniqueId val="{00000003-2146-4E83-AF8F-070A7F2615AE}"/>
            </c:ext>
          </c:extLst>
        </c:ser>
        <c:ser>
          <c:idx val="4"/>
          <c:order val="4"/>
          <c:tx>
            <c:strRef>
              <c:f>Taul6!$A$198</c:f>
              <c:strCache>
                <c:ptCount val="1"/>
                <c:pt idx="0">
                  <c:v>Kansainvälistyminen</c:v>
                </c:pt>
              </c:strCache>
            </c:strRef>
          </c:tx>
          <c:spPr>
            <a:ln w="28575" cap="rnd">
              <a:solidFill>
                <a:srgbClr val="7030A0"/>
              </a:solidFill>
              <a:round/>
            </a:ln>
            <a:effectLst/>
          </c:spPr>
          <c:marker>
            <c:symbol val="none"/>
          </c:marker>
          <c:cat>
            <c:numRef>
              <c:f>Taul6!$B$193:$AF$193</c:f>
              <c:numCache>
                <c:formatCode>General</c:formatCode>
                <c:ptCount val="3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numCache>
            </c:numRef>
          </c:cat>
          <c:val>
            <c:numRef>
              <c:f>Taul6!$B$198:$AF$198</c:f>
              <c:numCache>
                <c:formatCode>General</c:formatCode>
                <c:ptCount val="31"/>
                <c:pt idx="12" formatCode="0">
                  <c:v>556995</c:v>
                </c:pt>
                <c:pt idx="13" formatCode="0">
                  <c:v>553260.60905672039</c:v>
                </c:pt>
                <c:pt idx="14" formatCode="0">
                  <c:v>546043.94577288814</c:v>
                </c:pt>
                <c:pt idx="15" formatCode="0">
                  <c:v>534921.19323011313</c:v>
                </c:pt>
                <c:pt idx="16" formatCode="0">
                  <c:v>521371.01089629246</c:v>
                </c:pt>
                <c:pt idx="17" formatCode="0">
                  <c:v>509711.2072695556</c:v>
                </c:pt>
                <c:pt idx="18" formatCode="0">
                  <c:v>501541.46278123232</c:v>
                </c:pt>
                <c:pt idx="19" formatCode="0">
                  <c:v>490044.70661687147</c:v>
                </c:pt>
                <c:pt idx="20" formatCode="0">
                  <c:v>484274.23911227752</c:v>
                </c:pt>
                <c:pt idx="21" formatCode="0">
                  <c:v>481337.21319647779</c:v>
                </c:pt>
                <c:pt idx="22" formatCode="0">
                  <c:v>481310.12802871986</c:v>
                </c:pt>
                <c:pt idx="23" formatCode="0">
                  <c:v>484357.66980269871</c:v>
                </c:pt>
                <c:pt idx="24" formatCode="0">
                  <c:v>490703.67278746027</c:v>
                </c:pt>
                <c:pt idx="25" formatCode="0">
                  <c:v>499239.36105424125</c:v>
                </c:pt>
                <c:pt idx="26" formatCode="0">
                  <c:v>507139.30768964341</c:v>
                </c:pt>
                <c:pt idx="27" formatCode="0">
                  <c:v>512030.86569885531</c:v>
                </c:pt>
                <c:pt idx="28" formatCode="0">
                  <c:v>521784.8931167238</c:v>
                </c:pt>
                <c:pt idx="29" formatCode="0">
                  <c:v>526675.58282477909</c:v>
                </c:pt>
                <c:pt idx="30" formatCode="0">
                  <c:v>530999.23167121713</c:v>
                </c:pt>
              </c:numCache>
            </c:numRef>
          </c:val>
          <c:smooth val="0"/>
          <c:extLst>
            <c:ext xmlns:c16="http://schemas.microsoft.com/office/drawing/2014/chart" uri="{C3380CC4-5D6E-409C-BE32-E72D297353CC}">
              <c16:uniqueId val="{00000004-2146-4E83-AF8F-070A7F2615AE}"/>
            </c:ext>
          </c:extLst>
        </c:ser>
        <c:dLbls>
          <c:showLegendKey val="0"/>
          <c:showVal val="0"/>
          <c:showCatName val="0"/>
          <c:showSerName val="0"/>
          <c:showPercent val="0"/>
          <c:showBubbleSize val="0"/>
        </c:dLbls>
        <c:smooth val="0"/>
        <c:axId val="27090112"/>
        <c:axId val="355631648"/>
      </c:lineChart>
      <c:catAx>
        <c:axId val="270901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i-FI"/>
          </a:p>
        </c:txPr>
        <c:crossAx val="355631648"/>
        <c:crosses val="autoZero"/>
        <c:auto val="1"/>
        <c:lblAlgn val="ctr"/>
        <c:lblOffset val="100"/>
        <c:noMultiLvlLbl val="0"/>
      </c:catAx>
      <c:valAx>
        <c:axId val="3556316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i-FI"/>
          </a:p>
        </c:txPr>
        <c:crossAx val="270901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i-FI"/>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fi-FI"/>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6EBE0B9-980A-4DCE-86B4-52E621D1DC2A}" type="doc">
      <dgm:prSet loTypeId="urn:microsoft.com/office/officeart/2016/7/layout/RepeatingBendingProcessNew" loCatId="process" qsTypeId="urn:microsoft.com/office/officeart/2005/8/quickstyle/simple2" qsCatId="simple" csTypeId="urn:microsoft.com/office/officeart/2005/8/colors/accent1_1" csCatId="accent1" phldr="1"/>
      <dgm:spPr/>
      <dgm:t>
        <a:bodyPr/>
        <a:lstStyle/>
        <a:p>
          <a:endParaRPr lang="en-US"/>
        </a:p>
      </dgm:t>
    </dgm:pt>
    <dgm:pt modelId="{1A6FA981-31D2-4CE7-B0D8-6255CE605DE3}">
      <dgm:prSet custT="1"/>
      <dgm:spPr>
        <a:noFill/>
        <a:ln>
          <a:solidFill>
            <a:schemeClr val="bg2"/>
          </a:solidFill>
        </a:ln>
        <a:effectLst/>
      </dgm:spPr>
      <dgm:t>
        <a:bodyPr/>
        <a:lstStyle/>
        <a:p>
          <a:r>
            <a:rPr lang="fi-FI" sz="1050" b="1" dirty="0"/>
            <a:t>1.KAUPUNGISTUMINEN JA KESKITTYMINEN </a:t>
          </a:r>
          <a:r>
            <a:rPr lang="fi-FI" sz="1000" dirty="0"/>
            <a:t>jatkuvat koronakriisin jälkeen, mutta työn ja vapaa-ajan monipaikkaisuus tasoittavat alueellista kehitystä.</a:t>
          </a:r>
          <a:endParaRPr lang="en-US" sz="1000" dirty="0"/>
        </a:p>
      </dgm:t>
    </dgm:pt>
    <dgm:pt modelId="{66FF12DF-3574-437C-BFD3-30B3F6F8A2E4}" type="parTrans" cxnId="{2048A15A-03BC-4905-9DC1-730682528292}">
      <dgm:prSet/>
      <dgm:spPr/>
      <dgm:t>
        <a:bodyPr/>
        <a:lstStyle/>
        <a:p>
          <a:endParaRPr lang="en-US"/>
        </a:p>
      </dgm:t>
    </dgm:pt>
    <dgm:pt modelId="{D3385E89-9FD4-4486-BC5B-D9B07BC289AB}" type="sibTrans" cxnId="{2048A15A-03BC-4905-9DC1-730682528292}">
      <dgm:prSet/>
      <dgm:spPr/>
      <dgm:t>
        <a:bodyPr/>
        <a:lstStyle/>
        <a:p>
          <a:endParaRPr lang="en-US"/>
        </a:p>
      </dgm:t>
    </dgm:pt>
    <dgm:pt modelId="{09E05602-DEF3-43AB-9DF0-D0ACDADBBBEE}">
      <dgm:prSet custT="1"/>
      <dgm:spPr>
        <a:noFill/>
        <a:ln>
          <a:solidFill>
            <a:schemeClr val="bg2"/>
          </a:solidFill>
        </a:ln>
        <a:effectLst/>
      </dgm:spPr>
      <dgm:t>
        <a:bodyPr/>
        <a:lstStyle/>
        <a:p>
          <a:r>
            <a:rPr lang="fi-FI" sz="1050" b="1" dirty="0"/>
            <a:t>2. DEMOGRAFINEN NELOSKIERRE </a:t>
          </a:r>
          <a:r>
            <a:rPr lang="fi-FI" sz="1000" dirty="0"/>
            <a:t>eli väestö- ja ikärakenteen muutos vaikuttaa kaikkien alueiden kehitykseen sijainnista ja koosta riippumatta.</a:t>
          </a:r>
          <a:endParaRPr lang="en-US" sz="1000" dirty="0"/>
        </a:p>
      </dgm:t>
    </dgm:pt>
    <dgm:pt modelId="{594250BC-0CD3-4D9B-AF18-8E38D4C5F704}" type="parTrans" cxnId="{6686D06E-54B4-4A1A-BBC1-67E7317B9E92}">
      <dgm:prSet/>
      <dgm:spPr/>
      <dgm:t>
        <a:bodyPr/>
        <a:lstStyle/>
        <a:p>
          <a:endParaRPr lang="en-US"/>
        </a:p>
      </dgm:t>
    </dgm:pt>
    <dgm:pt modelId="{EF7DE2D8-60AF-48F4-9362-DFC392451741}" type="sibTrans" cxnId="{6686D06E-54B4-4A1A-BBC1-67E7317B9E92}">
      <dgm:prSet/>
      <dgm:spPr/>
      <dgm:t>
        <a:bodyPr/>
        <a:lstStyle/>
        <a:p>
          <a:endParaRPr lang="en-US"/>
        </a:p>
      </dgm:t>
    </dgm:pt>
    <dgm:pt modelId="{E128E96D-6501-47F1-8EFE-73DB1E3D2F7E}">
      <dgm:prSet custT="1"/>
      <dgm:spPr>
        <a:ln>
          <a:solidFill>
            <a:schemeClr val="bg2"/>
          </a:solidFill>
        </a:ln>
      </dgm:spPr>
      <dgm:t>
        <a:bodyPr/>
        <a:lstStyle/>
        <a:p>
          <a:r>
            <a:rPr lang="fi-FI" sz="1000" b="1" dirty="0"/>
            <a:t>3. OSAAJA- JA TYÖVOIMAPULA </a:t>
          </a:r>
          <a:r>
            <a:rPr lang="fi-FI" sz="1000" dirty="0"/>
            <a:t>leviävät yhä useampiin työtehtäviin, ja ovat alueiden kasvun kriittisenä pullonkaulana.</a:t>
          </a:r>
          <a:r>
            <a:rPr lang="fi-FI" sz="1000" b="1" dirty="0"/>
            <a:t> Toisaalta uusia riskejä kansantaloudessa.</a:t>
          </a:r>
          <a:r>
            <a:rPr lang="fi-FI" sz="1000" dirty="0"/>
            <a:t> Maahanmuuton ja vieras-kielisten merkitys korostuu. </a:t>
          </a:r>
          <a:endParaRPr lang="en-US" sz="1000" dirty="0"/>
        </a:p>
      </dgm:t>
    </dgm:pt>
    <dgm:pt modelId="{9C5D062D-829E-4DAD-9840-224023A59C99}" type="parTrans" cxnId="{3882B32B-DB42-4339-82C2-BD6576F6F775}">
      <dgm:prSet/>
      <dgm:spPr/>
      <dgm:t>
        <a:bodyPr/>
        <a:lstStyle/>
        <a:p>
          <a:endParaRPr lang="en-US"/>
        </a:p>
      </dgm:t>
    </dgm:pt>
    <dgm:pt modelId="{6ABD4571-05F8-4A7C-B35E-1E4F3A6C128B}" type="sibTrans" cxnId="{3882B32B-DB42-4339-82C2-BD6576F6F775}">
      <dgm:prSet/>
      <dgm:spPr/>
      <dgm:t>
        <a:bodyPr/>
        <a:lstStyle/>
        <a:p>
          <a:endParaRPr lang="en-US"/>
        </a:p>
      </dgm:t>
    </dgm:pt>
    <dgm:pt modelId="{A7EDFB10-32FF-413F-AFE7-56B58548F5FF}">
      <dgm:prSet custT="1"/>
      <dgm:spPr>
        <a:ln>
          <a:solidFill>
            <a:schemeClr val="bg2"/>
          </a:solidFill>
        </a:ln>
      </dgm:spPr>
      <dgm:t>
        <a:bodyPr/>
        <a:lstStyle/>
        <a:p>
          <a:r>
            <a:rPr lang="fi-FI" sz="1000" b="1" dirty="0"/>
            <a:t>4. VIHREÄ SIIRTYMÄ </a:t>
          </a:r>
          <a:r>
            <a:rPr lang="fi-FI" sz="1000" dirty="0"/>
            <a:t>lisää merkittävästi teollisten investointien määrää, mutta jakautuu alueellisesti epätasapainoisella tavalla.</a:t>
          </a:r>
          <a:endParaRPr lang="en-US" sz="1000" dirty="0"/>
        </a:p>
      </dgm:t>
    </dgm:pt>
    <dgm:pt modelId="{5B137F93-AF11-48F7-BEE0-3E37BE5EFC48}" type="parTrans" cxnId="{C825639F-4F47-4000-8E77-D94A5EFBAC81}">
      <dgm:prSet/>
      <dgm:spPr/>
      <dgm:t>
        <a:bodyPr/>
        <a:lstStyle/>
        <a:p>
          <a:endParaRPr lang="en-US"/>
        </a:p>
      </dgm:t>
    </dgm:pt>
    <dgm:pt modelId="{034BEB9B-F4DB-45DB-840C-40105BB2E6A5}" type="sibTrans" cxnId="{C825639F-4F47-4000-8E77-D94A5EFBAC81}">
      <dgm:prSet/>
      <dgm:spPr/>
      <dgm:t>
        <a:bodyPr/>
        <a:lstStyle/>
        <a:p>
          <a:endParaRPr lang="en-US"/>
        </a:p>
      </dgm:t>
    </dgm:pt>
    <dgm:pt modelId="{2E2B65D8-4E53-419B-8133-FD90F6440ED3}">
      <dgm:prSet custT="1"/>
      <dgm:spPr>
        <a:ln>
          <a:solidFill>
            <a:schemeClr val="bg2"/>
          </a:solidFill>
        </a:ln>
      </dgm:spPr>
      <dgm:t>
        <a:bodyPr/>
        <a:lstStyle/>
        <a:p>
          <a:r>
            <a:rPr lang="fi-FI" sz="1000" b="1" dirty="0"/>
            <a:t>5. LIIKENTEEN, KOULUTUKSEN JA SIJAINNIN </a:t>
          </a:r>
          <a:r>
            <a:rPr lang="fi-FI" sz="1000" dirty="0"/>
            <a:t>”pyhä kolmiyhteys” toimii edelleen kasvun ja kehityksen </a:t>
          </a:r>
          <a:r>
            <a:rPr lang="fi-FI" sz="1000" dirty="0" err="1"/>
            <a:t>kataly-saattorina</a:t>
          </a:r>
          <a:r>
            <a:rPr lang="fi-FI" sz="1000" dirty="0"/>
            <a:t>.</a:t>
          </a:r>
          <a:endParaRPr lang="en-US" sz="1000" dirty="0"/>
        </a:p>
      </dgm:t>
    </dgm:pt>
    <dgm:pt modelId="{F369AEE6-E46D-4020-B600-11F5B8B1494B}" type="parTrans" cxnId="{FE969084-8A00-4766-9658-3B773589A5EC}">
      <dgm:prSet/>
      <dgm:spPr/>
      <dgm:t>
        <a:bodyPr/>
        <a:lstStyle/>
        <a:p>
          <a:endParaRPr lang="en-US"/>
        </a:p>
      </dgm:t>
    </dgm:pt>
    <dgm:pt modelId="{3723458E-29D8-4CDB-8CE5-454E0C010782}" type="sibTrans" cxnId="{FE969084-8A00-4766-9658-3B773589A5EC}">
      <dgm:prSet/>
      <dgm:spPr/>
      <dgm:t>
        <a:bodyPr/>
        <a:lstStyle/>
        <a:p>
          <a:endParaRPr lang="en-US"/>
        </a:p>
      </dgm:t>
    </dgm:pt>
    <dgm:pt modelId="{26CC1D79-6F84-44EF-88DB-3DC890B13E9E}">
      <dgm:prSet custT="1"/>
      <dgm:spPr>
        <a:ln>
          <a:solidFill>
            <a:schemeClr val="bg2"/>
          </a:solidFill>
        </a:ln>
      </dgm:spPr>
      <dgm:t>
        <a:bodyPr/>
        <a:lstStyle/>
        <a:p>
          <a:r>
            <a:rPr lang="fi-FI" sz="1000" b="1" dirty="0"/>
            <a:t>6. ALUEELLINEN  ERIYTYMINEN </a:t>
          </a:r>
          <a:r>
            <a:rPr lang="fi-FI" sz="1000" dirty="0"/>
            <a:t>ja erilaistuminen jatkuu ja vaikuttaa kaikilla aluetasoilla.</a:t>
          </a:r>
          <a:endParaRPr lang="en-US" sz="1000" dirty="0"/>
        </a:p>
      </dgm:t>
    </dgm:pt>
    <dgm:pt modelId="{26398E53-290C-4F56-83B5-0F07C5949F98}" type="parTrans" cxnId="{DFBC7FC0-E73A-4BFF-B79B-BD0AEFD53C32}">
      <dgm:prSet/>
      <dgm:spPr/>
      <dgm:t>
        <a:bodyPr/>
        <a:lstStyle/>
        <a:p>
          <a:endParaRPr lang="en-US"/>
        </a:p>
      </dgm:t>
    </dgm:pt>
    <dgm:pt modelId="{54196EBC-700C-403B-A879-FD97951C3C51}" type="sibTrans" cxnId="{DFBC7FC0-E73A-4BFF-B79B-BD0AEFD53C32}">
      <dgm:prSet/>
      <dgm:spPr/>
      <dgm:t>
        <a:bodyPr/>
        <a:lstStyle/>
        <a:p>
          <a:endParaRPr lang="en-US"/>
        </a:p>
      </dgm:t>
    </dgm:pt>
    <dgm:pt modelId="{C98E0455-0410-4666-B4E1-FA58E0655015}" type="pres">
      <dgm:prSet presAssocID="{96EBE0B9-980A-4DCE-86B4-52E621D1DC2A}" presName="Name0" presStyleCnt="0">
        <dgm:presLayoutVars>
          <dgm:dir/>
          <dgm:resizeHandles val="exact"/>
        </dgm:presLayoutVars>
      </dgm:prSet>
      <dgm:spPr/>
    </dgm:pt>
    <dgm:pt modelId="{BE633B6E-A4D3-4633-AAE1-F8E4E0AC8043}" type="pres">
      <dgm:prSet presAssocID="{1A6FA981-31D2-4CE7-B0D8-6255CE605DE3}" presName="node" presStyleLbl="node1" presStyleIdx="0" presStyleCnt="6" custScaleX="106937">
        <dgm:presLayoutVars>
          <dgm:bulletEnabled val="1"/>
        </dgm:presLayoutVars>
      </dgm:prSet>
      <dgm:spPr/>
    </dgm:pt>
    <dgm:pt modelId="{9FCC84E2-8C14-4DC5-A348-92EA3E9BA7BA}" type="pres">
      <dgm:prSet presAssocID="{D3385E89-9FD4-4486-BC5B-D9B07BC289AB}" presName="sibTrans" presStyleLbl="sibTrans1D1" presStyleIdx="0" presStyleCnt="5"/>
      <dgm:spPr/>
    </dgm:pt>
    <dgm:pt modelId="{F30A85CE-F9D3-4C34-BD4E-0434A3F4F142}" type="pres">
      <dgm:prSet presAssocID="{D3385E89-9FD4-4486-BC5B-D9B07BC289AB}" presName="connectorText" presStyleLbl="sibTrans1D1" presStyleIdx="0" presStyleCnt="5"/>
      <dgm:spPr/>
    </dgm:pt>
    <dgm:pt modelId="{1632C12C-8962-43F5-8D53-5AA46D35E010}" type="pres">
      <dgm:prSet presAssocID="{09E05602-DEF3-43AB-9DF0-D0ACDADBBBEE}" presName="node" presStyleLbl="node1" presStyleIdx="1" presStyleCnt="6">
        <dgm:presLayoutVars>
          <dgm:bulletEnabled val="1"/>
        </dgm:presLayoutVars>
      </dgm:prSet>
      <dgm:spPr/>
    </dgm:pt>
    <dgm:pt modelId="{9D5D27CC-232B-4CAB-AB3A-9FC5B2952007}" type="pres">
      <dgm:prSet presAssocID="{EF7DE2D8-60AF-48F4-9362-DFC392451741}" presName="sibTrans" presStyleLbl="sibTrans1D1" presStyleIdx="1" presStyleCnt="5"/>
      <dgm:spPr/>
    </dgm:pt>
    <dgm:pt modelId="{D7FEC865-CA61-4F15-BF72-34CC71CC906C}" type="pres">
      <dgm:prSet presAssocID="{EF7DE2D8-60AF-48F4-9362-DFC392451741}" presName="connectorText" presStyleLbl="sibTrans1D1" presStyleIdx="1" presStyleCnt="5"/>
      <dgm:spPr/>
    </dgm:pt>
    <dgm:pt modelId="{E767B945-0B4C-4BA8-8AAD-4D54C850DAEF}" type="pres">
      <dgm:prSet presAssocID="{E128E96D-6501-47F1-8EFE-73DB1E3D2F7E}" presName="node" presStyleLbl="node1" presStyleIdx="2" presStyleCnt="6" custScaleX="106937">
        <dgm:presLayoutVars>
          <dgm:bulletEnabled val="1"/>
        </dgm:presLayoutVars>
      </dgm:prSet>
      <dgm:spPr/>
    </dgm:pt>
    <dgm:pt modelId="{2210A6D4-1D51-4153-9F9B-38F2E408DB85}" type="pres">
      <dgm:prSet presAssocID="{6ABD4571-05F8-4A7C-B35E-1E4F3A6C128B}" presName="sibTrans" presStyleLbl="sibTrans1D1" presStyleIdx="2" presStyleCnt="5"/>
      <dgm:spPr/>
    </dgm:pt>
    <dgm:pt modelId="{56D1FFB5-8FAB-4B7F-B3E8-AFD8C2749FF1}" type="pres">
      <dgm:prSet presAssocID="{6ABD4571-05F8-4A7C-B35E-1E4F3A6C128B}" presName="connectorText" presStyleLbl="sibTrans1D1" presStyleIdx="2" presStyleCnt="5"/>
      <dgm:spPr/>
    </dgm:pt>
    <dgm:pt modelId="{B9D8B6E9-0D8D-4429-AEC5-C1E4FB575B19}" type="pres">
      <dgm:prSet presAssocID="{A7EDFB10-32FF-413F-AFE7-56B58548F5FF}" presName="node" presStyleLbl="node1" presStyleIdx="3" presStyleCnt="6">
        <dgm:presLayoutVars>
          <dgm:bulletEnabled val="1"/>
        </dgm:presLayoutVars>
      </dgm:prSet>
      <dgm:spPr/>
    </dgm:pt>
    <dgm:pt modelId="{47C11ECC-035D-4B48-B9A9-6E4A1BE7E935}" type="pres">
      <dgm:prSet presAssocID="{034BEB9B-F4DB-45DB-840C-40105BB2E6A5}" presName="sibTrans" presStyleLbl="sibTrans1D1" presStyleIdx="3" presStyleCnt="5"/>
      <dgm:spPr/>
    </dgm:pt>
    <dgm:pt modelId="{F0822902-3DB4-4276-B793-2D4A05755888}" type="pres">
      <dgm:prSet presAssocID="{034BEB9B-F4DB-45DB-840C-40105BB2E6A5}" presName="connectorText" presStyleLbl="sibTrans1D1" presStyleIdx="3" presStyleCnt="5"/>
      <dgm:spPr/>
    </dgm:pt>
    <dgm:pt modelId="{4825AE43-4E3E-4BDC-B064-8A29D9D18F8F}" type="pres">
      <dgm:prSet presAssocID="{2E2B65D8-4E53-419B-8133-FD90F6440ED3}" presName="node" presStyleLbl="node1" presStyleIdx="4" presStyleCnt="6" custScaleX="106937">
        <dgm:presLayoutVars>
          <dgm:bulletEnabled val="1"/>
        </dgm:presLayoutVars>
      </dgm:prSet>
      <dgm:spPr/>
    </dgm:pt>
    <dgm:pt modelId="{E389A873-1EFD-48FC-B30D-682A0DDB71ED}" type="pres">
      <dgm:prSet presAssocID="{3723458E-29D8-4CDB-8CE5-454E0C010782}" presName="sibTrans" presStyleLbl="sibTrans1D1" presStyleIdx="4" presStyleCnt="5"/>
      <dgm:spPr/>
    </dgm:pt>
    <dgm:pt modelId="{FE6C4398-0979-4E55-B625-DEE0D34CC3F4}" type="pres">
      <dgm:prSet presAssocID="{3723458E-29D8-4CDB-8CE5-454E0C010782}" presName="connectorText" presStyleLbl="sibTrans1D1" presStyleIdx="4" presStyleCnt="5"/>
      <dgm:spPr/>
    </dgm:pt>
    <dgm:pt modelId="{EB0597C3-BA64-48E2-8B85-A09AE28657B7}" type="pres">
      <dgm:prSet presAssocID="{26CC1D79-6F84-44EF-88DB-3DC890B13E9E}" presName="node" presStyleLbl="node1" presStyleIdx="5" presStyleCnt="6">
        <dgm:presLayoutVars>
          <dgm:bulletEnabled val="1"/>
        </dgm:presLayoutVars>
      </dgm:prSet>
      <dgm:spPr/>
    </dgm:pt>
  </dgm:ptLst>
  <dgm:cxnLst>
    <dgm:cxn modelId="{0E73881E-E910-4947-BB3F-99C2692CCEC6}" type="presOf" srcId="{09E05602-DEF3-43AB-9DF0-D0ACDADBBBEE}" destId="{1632C12C-8962-43F5-8D53-5AA46D35E010}" srcOrd="0" destOrd="0" presId="urn:microsoft.com/office/officeart/2016/7/layout/RepeatingBendingProcessNew"/>
    <dgm:cxn modelId="{D37AC71E-8D02-419D-8F3E-5C02ADFA383A}" type="presOf" srcId="{EF7DE2D8-60AF-48F4-9362-DFC392451741}" destId="{9D5D27CC-232B-4CAB-AB3A-9FC5B2952007}" srcOrd="0" destOrd="0" presId="urn:microsoft.com/office/officeart/2016/7/layout/RepeatingBendingProcessNew"/>
    <dgm:cxn modelId="{3882B32B-DB42-4339-82C2-BD6576F6F775}" srcId="{96EBE0B9-980A-4DCE-86B4-52E621D1DC2A}" destId="{E128E96D-6501-47F1-8EFE-73DB1E3D2F7E}" srcOrd="2" destOrd="0" parTransId="{9C5D062D-829E-4DAD-9840-224023A59C99}" sibTransId="{6ABD4571-05F8-4A7C-B35E-1E4F3A6C128B}"/>
    <dgm:cxn modelId="{9274C24C-1E9A-4EE8-A0BB-DC7CC62FD8D2}" type="presOf" srcId="{E128E96D-6501-47F1-8EFE-73DB1E3D2F7E}" destId="{E767B945-0B4C-4BA8-8AAD-4D54C850DAEF}" srcOrd="0" destOrd="0" presId="urn:microsoft.com/office/officeart/2016/7/layout/RepeatingBendingProcessNew"/>
    <dgm:cxn modelId="{2048A15A-03BC-4905-9DC1-730682528292}" srcId="{96EBE0B9-980A-4DCE-86B4-52E621D1DC2A}" destId="{1A6FA981-31D2-4CE7-B0D8-6255CE605DE3}" srcOrd="0" destOrd="0" parTransId="{66FF12DF-3574-437C-BFD3-30B3F6F8A2E4}" sibTransId="{D3385E89-9FD4-4486-BC5B-D9B07BC289AB}"/>
    <dgm:cxn modelId="{EBEDD45A-1BEE-4C15-B89A-72D106D97EA2}" type="presOf" srcId="{3723458E-29D8-4CDB-8CE5-454E0C010782}" destId="{FE6C4398-0979-4E55-B625-DEE0D34CC3F4}" srcOrd="1" destOrd="0" presId="urn:microsoft.com/office/officeart/2016/7/layout/RepeatingBendingProcessNew"/>
    <dgm:cxn modelId="{6373B15F-AEC2-4C4C-B996-FEF0BAC82433}" type="presOf" srcId="{034BEB9B-F4DB-45DB-840C-40105BB2E6A5}" destId="{47C11ECC-035D-4B48-B9A9-6E4A1BE7E935}" srcOrd="0" destOrd="0" presId="urn:microsoft.com/office/officeart/2016/7/layout/RepeatingBendingProcessNew"/>
    <dgm:cxn modelId="{6686D06E-54B4-4A1A-BBC1-67E7317B9E92}" srcId="{96EBE0B9-980A-4DCE-86B4-52E621D1DC2A}" destId="{09E05602-DEF3-43AB-9DF0-D0ACDADBBBEE}" srcOrd="1" destOrd="0" parTransId="{594250BC-0CD3-4D9B-AF18-8E38D4C5F704}" sibTransId="{EF7DE2D8-60AF-48F4-9362-DFC392451741}"/>
    <dgm:cxn modelId="{BADD6783-8DFA-42AD-BF56-C78581D51899}" type="presOf" srcId="{26CC1D79-6F84-44EF-88DB-3DC890B13E9E}" destId="{EB0597C3-BA64-48E2-8B85-A09AE28657B7}" srcOrd="0" destOrd="0" presId="urn:microsoft.com/office/officeart/2016/7/layout/RepeatingBendingProcessNew"/>
    <dgm:cxn modelId="{FE969084-8A00-4766-9658-3B773589A5EC}" srcId="{96EBE0B9-980A-4DCE-86B4-52E621D1DC2A}" destId="{2E2B65D8-4E53-419B-8133-FD90F6440ED3}" srcOrd="4" destOrd="0" parTransId="{F369AEE6-E46D-4020-B600-11F5B8B1494B}" sibTransId="{3723458E-29D8-4CDB-8CE5-454E0C010782}"/>
    <dgm:cxn modelId="{A62D4388-FAF6-4984-920B-DB6B8C4AC5A6}" type="presOf" srcId="{6ABD4571-05F8-4A7C-B35E-1E4F3A6C128B}" destId="{56D1FFB5-8FAB-4B7F-B3E8-AFD8C2749FF1}" srcOrd="1" destOrd="0" presId="urn:microsoft.com/office/officeart/2016/7/layout/RepeatingBendingProcessNew"/>
    <dgm:cxn modelId="{093D4889-A40D-424B-8E62-CC8CC7813FB9}" type="presOf" srcId="{034BEB9B-F4DB-45DB-840C-40105BB2E6A5}" destId="{F0822902-3DB4-4276-B793-2D4A05755888}" srcOrd="1" destOrd="0" presId="urn:microsoft.com/office/officeart/2016/7/layout/RepeatingBendingProcessNew"/>
    <dgm:cxn modelId="{E1A01690-F04D-4DB9-BA03-1B6777201C14}" type="presOf" srcId="{6ABD4571-05F8-4A7C-B35E-1E4F3A6C128B}" destId="{2210A6D4-1D51-4153-9F9B-38F2E408DB85}" srcOrd="0" destOrd="0" presId="urn:microsoft.com/office/officeart/2016/7/layout/RepeatingBendingProcessNew"/>
    <dgm:cxn modelId="{C825639F-4F47-4000-8E77-D94A5EFBAC81}" srcId="{96EBE0B9-980A-4DCE-86B4-52E621D1DC2A}" destId="{A7EDFB10-32FF-413F-AFE7-56B58548F5FF}" srcOrd="3" destOrd="0" parTransId="{5B137F93-AF11-48F7-BEE0-3E37BE5EFC48}" sibTransId="{034BEB9B-F4DB-45DB-840C-40105BB2E6A5}"/>
    <dgm:cxn modelId="{1B1B66B8-1337-4E48-8778-62D051A387F0}" type="presOf" srcId="{D3385E89-9FD4-4486-BC5B-D9B07BC289AB}" destId="{9FCC84E2-8C14-4DC5-A348-92EA3E9BA7BA}" srcOrd="0" destOrd="0" presId="urn:microsoft.com/office/officeart/2016/7/layout/RepeatingBendingProcessNew"/>
    <dgm:cxn modelId="{7F98D4BD-C57C-405C-9D06-9E943FB74F04}" type="presOf" srcId="{1A6FA981-31D2-4CE7-B0D8-6255CE605DE3}" destId="{BE633B6E-A4D3-4633-AAE1-F8E4E0AC8043}" srcOrd="0" destOrd="0" presId="urn:microsoft.com/office/officeart/2016/7/layout/RepeatingBendingProcessNew"/>
    <dgm:cxn modelId="{DFBC7FC0-E73A-4BFF-B79B-BD0AEFD53C32}" srcId="{96EBE0B9-980A-4DCE-86B4-52E621D1DC2A}" destId="{26CC1D79-6F84-44EF-88DB-3DC890B13E9E}" srcOrd="5" destOrd="0" parTransId="{26398E53-290C-4F56-83B5-0F07C5949F98}" sibTransId="{54196EBC-700C-403B-A879-FD97951C3C51}"/>
    <dgm:cxn modelId="{2A2B88C4-3C60-451C-BF72-FBB91B1AC4B7}" type="presOf" srcId="{2E2B65D8-4E53-419B-8133-FD90F6440ED3}" destId="{4825AE43-4E3E-4BDC-B064-8A29D9D18F8F}" srcOrd="0" destOrd="0" presId="urn:microsoft.com/office/officeart/2016/7/layout/RepeatingBendingProcessNew"/>
    <dgm:cxn modelId="{2893AECE-4152-4CE3-A156-CB86524394F6}" type="presOf" srcId="{3723458E-29D8-4CDB-8CE5-454E0C010782}" destId="{E389A873-1EFD-48FC-B30D-682A0DDB71ED}" srcOrd="0" destOrd="0" presId="urn:microsoft.com/office/officeart/2016/7/layout/RepeatingBendingProcessNew"/>
    <dgm:cxn modelId="{13D891DB-28A1-496C-80AC-2BA41699FCA9}" type="presOf" srcId="{96EBE0B9-980A-4DCE-86B4-52E621D1DC2A}" destId="{C98E0455-0410-4666-B4E1-FA58E0655015}" srcOrd="0" destOrd="0" presId="urn:microsoft.com/office/officeart/2016/7/layout/RepeatingBendingProcessNew"/>
    <dgm:cxn modelId="{A89291DD-6E29-4624-84BC-84E7EC16C1BB}" type="presOf" srcId="{EF7DE2D8-60AF-48F4-9362-DFC392451741}" destId="{D7FEC865-CA61-4F15-BF72-34CC71CC906C}" srcOrd="1" destOrd="0" presId="urn:microsoft.com/office/officeart/2016/7/layout/RepeatingBendingProcessNew"/>
    <dgm:cxn modelId="{0DD0E3EE-2FDC-4DD6-B891-BEB880BEFC65}" type="presOf" srcId="{A7EDFB10-32FF-413F-AFE7-56B58548F5FF}" destId="{B9D8B6E9-0D8D-4429-AEC5-C1E4FB575B19}" srcOrd="0" destOrd="0" presId="urn:microsoft.com/office/officeart/2016/7/layout/RepeatingBendingProcessNew"/>
    <dgm:cxn modelId="{1A02B3F8-B15D-494E-B50E-9C1E008A7B16}" type="presOf" srcId="{D3385E89-9FD4-4486-BC5B-D9B07BC289AB}" destId="{F30A85CE-F9D3-4C34-BD4E-0434A3F4F142}" srcOrd="1" destOrd="0" presId="urn:microsoft.com/office/officeart/2016/7/layout/RepeatingBendingProcessNew"/>
    <dgm:cxn modelId="{503D7E28-69FF-40F7-825E-8A1C98E0DD58}" type="presParOf" srcId="{C98E0455-0410-4666-B4E1-FA58E0655015}" destId="{BE633B6E-A4D3-4633-AAE1-F8E4E0AC8043}" srcOrd="0" destOrd="0" presId="urn:microsoft.com/office/officeart/2016/7/layout/RepeatingBendingProcessNew"/>
    <dgm:cxn modelId="{47B00357-2AF9-48D3-9BCA-36D7D165EC8F}" type="presParOf" srcId="{C98E0455-0410-4666-B4E1-FA58E0655015}" destId="{9FCC84E2-8C14-4DC5-A348-92EA3E9BA7BA}" srcOrd="1" destOrd="0" presId="urn:microsoft.com/office/officeart/2016/7/layout/RepeatingBendingProcessNew"/>
    <dgm:cxn modelId="{0B1ED7E8-DAA6-4970-9F07-AC0AF1BEAA2E}" type="presParOf" srcId="{9FCC84E2-8C14-4DC5-A348-92EA3E9BA7BA}" destId="{F30A85CE-F9D3-4C34-BD4E-0434A3F4F142}" srcOrd="0" destOrd="0" presId="urn:microsoft.com/office/officeart/2016/7/layout/RepeatingBendingProcessNew"/>
    <dgm:cxn modelId="{3BE172C6-668D-4061-A228-651BD47A81A8}" type="presParOf" srcId="{C98E0455-0410-4666-B4E1-FA58E0655015}" destId="{1632C12C-8962-43F5-8D53-5AA46D35E010}" srcOrd="2" destOrd="0" presId="urn:microsoft.com/office/officeart/2016/7/layout/RepeatingBendingProcessNew"/>
    <dgm:cxn modelId="{BBEF0DFE-1768-4206-A99A-52DB58857350}" type="presParOf" srcId="{C98E0455-0410-4666-B4E1-FA58E0655015}" destId="{9D5D27CC-232B-4CAB-AB3A-9FC5B2952007}" srcOrd="3" destOrd="0" presId="urn:microsoft.com/office/officeart/2016/7/layout/RepeatingBendingProcessNew"/>
    <dgm:cxn modelId="{86296CAA-FE2B-4BBB-B416-C09D29BAB027}" type="presParOf" srcId="{9D5D27CC-232B-4CAB-AB3A-9FC5B2952007}" destId="{D7FEC865-CA61-4F15-BF72-34CC71CC906C}" srcOrd="0" destOrd="0" presId="urn:microsoft.com/office/officeart/2016/7/layout/RepeatingBendingProcessNew"/>
    <dgm:cxn modelId="{D73C3882-51CB-4E6D-8B46-CE16FD9D3482}" type="presParOf" srcId="{C98E0455-0410-4666-B4E1-FA58E0655015}" destId="{E767B945-0B4C-4BA8-8AAD-4D54C850DAEF}" srcOrd="4" destOrd="0" presId="urn:microsoft.com/office/officeart/2016/7/layout/RepeatingBendingProcessNew"/>
    <dgm:cxn modelId="{D2D1AE0E-B9BE-4C82-96C8-5A40032D51E9}" type="presParOf" srcId="{C98E0455-0410-4666-B4E1-FA58E0655015}" destId="{2210A6D4-1D51-4153-9F9B-38F2E408DB85}" srcOrd="5" destOrd="0" presId="urn:microsoft.com/office/officeart/2016/7/layout/RepeatingBendingProcessNew"/>
    <dgm:cxn modelId="{E83C8D87-CD2D-4CCE-8C1A-E627ECAC7B12}" type="presParOf" srcId="{2210A6D4-1D51-4153-9F9B-38F2E408DB85}" destId="{56D1FFB5-8FAB-4B7F-B3E8-AFD8C2749FF1}" srcOrd="0" destOrd="0" presId="urn:microsoft.com/office/officeart/2016/7/layout/RepeatingBendingProcessNew"/>
    <dgm:cxn modelId="{4BDC69D7-9664-40EE-AC7D-B56A3AA304AC}" type="presParOf" srcId="{C98E0455-0410-4666-B4E1-FA58E0655015}" destId="{B9D8B6E9-0D8D-4429-AEC5-C1E4FB575B19}" srcOrd="6" destOrd="0" presId="urn:microsoft.com/office/officeart/2016/7/layout/RepeatingBendingProcessNew"/>
    <dgm:cxn modelId="{8CF5FCF1-6C62-4C2A-92B5-4593582E11A6}" type="presParOf" srcId="{C98E0455-0410-4666-B4E1-FA58E0655015}" destId="{47C11ECC-035D-4B48-B9A9-6E4A1BE7E935}" srcOrd="7" destOrd="0" presId="urn:microsoft.com/office/officeart/2016/7/layout/RepeatingBendingProcessNew"/>
    <dgm:cxn modelId="{F4FD4D2F-7B5D-4A79-8235-C9CB40FD329B}" type="presParOf" srcId="{47C11ECC-035D-4B48-B9A9-6E4A1BE7E935}" destId="{F0822902-3DB4-4276-B793-2D4A05755888}" srcOrd="0" destOrd="0" presId="urn:microsoft.com/office/officeart/2016/7/layout/RepeatingBendingProcessNew"/>
    <dgm:cxn modelId="{C86586F3-4BC7-4E07-852E-A766AD254EE7}" type="presParOf" srcId="{C98E0455-0410-4666-B4E1-FA58E0655015}" destId="{4825AE43-4E3E-4BDC-B064-8A29D9D18F8F}" srcOrd="8" destOrd="0" presId="urn:microsoft.com/office/officeart/2016/7/layout/RepeatingBendingProcessNew"/>
    <dgm:cxn modelId="{EE2912AA-268A-42A4-AE14-B982FB057D50}" type="presParOf" srcId="{C98E0455-0410-4666-B4E1-FA58E0655015}" destId="{E389A873-1EFD-48FC-B30D-682A0DDB71ED}" srcOrd="9" destOrd="0" presId="urn:microsoft.com/office/officeart/2016/7/layout/RepeatingBendingProcessNew"/>
    <dgm:cxn modelId="{80CCA27D-324C-4803-9243-093AA9CD4924}" type="presParOf" srcId="{E389A873-1EFD-48FC-B30D-682A0DDB71ED}" destId="{FE6C4398-0979-4E55-B625-DEE0D34CC3F4}" srcOrd="0" destOrd="0" presId="urn:microsoft.com/office/officeart/2016/7/layout/RepeatingBendingProcessNew"/>
    <dgm:cxn modelId="{3D598F4D-8C2A-4ACC-8E16-F5F3CB39FE80}" type="presParOf" srcId="{C98E0455-0410-4666-B4E1-FA58E0655015}" destId="{EB0597C3-BA64-48E2-8B85-A09AE28657B7}" srcOrd="10"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CC84E2-8C14-4DC5-A348-92EA3E9BA7BA}">
      <dsp:nvSpPr>
        <dsp:cNvPr id="0" name=""/>
        <dsp:cNvSpPr/>
      </dsp:nvSpPr>
      <dsp:spPr>
        <a:xfrm>
          <a:off x="3535774" y="607353"/>
          <a:ext cx="466552" cy="91440"/>
        </a:xfrm>
        <a:custGeom>
          <a:avLst/>
          <a:gdLst/>
          <a:ahLst/>
          <a:cxnLst/>
          <a:rect l="0" t="0" r="0" b="0"/>
          <a:pathLst>
            <a:path>
              <a:moveTo>
                <a:pt x="0" y="45720"/>
              </a:moveTo>
              <a:lnTo>
                <a:pt x="466552"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756621" y="650585"/>
        <a:ext cx="24857" cy="4976"/>
      </dsp:txXfrm>
    </dsp:sp>
    <dsp:sp modelId="{BE633B6E-A4D3-4633-AAE1-F8E4E0AC8043}">
      <dsp:nvSpPr>
        <dsp:cNvPr id="0" name=""/>
        <dsp:cNvSpPr/>
      </dsp:nvSpPr>
      <dsp:spPr>
        <a:xfrm>
          <a:off x="1226095" y="4613"/>
          <a:ext cx="2311478" cy="1296919"/>
        </a:xfrm>
        <a:prstGeom prst="rect">
          <a:avLst/>
        </a:prstGeom>
        <a:noFill/>
        <a:ln w="38100" cap="flat" cmpd="sng" algn="ctr">
          <a:solidFill>
            <a:schemeClr val="bg2"/>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5917" tIns="111178" rIns="105917" bIns="111178" numCol="1" spcCol="1270" anchor="ctr" anchorCtr="0">
          <a:noAutofit/>
        </a:bodyPr>
        <a:lstStyle/>
        <a:p>
          <a:pPr marL="0" lvl="0" indent="0" algn="ctr" defTabSz="466725">
            <a:lnSpc>
              <a:spcPct val="90000"/>
            </a:lnSpc>
            <a:spcBef>
              <a:spcPct val="0"/>
            </a:spcBef>
            <a:spcAft>
              <a:spcPct val="35000"/>
            </a:spcAft>
            <a:buNone/>
          </a:pPr>
          <a:r>
            <a:rPr lang="fi-FI" sz="1050" b="1" kern="1200" dirty="0"/>
            <a:t>1.KAUPUNGISTUMINEN JA KESKITTYMINEN </a:t>
          </a:r>
          <a:r>
            <a:rPr lang="fi-FI" sz="1000" kern="1200" dirty="0"/>
            <a:t>jatkuvat koronakriisin jälkeen, mutta työn ja vapaa-ajan monipaikkaisuus tasoittavat alueellista kehitystä.</a:t>
          </a:r>
          <a:endParaRPr lang="en-US" sz="1000" kern="1200" dirty="0"/>
        </a:p>
      </dsp:txBody>
      <dsp:txXfrm>
        <a:off x="1226095" y="4613"/>
        <a:ext cx="2311478" cy="1296919"/>
      </dsp:txXfrm>
    </dsp:sp>
    <dsp:sp modelId="{9D5D27CC-232B-4CAB-AB3A-9FC5B2952007}">
      <dsp:nvSpPr>
        <dsp:cNvPr id="0" name=""/>
        <dsp:cNvSpPr/>
      </dsp:nvSpPr>
      <dsp:spPr>
        <a:xfrm>
          <a:off x="2381834" y="1299733"/>
          <a:ext cx="2733657" cy="466552"/>
        </a:xfrm>
        <a:custGeom>
          <a:avLst/>
          <a:gdLst/>
          <a:ahLst/>
          <a:cxnLst/>
          <a:rect l="0" t="0" r="0" b="0"/>
          <a:pathLst>
            <a:path>
              <a:moveTo>
                <a:pt x="2733657" y="0"/>
              </a:moveTo>
              <a:lnTo>
                <a:pt x="2733657" y="250376"/>
              </a:lnTo>
              <a:lnTo>
                <a:pt x="0" y="250376"/>
              </a:lnTo>
              <a:lnTo>
                <a:pt x="0" y="466552"/>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679201" y="1530521"/>
        <a:ext cx="138924" cy="4976"/>
      </dsp:txXfrm>
    </dsp:sp>
    <dsp:sp modelId="{1632C12C-8962-43F5-8D53-5AA46D35E010}">
      <dsp:nvSpPr>
        <dsp:cNvPr id="0" name=""/>
        <dsp:cNvSpPr/>
      </dsp:nvSpPr>
      <dsp:spPr>
        <a:xfrm>
          <a:off x="4034726" y="4613"/>
          <a:ext cx="2161532" cy="1296919"/>
        </a:xfrm>
        <a:prstGeom prst="rect">
          <a:avLst/>
        </a:prstGeom>
        <a:noFill/>
        <a:ln w="38100" cap="flat" cmpd="sng" algn="ctr">
          <a:solidFill>
            <a:schemeClr val="bg2"/>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5917" tIns="111178" rIns="105917" bIns="111178" numCol="1" spcCol="1270" anchor="ctr" anchorCtr="0">
          <a:noAutofit/>
        </a:bodyPr>
        <a:lstStyle/>
        <a:p>
          <a:pPr marL="0" lvl="0" indent="0" algn="ctr" defTabSz="466725">
            <a:lnSpc>
              <a:spcPct val="90000"/>
            </a:lnSpc>
            <a:spcBef>
              <a:spcPct val="0"/>
            </a:spcBef>
            <a:spcAft>
              <a:spcPct val="35000"/>
            </a:spcAft>
            <a:buNone/>
          </a:pPr>
          <a:r>
            <a:rPr lang="fi-FI" sz="1050" b="1" kern="1200" dirty="0"/>
            <a:t>2. DEMOGRAFINEN NELOSKIERRE </a:t>
          </a:r>
          <a:r>
            <a:rPr lang="fi-FI" sz="1000" kern="1200" dirty="0"/>
            <a:t>eli väestö- ja ikärakenteen muutos vaikuttaa kaikkien alueiden kehitykseen sijainnista ja koosta riippumatta.</a:t>
          </a:r>
          <a:endParaRPr lang="en-US" sz="1000" kern="1200" dirty="0"/>
        </a:p>
      </dsp:txBody>
      <dsp:txXfrm>
        <a:off x="4034726" y="4613"/>
        <a:ext cx="2161532" cy="1296919"/>
      </dsp:txXfrm>
    </dsp:sp>
    <dsp:sp modelId="{2210A6D4-1D51-4153-9F9B-38F2E408DB85}">
      <dsp:nvSpPr>
        <dsp:cNvPr id="0" name=""/>
        <dsp:cNvSpPr/>
      </dsp:nvSpPr>
      <dsp:spPr>
        <a:xfrm>
          <a:off x="3535774" y="2401425"/>
          <a:ext cx="466552" cy="91440"/>
        </a:xfrm>
        <a:custGeom>
          <a:avLst/>
          <a:gdLst/>
          <a:ahLst/>
          <a:cxnLst/>
          <a:rect l="0" t="0" r="0" b="0"/>
          <a:pathLst>
            <a:path>
              <a:moveTo>
                <a:pt x="0" y="45720"/>
              </a:moveTo>
              <a:lnTo>
                <a:pt x="466552"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756621" y="2444657"/>
        <a:ext cx="24857" cy="4976"/>
      </dsp:txXfrm>
    </dsp:sp>
    <dsp:sp modelId="{E767B945-0B4C-4BA8-8AAD-4D54C850DAEF}">
      <dsp:nvSpPr>
        <dsp:cNvPr id="0" name=""/>
        <dsp:cNvSpPr/>
      </dsp:nvSpPr>
      <dsp:spPr>
        <a:xfrm>
          <a:off x="1226095" y="1798685"/>
          <a:ext cx="2311478" cy="1296919"/>
        </a:xfrm>
        <a:prstGeom prst="rect">
          <a:avLst/>
        </a:prstGeom>
        <a:solidFill>
          <a:schemeClr val="lt1">
            <a:hueOff val="0"/>
            <a:satOff val="0"/>
            <a:lumOff val="0"/>
            <a:alphaOff val="0"/>
          </a:schemeClr>
        </a:solidFill>
        <a:ln w="38100" cap="flat" cmpd="sng" algn="ctr">
          <a:solidFill>
            <a:schemeClr val="bg2"/>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5917" tIns="111178" rIns="105917" bIns="111178" numCol="1" spcCol="1270" anchor="ctr" anchorCtr="0">
          <a:noAutofit/>
        </a:bodyPr>
        <a:lstStyle/>
        <a:p>
          <a:pPr marL="0" lvl="0" indent="0" algn="ctr" defTabSz="444500">
            <a:lnSpc>
              <a:spcPct val="90000"/>
            </a:lnSpc>
            <a:spcBef>
              <a:spcPct val="0"/>
            </a:spcBef>
            <a:spcAft>
              <a:spcPct val="35000"/>
            </a:spcAft>
            <a:buNone/>
          </a:pPr>
          <a:r>
            <a:rPr lang="fi-FI" sz="1000" b="1" kern="1200" dirty="0"/>
            <a:t>3. OSAAJA- JA TYÖVOIMAPULA </a:t>
          </a:r>
          <a:r>
            <a:rPr lang="fi-FI" sz="1000" kern="1200" dirty="0"/>
            <a:t>leviävät yhä useampiin työtehtäviin, ja ovat alueiden kasvun kriittisenä pullonkaulana.</a:t>
          </a:r>
          <a:r>
            <a:rPr lang="fi-FI" sz="1000" b="1" kern="1200" dirty="0"/>
            <a:t> Toisaalta uusia riskejä kansantaloudessa.</a:t>
          </a:r>
          <a:r>
            <a:rPr lang="fi-FI" sz="1000" kern="1200" dirty="0"/>
            <a:t> Maahanmuuton ja vieras-kielisten merkitys korostuu. </a:t>
          </a:r>
          <a:endParaRPr lang="en-US" sz="1000" kern="1200" dirty="0"/>
        </a:p>
      </dsp:txBody>
      <dsp:txXfrm>
        <a:off x="1226095" y="1798685"/>
        <a:ext cx="2311478" cy="1296919"/>
      </dsp:txXfrm>
    </dsp:sp>
    <dsp:sp modelId="{47C11ECC-035D-4B48-B9A9-6E4A1BE7E935}">
      <dsp:nvSpPr>
        <dsp:cNvPr id="0" name=""/>
        <dsp:cNvSpPr/>
      </dsp:nvSpPr>
      <dsp:spPr>
        <a:xfrm>
          <a:off x="2381834" y="3093805"/>
          <a:ext cx="2733657" cy="466552"/>
        </a:xfrm>
        <a:custGeom>
          <a:avLst/>
          <a:gdLst/>
          <a:ahLst/>
          <a:cxnLst/>
          <a:rect l="0" t="0" r="0" b="0"/>
          <a:pathLst>
            <a:path>
              <a:moveTo>
                <a:pt x="2733657" y="0"/>
              </a:moveTo>
              <a:lnTo>
                <a:pt x="2733657" y="250376"/>
              </a:lnTo>
              <a:lnTo>
                <a:pt x="0" y="250376"/>
              </a:lnTo>
              <a:lnTo>
                <a:pt x="0" y="466552"/>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679201" y="3324593"/>
        <a:ext cx="138924" cy="4976"/>
      </dsp:txXfrm>
    </dsp:sp>
    <dsp:sp modelId="{B9D8B6E9-0D8D-4429-AEC5-C1E4FB575B19}">
      <dsp:nvSpPr>
        <dsp:cNvPr id="0" name=""/>
        <dsp:cNvSpPr/>
      </dsp:nvSpPr>
      <dsp:spPr>
        <a:xfrm>
          <a:off x="4034726" y="1798685"/>
          <a:ext cx="2161532" cy="1296919"/>
        </a:xfrm>
        <a:prstGeom prst="rect">
          <a:avLst/>
        </a:prstGeom>
        <a:solidFill>
          <a:schemeClr val="lt1">
            <a:hueOff val="0"/>
            <a:satOff val="0"/>
            <a:lumOff val="0"/>
            <a:alphaOff val="0"/>
          </a:schemeClr>
        </a:solidFill>
        <a:ln w="38100" cap="flat" cmpd="sng" algn="ctr">
          <a:solidFill>
            <a:schemeClr val="bg2"/>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5917" tIns="111178" rIns="105917" bIns="111178" numCol="1" spcCol="1270" anchor="ctr" anchorCtr="0">
          <a:noAutofit/>
        </a:bodyPr>
        <a:lstStyle/>
        <a:p>
          <a:pPr marL="0" lvl="0" indent="0" algn="ctr" defTabSz="444500">
            <a:lnSpc>
              <a:spcPct val="90000"/>
            </a:lnSpc>
            <a:spcBef>
              <a:spcPct val="0"/>
            </a:spcBef>
            <a:spcAft>
              <a:spcPct val="35000"/>
            </a:spcAft>
            <a:buNone/>
          </a:pPr>
          <a:r>
            <a:rPr lang="fi-FI" sz="1000" b="1" kern="1200" dirty="0"/>
            <a:t>4. VIHREÄ SIIRTYMÄ </a:t>
          </a:r>
          <a:r>
            <a:rPr lang="fi-FI" sz="1000" kern="1200" dirty="0"/>
            <a:t>lisää merkittävästi teollisten investointien määrää, mutta jakautuu alueellisesti epätasapainoisella tavalla.</a:t>
          </a:r>
          <a:endParaRPr lang="en-US" sz="1000" kern="1200" dirty="0"/>
        </a:p>
      </dsp:txBody>
      <dsp:txXfrm>
        <a:off x="4034726" y="1798685"/>
        <a:ext cx="2161532" cy="1296919"/>
      </dsp:txXfrm>
    </dsp:sp>
    <dsp:sp modelId="{E389A873-1EFD-48FC-B30D-682A0DDB71ED}">
      <dsp:nvSpPr>
        <dsp:cNvPr id="0" name=""/>
        <dsp:cNvSpPr/>
      </dsp:nvSpPr>
      <dsp:spPr>
        <a:xfrm>
          <a:off x="3535774" y="4195497"/>
          <a:ext cx="466552" cy="91440"/>
        </a:xfrm>
        <a:custGeom>
          <a:avLst/>
          <a:gdLst/>
          <a:ahLst/>
          <a:cxnLst/>
          <a:rect l="0" t="0" r="0" b="0"/>
          <a:pathLst>
            <a:path>
              <a:moveTo>
                <a:pt x="0" y="45720"/>
              </a:moveTo>
              <a:lnTo>
                <a:pt x="466552"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756621" y="4238729"/>
        <a:ext cx="24857" cy="4976"/>
      </dsp:txXfrm>
    </dsp:sp>
    <dsp:sp modelId="{4825AE43-4E3E-4BDC-B064-8A29D9D18F8F}">
      <dsp:nvSpPr>
        <dsp:cNvPr id="0" name=""/>
        <dsp:cNvSpPr/>
      </dsp:nvSpPr>
      <dsp:spPr>
        <a:xfrm>
          <a:off x="1226095" y="3592757"/>
          <a:ext cx="2311478" cy="1296919"/>
        </a:xfrm>
        <a:prstGeom prst="rect">
          <a:avLst/>
        </a:prstGeom>
        <a:solidFill>
          <a:schemeClr val="lt1">
            <a:hueOff val="0"/>
            <a:satOff val="0"/>
            <a:lumOff val="0"/>
            <a:alphaOff val="0"/>
          </a:schemeClr>
        </a:solidFill>
        <a:ln w="38100" cap="flat" cmpd="sng" algn="ctr">
          <a:solidFill>
            <a:schemeClr val="bg2"/>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5917" tIns="111178" rIns="105917" bIns="111178" numCol="1" spcCol="1270" anchor="ctr" anchorCtr="0">
          <a:noAutofit/>
        </a:bodyPr>
        <a:lstStyle/>
        <a:p>
          <a:pPr marL="0" lvl="0" indent="0" algn="ctr" defTabSz="444500">
            <a:lnSpc>
              <a:spcPct val="90000"/>
            </a:lnSpc>
            <a:spcBef>
              <a:spcPct val="0"/>
            </a:spcBef>
            <a:spcAft>
              <a:spcPct val="35000"/>
            </a:spcAft>
            <a:buNone/>
          </a:pPr>
          <a:r>
            <a:rPr lang="fi-FI" sz="1000" b="1" kern="1200" dirty="0"/>
            <a:t>5. LIIKENTEEN, KOULUTUKSEN JA SIJAINNIN </a:t>
          </a:r>
          <a:r>
            <a:rPr lang="fi-FI" sz="1000" kern="1200" dirty="0"/>
            <a:t>”pyhä kolmiyhteys” toimii edelleen kasvun ja kehityksen </a:t>
          </a:r>
          <a:r>
            <a:rPr lang="fi-FI" sz="1000" kern="1200" dirty="0" err="1"/>
            <a:t>kataly-saattorina</a:t>
          </a:r>
          <a:r>
            <a:rPr lang="fi-FI" sz="1000" kern="1200" dirty="0"/>
            <a:t>.</a:t>
          </a:r>
          <a:endParaRPr lang="en-US" sz="1000" kern="1200" dirty="0"/>
        </a:p>
      </dsp:txBody>
      <dsp:txXfrm>
        <a:off x="1226095" y="3592757"/>
        <a:ext cx="2311478" cy="1296919"/>
      </dsp:txXfrm>
    </dsp:sp>
    <dsp:sp modelId="{EB0597C3-BA64-48E2-8B85-A09AE28657B7}">
      <dsp:nvSpPr>
        <dsp:cNvPr id="0" name=""/>
        <dsp:cNvSpPr/>
      </dsp:nvSpPr>
      <dsp:spPr>
        <a:xfrm>
          <a:off x="4034726" y="3592757"/>
          <a:ext cx="2161532" cy="1296919"/>
        </a:xfrm>
        <a:prstGeom prst="rect">
          <a:avLst/>
        </a:prstGeom>
        <a:solidFill>
          <a:schemeClr val="lt1">
            <a:hueOff val="0"/>
            <a:satOff val="0"/>
            <a:lumOff val="0"/>
            <a:alphaOff val="0"/>
          </a:schemeClr>
        </a:solidFill>
        <a:ln w="38100" cap="flat" cmpd="sng" algn="ctr">
          <a:solidFill>
            <a:schemeClr val="bg2"/>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5917" tIns="111178" rIns="105917" bIns="111178" numCol="1" spcCol="1270" anchor="ctr" anchorCtr="0">
          <a:noAutofit/>
        </a:bodyPr>
        <a:lstStyle/>
        <a:p>
          <a:pPr marL="0" lvl="0" indent="0" algn="ctr" defTabSz="444500">
            <a:lnSpc>
              <a:spcPct val="90000"/>
            </a:lnSpc>
            <a:spcBef>
              <a:spcPct val="0"/>
            </a:spcBef>
            <a:spcAft>
              <a:spcPct val="35000"/>
            </a:spcAft>
            <a:buNone/>
          </a:pPr>
          <a:r>
            <a:rPr lang="fi-FI" sz="1000" b="1" kern="1200" dirty="0"/>
            <a:t>6. ALUEELLINEN  ERIYTYMINEN </a:t>
          </a:r>
          <a:r>
            <a:rPr lang="fi-FI" sz="1000" kern="1200" dirty="0"/>
            <a:t>ja erilaistuminen jatkuu ja vaikuttaa kaikilla aluetasoilla.</a:t>
          </a:r>
          <a:endParaRPr lang="en-US" sz="1000" kern="1200" dirty="0"/>
        </a:p>
      </dsp:txBody>
      <dsp:txXfrm>
        <a:off x="4034726" y="3592757"/>
        <a:ext cx="2161532" cy="1296919"/>
      </dsp:txXfrm>
    </dsp:sp>
  </dsp:spTree>
</dsp:drawing>
</file>

<file path=ppt/diagrams/layout1.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0.04003</cdr:x>
      <cdr:y>0.49585</cdr:y>
    </cdr:from>
    <cdr:to>
      <cdr:x>1</cdr:x>
      <cdr:y>0.49585</cdr:y>
    </cdr:to>
    <cdr:cxnSp macro="">
      <cdr:nvCxnSpPr>
        <cdr:cNvPr id="3" name="Suora yhdysviiva 2">
          <a:extLst xmlns:a="http://schemas.openxmlformats.org/drawingml/2006/main">
            <a:ext uri="{FF2B5EF4-FFF2-40B4-BE49-F238E27FC236}">
              <a16:creationId xmlns:a16="http://schemas.microsoft.com/office/drawing/2014/main" id="{27117AD6-A276-C793-DFA6-0522310A8905}"/>
            </a:ext>
          </a:extLst>
        </cdr:cNvPr>
        <cdr:cNvCxnSpPr/>
      </cdr:nvCxnSpPr>
      <cdr:spPr>
        <a:xfrm xmlns:a="http://schemas.openxmlformats.org/drawingml/2006/main">
          <a:off x="478542" y="2903365"/>
          <a:ext cx="11476034" cy="0"/>
        </a:xfrm>
        <a:prstGeom xmlns:a="http://schemas.openxmlformats.org/drawingml/2006/main" prst="line">
          <a:avLst/>
        </a:prstGeom>
        <a:ln xmlns:a="http://schemas.openxmlformats.org/drawingml/2006/main">
          <a:solidFill>
            <a:schemeClr val="tx1"/>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45" name="Google Shape;245;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45" name="Google Shape;245;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702814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45" name="Google Shape;245;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03890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sv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emf"/><Relationship Id="rId7" Type="http://schemas.openxmlformats.org/officeDocument/2006/relationships/image" Target="../media/image16.png"/><Relationship Id="rId2" Type="http://schemas.openxmlformats.org/officeDocument/2006/relationships/image" Target="../media/image11.emf"/><Relationship Id="rId1" Type="http://schemas.openxmlformats.org/officeDocument/2006/relationships/slideMaster" Target="../slideMasters/slideMaster1.xml"/><Relationship Id="rId6" Type="http://schemas.openxmlformats.org/officeDocument/2006/relationships/image" Target="../media/image15.emf"/><Relationship Id="rId5" Type="http://schemas.openxmlformats.org/officeDocument/2006/relationships/image" Target="../media/image14.emf"/><Relationship Id="rId4" Type="http://schemas.openxmlformats.org/officeDocument/2006/relationships/image" Target="../media/image13.emf"/></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emf"/><Relationship Id="rId7" Type="http://schemas.openxmlformats.org/officeDocument/2006/relationships/image" Target="../media/image16.png"/><Relationship Id="rId2" Type="http://schemas.openxmlformats.org/officeDocument/2006/relationships/image" Target="../media/image11.emf"/><Relationship Id="rId1" Type="http://schemas.openxmlformats.org/officeDocument/2006/relationships/slideMaster" Target="../slideMasters/slideMaster1.xml"/><Relationship Id="rId6" Type="http://schemas.openxmlformats.org/officeDocument/2006/relationships/image" Target="../media/image15.emf"/><Relationship Id="rId5" Type="http://schemas.openxmlformats.org/officeDocument/2006/relationships/image" Target="../media/image14.emf"/><Relationship Id="rId4" Type="http://schemas.openxmlformats.org/officeDocument/2006/relationships/image" Target="../media/image13.emf"/></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SECTION_HEADER_1">
  <p:cSld name="1_SECTION_HEADER_1">
    <p:bg>
      <p:bgPr>
        <a:pattFill prst="pct90">
          <a:fgClr>
            <a:schemeClr val="accent6"/>
          </a:fgClr>
          <a:bgClr>
            <a:schemeClr val="bg1"/>
          </a:bgClr>
        </a:pattFill>
        <a:effectLst/>
      </p:bgPr>
    </p:bg>
    <p:spTree>
      <p:nvGrpSpPr>
        <p:cNvPr id="1" name="Shape 62"/>
        <p:cNvGrpSpPr/>
        <p:nvPr/>
      </p:nvGrpSpPr>
      <p:grpSpPr>
        <a:xfrm>
          <a:off x="0" y="0"/>
          <a:ext cx="0" cy="0"/>
          <a:chOff x="0" y="0"/>
          <a:chExt cx="0" cy="0"/>
        </a:xfrm>
      </p:grpSpPr>
      <p:pic>
        <p:nvPicPr>
          <p:cNvPr id="64" name="Google Shape;64;p10" descr="Text, logo&#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25"/>
        <p:cNvGrpSpPr/>
        <p:nvPr/>
      </p:nvGrpSpPr>
      <p:grpSpPr>
        <a:xfrm>
          <a:off x="0" y="0"/>
          <a:ext cx="0" cy="0"/>
          <a:chOff x="0" y="0"/>
          <a:chExt cx="0" cy="0"/>
        </a:xfrm>
      </p:grpSpPr>
      <p:sp>
        <p:nvSpPr>
          <p:cNvPr id="26" name="Google Shape;26;p4"/>
          <p:cNvSpPr txBox="1">
            <a:spLocks noGrp="1"/>
          </p:cNvSpPr>
          <p:nvPr>
            <p:ph type="title"/>
          </p:nvPr>
        </p:nvSpPr>
        <p:spPr>
          <a:xfrm>
            <a:off x="838200" y="365126"/>
            <a:ext cx="10515600" cy="71100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sz="24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fi-FI"/>
              <a:t>Muokkaa ots. perustyyl. napsautt.</a:t>
            </a:r>
            <a:endParaRPr dirty="0"/>
          </a:p>
        </p:txBody>
      </p:sp>
      <p:sp>
        <p:nvSpPr>
          <p:cNvPr id="27" name="Google Shape;27;p4"/>
          <p:cNvSpPr txBox="1">
            <a:spLocks noGrp="1"/>
          </p:cNvSpPr>
          <p:nvPr>
            <p:ph type="body" idx="1"/>
          </p:nvPr>
        </p:nvSpPr>
        <p:spPr>
          <a:xfrm>
            <a:off x="838200" y="1076132"/>
            <a:ext cx="10515600" cy="5100831"/>
          </a:xfrm>
          <a:prstGeom prst="rect">
            <a:avLst/>
          </a:prstGeom>
          <a:noFill/>
          <a:ln>
            <a:noFill/>
          </a:ln>
        </p:spPr>
        <p:txBody>
          <a:bodyPr spcFirstLastPara="1" wrap="square" lIns="91425" tIns="45700" rIns="91425" bIns="45700" anchor="ctr" anchorCtr="0">
            <a:normAutofit/>
          </a:bodyPr>
          <a:lstStyle>
            <a:lvl1pPr marL="457200" lvl="0" indent="-472440" algn="l">
              <a:lnSpc>
                <a:spcPct val="90000"/>
              </a:lnSpc>
              <a:spcBef>
                <a:spcPts val="1000"/>
              </a:spcBef>
              <a:spcAft>
                <a:spcPts val="0"/>
              </a:spcAft>
              <a:buClr>
                <a:schemeClr val="dk1"/>
              </a:buClr>
              <a:buSzPts val="3840"/>
              <a:buFont typeface="Montserrat"/>
              <a:buChar char="»"/>
              <a:defRPr sz="4800" b="0"/>
            </a:lvl1pPr>
            <a:lvl2pPr marL="914400" lvl="1" indent="-216000" algn="l">
              <a:lnSpc>
                <a:spcPct val="90000"/>
              </a:lnSpc>
              <a:spcBef>
                <a:spcPts val="6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fi-FI"/>
              <a:t>Muokkaa tekstin perustyylejä napsauttamalla</a:t>
            </a:r>
          </a:p>
        </p:txBody>
      </p:sp>
      <p:sp>
        <p:nvSpPr>
          <p:cNvPr id="6" name="Text Placeholder 2">
            <a:extLst>
              <a:ext uri="{FF2B5EF4-FFF2-40B4-BE49-F238E27FC236}">
                <a16:creationId xmlns:a16="http://schemas.microsoft.com/office/drawing/2014/main" id="{6EB0425D-AA35-7F49-9D46-C0E005F429DB}"/>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spTree>
    <p:extLst>
      <p:ext uri="{BB962C8B-B14F-4D97-AF65-F5344CB8AC3E}">
        <p14:creationId xmlns:p14="http://schemas.microsoft.com/office/powerpoint/2010/main" val="14338413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25"/>
        <p:cNvGrpSpPr/>
        <p:nvPr/>
      </p:nvGrpSpPr>
      <p:grpSpPr>
        <a:xfrm>
          <a:off x="0" y="0"/>
          <a:ext cx="0" cy="0"/>
          <a:chOff x="0" y="0"/>
          <a:chExt cx="0" cy="0"/>
        </a:xfrm>
      </p:grpSpPr>
      <p:sp>
        <p:nvSpPr>
          <p:cNvPr id="26" name="Google Shape;26;p4"/>
          <p:cNvSpPr txBox="1">
            <a:spLocks noGrp="1"/>
          </p:cNvSpPr>
          <p:nvPr>
            <p:ph type="title"/>
          </p:nvPr>
        </p:nvSpPr>
        <p:spPr>
          <a:xfrm>
            <a:off x="838200" y="365126"/>
            <a:ext cx="10515600" cy="71100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sz="24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fi-FI"/>
              <a:t>Muokkaa ots. perustyyl. napsautt.</a:t>
            </a:r>
            <a:endParaRPr dirty="0"/>
          </a:p>
        </p:txBody>
      </p:sp>
      <p:sp>
        <p:nvSpPr>
          <p:cNvPr id="27" name="Google Shape;27;p4"/>
          <p:cNvSpPr txBox="1">
            <a:spLocks noGrp="1"/>
          </p:cNvSpPr>
          <p:nvPr>
            <p:ph type="body" idx="1"/>
          </p:nvPr>
        </p:nvSpPr>
        <p:spPr>
          <a:xfrm>
            <a:off x="838200" y="1076132"/>
            <a:ext cx="9150383" cy="5100831"/>
          </a:xfrm>
          <a:prstGeom prst="rect">
            <a:avLst/>
          </a:prstGeom>
          <a:noFill/>
          <a:ln>
            <a:noFill/>
          </a:ln>
        </p:spPr>
        <p:txBody>
          <a:bodyPr spcFirstLastPara="1" wrap="square" lIns="91425" tIns="45700" rIns="91425" bIns="45700" anchor="t" anchorCtr="0">
            <a:normAutofit/>
          </a:bodyPr>
          <a:lstStyle>
            <a:lvl1pPr marL="457200" lvl="0" indent="-472440" algn="l">
              <a:lnSpc>
                <a:spcPct val="90000"/>
              </a:lnSpc>
              <a:spcBef>
                <a:spcPts val="1000"/>
              </a:spcBef>
              <a:spcAft>
                <a:spcPts val="0"/>
              </a:spcAft>
              <a:buClr>
                <a:schemeClr val="dk1"/>
              </a:buClr>
              <a:buSzPts val="3840"/>
              <a:buFont typeface="Montserrat"/>
              <a:buChar char="»"/>
              <a:defRPr sz="4800"/>
            </a:lvl1pPr>
            <a:lvl2pPr marL="914400" lvl="1" indent="-216000" algn="l">
              <a:lnSpc>
                <a:spcPct val="90000"/>
              </a:lnSpc>
              <a:spcBef>
                <a:spcPts val="6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fi-FI"/>
              <a:t>Muokkaa tekstin perustyylejä napsauttamalla</a:t>
            </a:r>
          </a:p>
        </p:txBody>
      </p:sp>
      <p:sp>
        <p:nvSpPr>
          <p:cNvPr id="6" name="Text Placeholder 2">
            <a:extLst>
              <a:ext uri="{FF2B5EF4-FFF2-40B4-BE49-F238E27FC236}">
                <a16:creationId xmlns:a16="http://schemas.microsoft.com/office/drawing/2014/main" id="{6EB0425D-AA35-7F49-9D46-C0E005F429DB}"/>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spTree>
    <p:extLst>
      <p:ext uri="{BB962C8B-B14F-4D97-AF65-F5344CB8AC3E}">
        <p14:creationId xmlns:p14="http://schemas.microsoft.com/office/powerpoint/2010/main" val="24104336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32"/>
        <p:cNvGrpSpPr/>
        <p:nvPr/>
      </p:nvGrpSpPr>
      <p:grpSpPr>
        <a:xfrm>
          <a:off x="0" y="0"/>
          <a:ext cx="0" cy="0"/>
          <a:chOff x="0" y="0"/>
          <a:chExt cx="0" cy="0"/>
        </a:xfrm>
      </p:grpSpPr>
      <p:sp>
        <p:nvSpPr>
          <p:cNvPr id="33" name="Google Shape;33;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sz="60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fi-FI"/>
              <a:t>Muokkaa ots. perustyyl. napsautt.</a:t>
            </a:r>
            <a:endParaRPr/>
          </a:p>
        </p:txBody>
      </p:sp>
      <p:sp>
        <p:nvSpPr>
          <p:cNvPr id="8" name="Google Shape;41;p6">
            <a:extLst>
              <a:ext uri="{FF2B5EF4-FFF2-40B4-BE49-F238E27FC236}">
                <a16:creationId xmlns:a16="http://schemas.microsoft.com/office/drawing/2014/main" id="{78637F01-2B97-49D0-9243-2A348D7502AB}"/>
              </a:ext>
            </a:extLst>
          </p:cNvPr>
          <p:cNvSpPr txBox="1">
            <a:spLocks noGrp="1"/>
          </p:cNvSpPr>
          <p:nvPr>
            <p:ph type="body" idx="13"/>
          </p:nvPr>
        </p:nvSpPr>
        <p:spPr>
          <a:xfrm>
            <a:off x="838200" y="1825625"/>
            <a:ext cx="7043057" cy="4351338"/>
          </a:xfrm>
          <a:prstGeom prst="rect">
            <a:avLst/>
          </a:prstGeom>
          <a:noFill/>
          <a:ln>
            <a:noFill/>
          </a:ln>
        </p:spPr>
        <p:txBody>
          <a:bodyPr spcFirstLastPara="1" wrap="square" lIns="91425" tIns="45700" rIns="91425" bIns="45700" anchor="t" anchorCtr="0">
            <a:normAutofit/>
          </a:bodyPr>
          <a:lstStyle>
            <a:lvl1pPr marL="457200" lvl="0" indent="-391160" algn="l">
              <a:lnSpc>
                <a:spcPct val="100000"/>
              </a:lnSpc>
              <a:spcBef>
                <a:spcPts val="1000"/>
              </a:spcBef>
              <a:spcAft>
                <a:spcPts val="0"/>
              </a:spcAft>
              <a:buClr>
                <a:schemeClr val="dk1"/>
              </a:buClr>
              <a:buSzPts val="2560"/>
              <a:buFont typeface="Arial"/>
              <a:buChar char="»"/>
              <a:defRPr sz="3200"/>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fi-FI"/>
              <a:t>Muokkaa tekstin perustyylejä napsauttamalla</a:t>
            </a:r>
          </a:p>
        </p:txBody>
      </p:sp>
      <p:sp>
        <p:nvSpPr>
          <p:cNvPr id="3" name="Content Placeholder 2">
            <a:extLst>
              <a:ext uri="{FF2B5EF4-FFF2-40B4-BE49-F238E27FC236}">
                <a16:creationId xmlns:a16="http://schemas.microsoft.com/office/drawing/2014/main" id="{B76EDA43-E122-438F-AEBF-A78FC18400F9}"/>
              </a:ext>
            </a:extLst>
          </p:cNvPr>
          <p:cNvSpPr>
            <a:spLocks noGrp="1"/>
          </p:cNvSpPr>
          <p:nvPr>
            <p:ph sz="quarter" idx="14"/>
          </p:nvPr>
        </p:nvSpPr>
        <p:spPr>
          <a:xfrm>
            <a:off x="8024327" y="2002971"/>
            <a:ext cx="3329473" cy="4173992"/>
          </a:xfrm>
        </p:spPr>
        <p:txBody>
          <a:bodyPr>
            <a:normAutofit/>
          </a:bodyPr>
          <a:lstStyle>
            <a:lvl1pPr marL="50800" indent="0">
              <a:buNone/>
              <a:defRPr sz="1800"/>
            </a:lvl1pPr>
            <a:lvl2pPr marL="533400" indent="0">
              <a:buNone/>
              <a:defRPr sz="1600"/>
            </a:lvl2pPr>
            <a:lvl3pPr marL="1016000" indent="0">
              <a:buNone/>
              <a:defRPr sz="1400"/>
            </a:lvl3pPr>
            <a:lvl4pPr marL="1485900" indent="0">
              <a:buNone/>
              <a:defRPr sz="1200"/>
            </a:lvl4pPr>
            <a:lvl5pPr marL="1943100" indent="0">
              <a:buNone/>
              <a:defRPr sz="12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7" name="Text Placeholder 2">
            <a:extLst>
              <a:ext uri="{FF2B5EF4-FFF2-40B4-BE49-F238E27FC236}">
                <a16:creationId xmlns:a16="http://schemas.microsoft.com/office/drawing/2014/main" id="{5E8653B0-F371-2A4F-9728-15B2BC26C730}"/>
              </a:ext>
            </a:extLst>
          </p:cNvPr>
          <p:cNvSpPr>
            <a:spLocks noGrp="1"/>
          </p:cNvSpPr>
          <p:nvPr>
            <p:ph type="body" sz="quarter" idx="15"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spTree>
    <p:extLst>
      <p:ext uri="{BB962C8B-B14F-4D97-AF65-F5344CB8AC3E}">
        <p14:creationId xmlns:p14="http://schemas.microsoft.com/office/powerpoint/2010/main" val="27145212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Main point" preserve="1" userDrawn="1">
  <p:cSld name="1_Main point">
    <p:spTree>
      <p:nvGrpSpPr>
        <p:cNvPr id="1" name="Shape 46"/>
        <p:cNvGrpSpPr/>
        <p:nvPr/>
      </p:nvGrpSpPr>
      <p:grpSpPr>
        <a:xfrm>
          <a:off x="0" y="0"/>
          <a:ext cx="0" cy="0"/>
          <a:chOff x="0" y="0"/>
          <a:chExt cx="0" cy="0"/>
        </a:xfrm>
      </p:grpSpPr>
      <p:sp>
        <p:nvSpPr>
          <p:cNvPr id="48" name="Google Shape;48;p7"/>
          <p:cNvSpPr txBox="1">
            <a:spLocks noGrp="1"/>
          </p:cNvSpPr>
          <p:nvPr>
            <p:ph type="body" idx="1"/>
          </p:nvPr>
        </p:nvSpPr>
        <p:spPr>
          <a:xfrm>
            <a:off x="1360488" y="600074"/>
            <a:ext cx="8197882" cy="5617547"/>
          </a:xfrm>
          <a:prstGeom prst="rect">
            <a:avLst/>
          </a:prstGeom>
          <a:noFill/>
          <a:ln>
            <a:noFill/>
          </a:ln>
        </p:spPr>
        <p:txBody>
          <a:bodyPr spcFirstLastPara="1" wrap="square" lIns="91425" tIns="45700" rIns="91425" bIns="45700" anchor="ctr" anchorCtr="0">
            <a:normAutofit/>
          </a:bodyPr>
          <a:lstStyle>
            <a:lvl1pPr marL="457200" lvl="0" indent="-511200" algn="l">
              <a:lnSpc>
                <a:spcPct val="90000"/>
              </a:lnSpc>
              <a:spcBef>
                <a:spcPts val="300"/>
              </a:spcBef>
              <a:spcAft>
                <a:spcPts val="0"/>
              </a:spcAft>
              <a:buSzPts val="2800"/>
              <a:buFont typeface="+mj-lt"/>
              <a:buAutoNum type="arabicPeriod"/>
              <a:defRPr sz="4800">
                <a:latin typeface="Montserrat"/>
                <a:ea typeface="Montserrat"/>
                <a:cs typeface="Montserrat"/>
                <a:sym typeface="Montserrat"/>
              </a:defRPr>
            </a:lvl1pPr>
            <a:lvl2pPr marL="914400" lvl="1" indent="-228600" algn="l">
              <a:lnSpc>
                <a:spcPct val="90000"/>
              </a:lnSpc>
              <a:spcBef>
                <a:spcPts val="300"/>
              </a:spcBef>
              <a:spcAft>
                <a:spcPts val="0"/>
              </a:spcAft>
              <a:buSzPts val="2400"/>
              <a:buNone/>
              <a:defRPr sz="4800">
                <a:latin typeface="Montserrat"/>
                <a:ea typeface="Montserrat"/>
                <a:cs typeface="Montserrat"/>
                <a:sym typeface="Montserrat"/>
              </a:defRPr>
            </a:lvl2pPr>
            <a:lvl3pPr marL="1371600" lvl="2" indent="-228600" algn="l">
              <a:lnSpc>
                <a:spcPct val="90000"/>
              </a:lnSpc>
              <a:spcBef>
                <a:spcPts val="300"/>
              </a:spcBef>
              <a:spcAft>
                <a:spcPts val="0"/>
              </a:spcAft>
              <a:buSzPts val="2000"/>
              <a:buNone/>
              <a:defRPr sz="4400">
                <a:latin typeface="Montserrat"/>
                <a:ea typeface="Montserrat"/>
                <a:cs typeface="Montserrat"/>
                <a:sym typeface="Montserrat"/>
              </a:defRPr>
            </a:lvl3pPr>
            <a:lvl4pPr marL="1828800" lvl="3" indent="-228600" algn="l">
              <a:lnSpc>
                <a:spcPct val="90000"/>
              </a:lnSpc>
              <a:spcBef>
                <a:spcPts val="300"/>
              </a:spcBef>
              <a:spcAft>
                <a:spcPts val="0"/>
              </a:spcAft>
              <a:buSzPts val="1800"/>
              <a:buNone/>
              <a:defRPr sz="4000">
                <a:latin typeface="Montserrat"/>
                <a:ea typeface="Montserrat"/>
                <a:cs typeface="Montserrat"/>
                <a:sym typeface="Montserrat"/>
              </a:defRPr>
            </a:lvl4pPr>
            <a:lvl5pPr marL="2286000" lvl="4" indent="-228600" algn="l">
              <a:lnSpc>
                <a:spcPct val="90000"/>
              </a:lnSpc>
              <a:spcBef>
                <a:spcPts val="300"/>
              </a:spcBef>
              <a:spcAft>
                <a:spcPts val="0"/>
              </a:spcAft>
              <a:buSzPts val="1800"/>
              <a:buNone/>
              <a:defRPr sz="4000">
                <a:latin typeface="Montserrat"/>
                <a:ea typeface="Montserrat"/>
                <a:cs typeface="Montserrat"/>
                <a:sym typeface="Montserrat"/>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pPr lvl="0"/>
            <a:r>
              <a:rPr lang="fi-FI"/>
              <a:t>Muokkaa tekstin perustyylejä napsauttamalla</a:t>
            </a:r>
          </a:p>
        </p:txBody>
      </p:sp>
      <p:sp>
        <p:nvSpPr>
          <p:cNvPr id="6" name="Text Placeholder 2">
            <a:extLst>
              <a:ext uri="{FF2B5EF4-FFF2-40B4-BE49-F238E27FC236}">
                <a16:creationId xmlns:a16="http://schemas.microsoft.com/office/drawing/2014/main" id="{437EC755-73FB-1A4E-972D-5AFC674C8BB5}"/>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spTree>
    <p:extLst>
      <p:ext uri="{BB962C8B-B14F-4D97-AF65-F5344CB8AC3E}">
        <p14:creationId xmlns:p14="http://schemas.microsoft.com/office/powerpoint/2010/main" val="23988060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Main point" userDrawn="1">
  <p:cSld name="1_Main point">
    <p:spTree>
      <p:nvGrpSpPr>
        <p:cNvPr id="1" name="Shape 69"/>
        <p:cNvGrpSpPr/>
        <p:nvPr/>
      </p:nvGrpSpPr>
      <p:grpSpPr>
        <a:xfrm>
          <a:off x="0" y="0"/>
          <a:ext cx="0" cy="0"/>
          <a:chOff x="0" y="0"/>
          <a:chExt cx="0" cy="0"/>
        </a:xfrm>
      </p:grpSpPr>
      <p:sp>
        <p:nvSpPr>
          <p:cNvPr id="70" name="Google Shape;70;p12"/>
          <p:cNvSpPr txBox="1">
            <a:spLocks noGrp="1"/>
          </p:cNvSpPr>
          <p:nvPr>
            <p:ph type="title"/>
          </p:nvPr>
        </p:nvSpPr>
        <p:spPr>
          <a:xfrm>
            <a:off x="1361159" y="600200"/>
            <a:ext cx="8490300" cy="407859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SzPts val="6400"/>
              <a:buNone/>
              <a:defRPr sz="6400"/>
            </a:lvl1pPr>
            <a:lvl2pPr lvl="1" algn="l">
              <a:lnSpc>
                <a:spcPct val="100000"/>
              </a:lnSpc>
              <a:spcBef>
                <a:spcPts val="0"/>
              </a:spcBef>
              <a:spcAft>
                <a:spcPts val="0"/>
              </a:spcAft>
              <a:buSzPts val="6400"/>
              <a:buNone/>
              <a:defRPr sz="6400"/>
            </a:lvl2pPr>
            <a:lvl3pPr lvl="2" algn="l">
              <a:lnSpc>
                <a:spcPct val="100000"/>
              </a:lnSpc>
              <a:spcBef>
                <a:spcPts val="0"/>
              </a:spcBef>
              <a:spcAft>
                <a:spcPts val="0"/>
              </a:spcAft>
              <a:buSzPts val="6400"/>
              <a:buNone/>
              <a:defRPr sz="6400"/>
            </a:lvl3pPr>
            <a:lvl4pPr lvl="3" algn="l">
              <a:lnSpc>
                <a:spcPct val="100000"/>
              </a:lnSpc>
              <a:spcBef>
                <a:spcPts val="0"/>
              </a:spcBef>
              <a:spcAft>
                <a:spcPts val="0"/>
              </a:spcAft>
              <a:buSzPts val="6400"/>
              <a:buNone/>
              <a:defRPr sz="6400"/>
            </a:lvl4pPr>
            <a:lvl5pPr lvl="4" algn="l">
              <a:lnSpc>
                <a:spcPct val="100000"/>
              </a:lnSpc>
              <a:spcBef>
                <a:spcPts val="0"/>
              </a:spcBef>
              <a:spcAft>
                <a:spcPts val="0"/>
              </a:spcAft>
              <a:buSzPts val="6400"/>
              <a:buNone/>
              <a:defRPr sz="6400"/>
            </a:lvl5pPr>
            <a:lvl6pPr lvl="5" algn="l">
              <a:lnSpc>
                <a:spcPct val="100000"/>
              </a:lnSpc>
              <a:spcBef>
                <a:spcPts val="0"/>
              </a:spcBef>
              <a:spcAft>
                <a:spcPts val="0"/>
              </a:spcAft>
              <a:buSzPts val="6400"/>
              <a:buNone/>
              <a:defRPr sz="6400"/>
            </a:lvl6pPr>
            <a:lvl7pPr lvl="6" algn="l">
              <a:lnSpc>
                <a:spcPct val="100000"/>
              </a:lnSpc>
              <a:spcBef>
                <a:spcPts val="0"/>
              </a:spcBef>
              <a:spcAft>
                <a:spcPts val="0"/>
              </a:spcAft>
              <a:buSzPts val="6400"/>
              <a:buNone/>
              <a:defRPr sz="6400"/>
            </a:lvl7pPr>
            <a:lvl8pPr lvl="7" algn="l">
              <a:lnSpc>
                <a:spcPct val="100000"/>
              </a:lnSpc>
              <a:spcBef>
                <a:spcPts val="0"/>
              </a:spcBef>
              <a:spcAft>
                <a:spcPts val="0"/>
              </a:spcAft>
              <a:buSzPts val="6400"/>
              <a:buNone/>
              <a:defRPr sz="6400"/>
            </a:lvl8pPr>
            <a:lvl9pPr lvl="8" algn="l">
              <a:lnSpc>
                <a:spcPct val="100000"/>
              </a:lnSpc>
              <a:spcBef>
                <a:spcPts val="0"/>
              </a:spcBef>
              <a:spcAft>
                <a:spcPts val="0"/>
              </a:spcAft>
              <a:buSzPts val="6400"/>
              <a:buNone/>
              <a:defRPr sz="6400"/>
            </a:lvl9pPr>
          </a:lstStyle>
          <a:p>
            <a:r>
              <a:rPr lang="fi-FI"/>
              <a:t>Muokkaa ots. perustyyl. napsautt.</a:t>
            </a:r>
            <a:endParaRPr/>
          </a:p>
        </p:txBody>
      </p:sp>
      <p:sp>
        <p:nvSpPr>
          <p:cNvPr id="72" name="Google Shape;72;p12"/>
          <p:cNvSpPr txBox="1">
            <a:spLocks noGrp="1"/>
          </p:cNvSpPr>
          <p:nvPr>
            <p:ph type="body" idx="1"/>
          </p:nvPr>
        </p:nvSpPr>
        <p:spPr>
          <a:xfrm>
            <a:off x="1361542" y="4759325"/>
            <a:ext cx="8489950" cy="12954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800"/>
              <a:buNone/>
              <a:defRPr/>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pPr lvl="0"/>
            <a:r>
              <a:rPr lang="fi-FI"/>
              <a:t>Muokkaa tekstin perustyylejä napsauttamalla</a:t>
            </a:r>
          </a:p>
        </p:txBody>
      </p:sp>
      <p:sp>
        <p:nvSpPr>
          <p:cNvPr id="7" name="Text Placeholder 2">
            <a:extLst>
              <a:ext uri="{FF2B5EF4-FFF2-40B4-BE49-F238E27FC236}">
                <a16:creationId xmlns:a16="http://schemas.microsoft.com/office/drawing/2014/main" id="{CA00F418-0BC2-0646-BB5B-B1A32A17C9E7}"/>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Caption" userDrawn="1">
  <p:cSld name="CAPTION_ONLY">
    <p:spTree>
      <p:nvGrpSpPr>
        <p:cNvPr id="1" name="Shape 74"/>
        <p:cNvGrpSpPr/>
        <p:nvPr/>
      </p:nvGrpSpPr>
      <p:grpSpPr>
        <a:xfrm>
          <a:off x="0" y="0"/>
          <a:ext cx="0" cy="0"/>
          <a:chOff x="0" y="0"/>
          <a:chExt cx="0" cy="0"/>
        </a:xfrm>
      </p:grpSpPr>
      <p:sp>
        <p:nvSpPr>
          <p:cNvPr id="75" name="Google Shape;75;p13"/>
          <p:cNvSpPr txBox="1">
            <a:spLocks noGrp="1"/>
          </p:cNvSpPr>
          <p:nvPr>
            <p:ph type="body" idx="1"/>
          </p:nvPr>
        </p:nvSpPr>
        <p:spPr>
          <a:xfrm>
            <a:off x="415600" y="5640767"/>
            <a:ext cx="7998300" cy="806700"/>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1000"/>
              </a:spcBef>
              <a:spcAft>
                <a:spcPts val="0"/>
              </a:spcAft>
              <a:buSzPts val="2800"/>
              <a:buNone/>
              <a:defRPr b="1"/>
            </a:lvl1pPr>
          </a:lstStyle>
          <a:p>
            <a:pPr lvl="0"/>
            <a:r>
              <a:rPr lang="fi-FI"/>
              <a:t>Muokkaa tekstin perustyylejä napsauttamalla</a:t>
            </a:r>
          </a:p>
        </p:txBody>
      </p:sp>
      <p:sp>
        <p:nvSpPr>
          <p:cNvPr id="6" name="Text Placeholder 2">
            <a:extLst>
              <a:ext uri="{FF2B5EF4-FFF2-40B4-BE49-F238E27FC236}">
                <a16:creationId xmlns:a16="http://schemas.microsoft.com/office/drawing/2014/main" id="{B2DC04CC-95CF-3E40-AE2E-24E25ED61C18}"/>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title and description" userDrawn="1">
  <p:cSld name="SECTION_TITLE_AND_DESCRIPTION">
    <p:spTree>
      <p:nvGrpSpPr>
        <p:cNvPr id="1" name="Shape 78"/>
        <p:cNvGrpSpPr/>
        <p:nvPr/>
      </p:nvGrpSpPr>
      <p:grpSpPr>
        <a:xfrm>
          <a:off x="0" y="0"/>
          <a:ext cx="0" cy="0"/>
          <a:chOff x="0" y="0"/>
          <a:chExt cx="0" cy="0"/>
        </a:xfrm>
      </p:grpSpPr>
      <p:sp>
        <p:nvSpPr>
          <p:cNvPr id="79" name="Google Shape;79;p14"/>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 name="Google Shape;80;p14"/>
          <p:cNvSpPr txBox="1">
            <a:spLocks noGrp="1"/>
          </p:cNvSpPr>
          <p:nvPr>
            <p:ph type="title"/>
          </p:nvPr>
        </p:nvSpPr>
        <p:spPr>
          <a:xfrm>
            <a:off x="354000" y="1644233"/>
            <a:ext cx="5393700" cy="19764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SzPts val="5600"/>
              <a:buNone/>
              <a:defRPr sz="5600">
                <a:solidFill>
                  <a:schemeClr val="bg2"/>
                </a:solidFill>
              </a:defRPr>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a:r>
              <a:rPr lang="fi-FI"/>
              <a:t>Muokkaa ots. perustyyl. napsautt.</a:t>
            </a:r>
            <a:endParaRPr/>
          </a:p>
        </p:txBody>
      </p:sp>
      <p:sp>
        <p:nvSpPr>
          <p:cNvPr id="81" name="Google Shape;81;p14"/>
          <p:cNvSpPr txBox="1">
            <a:spLocks noGrp="1"/>
          </p:cNvSpPr>
          <p:nvPr>
            <p:ph type="subTitle" idx="1"/>
          </p:nvPr>
        </p:nvSpPr>
        <p:spPr>
          <a:xfrm>
            <a:off x="354000" y="3737433"/>
            <a:ext cx="5393700" cy="16467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1000"/>
              </a:spcBef>
              <a:spcAft>
                <a:spcPts val="0"/>
              </a:spcAft>
              <a:buSzPts val="2800"/>
              <a:buNone/>
              <a:defRPr sz="2800"/>
            </a:lvl1pPr>
            <a:lvl2pPr lvl="1" algn="ctr">
              <a:lnSpc>
                <a:spcPct val="100000"/>
              </a:lnSpc>
              <a:spcBef>
                <a:spcPts val="500"/>
              </a:spcBef>
              <a:spcAft>
                <a:spcPts val="0"/>
              </a:spcAft>
              <a:buSzPts val="2800"/>
              <a:buNone/>
              <a:defRPr sz="2800"/>
            </a:lvl2pPr>
            <a:lvl3pPr lvl="2" algn="ctr">
              <a:lnSpc>
                <a:spcPct val="100000"/>
              </a:lnSpc>
              <a:spcBef>
                <a:spcPts val="500"/>
              </a:spcBef>
              <a:spcAft>
                <a:spcPts val="0"/>
              </a:spcAft>
              <a:buSzPts val="2800"/>
              <a:buNone/>
              <a:defRPr sz="2800"/>
            </a:lvl3pPr>
            <a:lvl4pPr lvl="3" algn="ctr">
              <a:lnSpc>
                <a:spcPct val="100000"/>
              </a:lnSpc>
              <a:spcBef>
                <a:spcPts val="500"/>
              </a:spcBef>
              <a:spcAft>
                <a:spcPts val="0"/>
              </a:spcAft>
              <a:buSzPts val="2800"/>
              <a:buNone/>
              <a:defRPr sz="2800"/>
            </a:lvl4pPr>
            <a:lvl5pPr lvl="4" algn="ctr">
              <a:lnSpc>
                <a:spcPct val="100000"/>
              </a:lnSpc>
              <a:spcBef>
                <a:spcPts val="500"/>
              </a:spcBef>
              <a:spcAft>
                <a:spcPts val="0"/>
              </a:spcAft>
              <a:buSzPts val="2800"/>
              <a:buNone/>
              <a:defRPr sz="2800"/>
            </a:lvl5pPr>
            <a:lvl6pPr lvl="5" algn="ctr">
              <a:lnSpc>
                <a:spcPct val="100000"/>
              </a:lnSpc>
              <a:spcBef>
                <a:spcPts val="500"/>
              </a:spcBef>
              <a:spcAft>
                <a:spcPts val="0"/>
              </a:spcAft>
              <a:buSzPts val="2800"/>
              <a:buNone/>
              <a:defRPr sz="2800"/>
            </a:lvl6pPr>
            <a:lvl7pPr lvl="6" algn="ctr">
              <a:lnSpc>
                <a:spcPct val="100000"/>
              </a:lnSpc>
              <a:spcBef>
                <a:spcPts val="500"/>
              </a:spcBef>
              <a:spcAft>
                <a:spcPts val="0"/>
              </a:spcAft>
              <a:buSzPts val="2800"/>
              <a:buNone/>
              <a:defRPr sz="2800"/>
            </a:lvl7pPr>
            <a:lvl8pPr lvl="7" algn="ctr">
              <a:lnSpc>
                <a:spcPct val="100000"/>
              </a:lnSpc>
              <a:spcBef>
                <a:spcPts val="500"/>
              </a:spcBef>
              <a:spcAft>
                <a:spcPts val="0"/>
              </a:spcAft>
              <a:buSzPts val="2800"/>
              <a:buNone/>
              <a:defRPr sz="2800"/>
            </a:lvl8pPr>
            <a:lvl9pPr lvl="8" algn="ctr">
              <a:lnSpc>
                <a:spcPct val="100000"/>
              </a:lnSpc>
              <a:spcBef>
                <a:spcPts val="500"/>
              </a:spcBef>
              <a:spcAft>
                <a:spcPts val="0"/>
              </a:spcAft>
              <a:buSzPts val="2800"/>
              <a:buNone/>
              <a:defRPr sz="2800"/>
            </a:lvl9pPr>
          </a:lstStyle>
          <a:p>
            <a:r>
              <a:rPr lang="fi-FI"/>
              <a:t>Muokkaa alaotsikon perustyyliä napsautt.</a:t>
            </a:r>
            <a:endParaRPr/>
          </a:p>
        </p:txBody>
      </p:sp>
      <p:sp>
        <p:nvSpPr>
          <p:cNvPr id="82" name="Google Shape;82;p14"/>
          <p:cNvSpPr txBox="1">
            <a:spLocks noGrp="1"/>
          </p:cNvSpPr>
          <p:nvPr>
            <p:ph type="body" idx="2"/>
          </p:nvPr>
        </p:nvSpPr>
        <p:spPr>
          <a:xfrm>
            <a:off x="6586000" y="965433"/>
            <a:ext cx="5115900" cy="4926900"/>
          </a:xfrm>
          <a:prstGeom prst="rect">
            <a:avLst/>
          </a:prstGeom>
          <a:noFill/>
          <a:ln>
            <a:noFill/>
          </a:ln>
        </p:spPr>
        <p:txBody>
          <a:bodyPr spcFirstLastPara="1" wrap="square" lIns="91425" tIns="45700" rIns="91425" bIns="45700" anchor="ctr" anchorCtr="0">
            <a:normAutofit/>
          </a:bodyPr>
          <a:lstStyle>
            <a:lvl1pPr marL="457200" lvl="0" indent="-406400" algn="l">
              <a:lnSpc>
                <a:spcPct val="90000"/>
              </a:lnSpc>
              <a:spcBef>
                <a:spcPts val="1000"/>
              </a:spcBef>
              <a:spcAft>
                <a:spcPts val="0"/>
              </a:spcAft>
              <a:buSzPts val="2800"/>
              <a:buChar char="•"/>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pPr lvl="0"/>
            <a:r>
              <a:rPr lang="fi-FI"/>
              <a:t>Muokkaa tekstin perustyylejä napsauttamalla</a:t>
            </a:r>
          </a:p>
        </p:txBody>
      </p:sp>
      <p:sp>
        <p:nvSpPr>
          <p:cNvPr id="7" name="Text Placeholder 2">
            <a:extLst>
              <a:ext uri="{FF2B5EF4-FFF2-40B4-BE49-F238E27FC236}">
                <a16:creationId xmlns:a16="http://schemas.microsoft.com/office/drawing/2014/main" id="{EC2B1802-A3C3-D740-949B-09978BB43B37}"/>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Section Header" userDrawn="1">
  <p:cSld name="SECTION_HEADER">
    <p:spTree>
      <p:nvGrpSpPr>
        <p:cNvPr id="1" name="Shape 84"/>
        <p:cNvGrpSpPr/>
        <p:nvPr/>
      </p:nvGrpSpPr>
      <p:grpSpPr>
        <a:xfrm>
          <a:off x="0" y="0"/>
          <a:ext cx="0" cy="0"/>
          <a:chOff x="0" y="0"/>
          <a:chExt cx="0" cy="0"/>
        </a:xfrm>
      </p:grpSpPr>
      <p:sp>
        <p:nvSpPr>
          <p:cNvPr id="85" name="Google Shape;85;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Montserrat ExtraBold"/>
              <a:buNone/>
              <a:defRPr sz="6000">
                <a:solidFill>
                  <a:schemeClr val="bg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fi-FI"/>
              <a:t>Muokkaa ots. perustyyl. napsautt.</a:t>
            </a:r>
            <a:endParaRPr/>
          </a:p>
        </p:txBody>
      </p:sp>
      <p:sp>
        <p:nvSpPr>
          <p:cNvPr id="86" name="Google Shape;86;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pPr lvl="0"/>
            <a:r>
              <a:rPr lang="fi-FI"/>
              <a:t>Muokkaa tekstin perustyylejä napsauttamalla</a:t>
            </a:r>
          </a:p>
        </p:txBody>
      </p:sp>
      <p:sp>
        <p:nvSpPr>
          <p:cNvPr id="5" name="Text Placeholder 2">
            <a:extLst>
              <a:ext uri="{FF2B5EF4-FFF2-40B4-BE49-F238E27FC236}">
                <a16:creationId xmlns:a16="http://schemas.microsoft.com/office/drawing/2014/main" id="{A5F443F7-0757-0B43-9E58-6BF0BE41DFA8}"/>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wo Content" userDrawn="1">
  <p:cSld name="TWO_OBJECTS">
    <p:spTree>
      <p:nvGrpSpPr>
        <p:cNvPr id="1" name="Shape 96"/>
        <p:cNvGrpSpPr/>
        <p:nvPr/>
      </p:nvGrpSpPr>
      <p:grpSpPr>
        <a:xfrm>
          <a:off x="0" y="0"/>
          <a:ext cx="0" cy="0"/>
          <a:chOff x="0" y="0"/>
          <a:chExt cx="0" cy="0"/>
        </a:xfrm>
      </p:grpSpPr>
      <p:sp>
        <p:nvSpPr>
          <p:cNvPr id="97" name="Google Shape;97;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solidFill>
                  <a:schemeClr val="bg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fi-FI"/>
              <a:t>Muokkaa ots. perustyyl. napsautt.</a:t>
            </a:r>
            <a:endParaRPr/>
          </a:p>
        </p:txBody>
      </p:sp>
      <p:sp>
        <p:nvSpPr>
          <p:cNvPr id="98" name="Google Shape;98;p1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ct val="80000"/>
              <a:buFont typeface="Normaali järjestelmäfontti"/>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fi-FI"/>
              <a:t>Muokkaa tekstin perustyylejä napsauttamalla</a:t>
            </a:r>
          </a:p>
        </p:txBody>
      </p:sp>
      <p:sp>
        <p:nvSpPr>
          <p:cNvPr id="99" name="Google Shape;99;p1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ct val="80000"/>
              <a:buFont typeface="Normaali järjestelmäfontti"/>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fi-FI"/>
              <a:t>Muokkaa tekstin perustyylejä napsauttamalla</a:t>
            </a:r>
          </a:p>
        </p:txBody>
      </p:sp>
      <p:sp>
        <p:nvSpPr>
          <p:cNvPr id="7" name="Text Placeholder 2">
            <a:extLst>
              <a:ext uri="{FF2B5EF4-FFF2-40B4-BE49-F238E27FC236}">
                <a16:creationId xmlns:a16="http://schemas.microsoft.com/office/drawing/2014/main" id="{79EAB51A-4CB9-C04C-BE53-AC8A73E2A483}"/>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mparison" userDrawn="1">
  <p:cSld name="TWO_OBJECTS_WITH_TEXT">
    <p:spTree>
      <p:nvGrpSpPr>
        <p:cNvPr id="1" name="Shape 104"/>
        <p:cNvGrpSpPr/>
        <p:nvPr/>
      </p:nvGrpSpPr>
      <p:grpSpPr>
        <a:xfrm>
          <a:off x="0" y="0"/>
          <a:ext cx="0" cy="0"/>
          <a:chOff x="0" y="0"/>
          <a:chExt cx="0" cy="0"/>
        </a:xfrm>
      </p:grpSpPr>
      <p:sp>
        <p:nvSpPr>
          <p:cNvPr id="105" name="Google Shape;105;p1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solidFill>
                  <a:schemeClr val="bg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fi-FI"/>
              <a:t>Muokkaa ots. perustyyl. napsautt.</a:t>
            </a:r>
            <a:endParaRPr/>
          </a:p>
        </p:txBody>
      </p:sp>
      <p:sp>
        <p:nvSpPr>
          <p:cNvPr id="106" name="Google Shape;106;p1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fi-FI"/>
              <a:t>Muokkaa tekstin perustyylejä napsauttamalla</a:t>
            </a:r>
          </a:p>
        </p:txBody>
      </p:sp>
      <p:sp>
        <p:nvSpPr>
          <p:cNvPr id="107" name="Google Shape;107;p1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ct val="80000"/>
              <a:buFont typeface="Normaali järjestelmäfontti"/>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fi-FI"/>
              <a:t>Muokkaa tekstin perustyylejä napsauttamalla</a:t>
            </a:r>
          </a:p>
        </p:txBody>
      </p:sp>
      <p:sp>
        <p:nvSpPr>
          <p:cNvPr id="108" name="Google Shape;108;p1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fi-FI"/>
              <a:t>Muokkaa tekstin perustyylejä napsauttamalla</a:t>
            </a:r>
          </a:p>
        </p:txBody>
      </p:sp>
      <p:sp>
        <p:nvSpPr>
          <p:cNvPr id="109" name="Google Shape;109;p1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ct val="80000"/>
              <a:buFont typeface="Normaali järjestelmäfontti"/>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fi-FI"/>
              <a:t>Muokkaa tekstin perustyylejä napsauttamalla</a:t>
            </a:r>
          </a:p>
        </p:txBody>
      </p:sp>
      <p:sp>
        <p:nvSpPr>
          <p:cNvPr id="9" name="Text Placeholder 2">
            <a:extLst>
              <a:ext uri="{FF2B5EF4-FFF2-40B4-BE49-F238E27FC236}">
                <a16:creationId xmlns:a16="http://schemas.microsoft.com/office/drawing/2014/main" id="{BA704A1E-78EB-BE42-9F69-56D9CDB7CCF8}"/>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userDrawn="1">
  <p:cSld name="OBJECT 2">
    <p:spTree>
      <p:nvGrpSpPr>
        <p:cNvPr id="1" name="Shape 39"/>
        <p:cNvGrpSpPr/>
        <p:nvPr/>
      </p:nvGrpSpPr>
      <p:grpSpPr>
        <a:xfrm>
          <a:off x="0" y="0"/>
          <a:ext cx="0" cy="0"/>
          <a:chOff x="0" y="0"/>
          <a:chExt cx="0" cy="0"/>
        </a:xfrm>
      </p:grpSpPr>
      <p:sp>
        <p:nvSpPr>
          <p:cNvPr id="40" name="Google Shape;40;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fi-FI"/>
              <a:t>Muokkaa ots. perustyyl. napsautt.</a:t>
            </a:r>
            <a:endParaRPr/>
          </a:p>
        </p:txBody>
      </p:sp>
      <p:sp>
        <p:nvSpPr>
          <p:cNvPr id="41" name="Google Shape;41;p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91160" algn="l">
              <a:lnSpc>
                <a:spcPct val="110000"/>
              </a:lnSpc>
              <a:spcBef>
                <a:spcPts val="1000"/>
              </a:spcBef>
              <a:spcAft>
                <a:spcPts val="0"/>
              </a:spcAft>
              <a:buClr>
                <a:schemeClr val="dk1"/>
              </a:buClr>
              <a:buSzPts val="2560"/>
              <a:buFont typeface="Arial"/>
              <a:buChar char="»"/>
              <a:defRPr sz="3200"/>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fi-FI"/>
              <a:t>Muokkaa tekstin perustyylejä napsauttamalla</a:t>
            </a:r>
          </a:p>
        </p:txBody>
      </p:sp>
      <p:sp>
        <p:nvSpPr>
          <p:cNvPr id="6" name="Text Placeholder 2">
            <a:extLst>
              <a:ext uri="{FF2B5EF4-FFF2-40B4-BE49-F238E27FC236}">
                <a16:creationId xmlns:a16="http://schemas.microsoft.com/office/drawing/2014/main" id="{C47A8F8B-D798-8F47-9A56-28054004E6CA}"/>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Blank" userDrawn="1">
  <p:cSld name="Tyhjä">
    <p:spTree>
      <p:nvGrpSpPr>
        <p:cNvPr id="1" name="Shape 114"/>
        <p:cNvGrpSpPr/>
        <p:nvPr/>
      </p:nvGrpSpPr>
      <p:grpSpPr>
        <a:xfrm>
          <a:off x="0" y="0"/>
          <a:ext cx="0" cy="0"/>
          <a:chOff x="0" y="0"/>
          <a:chExt cx="0" cy="0"/>
        </a:xfrm>
      </p:grpSpPr>
      <p:sp>
        <p:nvSpPr>
          <p:cNvPr id="4" name="Text Placeholder 2">
            <a:extLst>
              <a:ext uri="{FF2B5EF4-FFF2-40B4-BE49-F238E27FC236}">
                <a16:creationId xmlns:a16="http://schemas.microsoft.com/office/drawing/2014/main" id="{9137F4A1-96DA-5842-B367-8FD5802B6891}"/>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ntent with Caption" userDrawn="1">
  <p:cSld name="OBJECT_WITH_CAPTION_TEXT">
    <p:spTree>
      <p:nvGrpSpPr>
        <p:cNvPr id="1" name="Shape 119"/>
        <p:cNvGrpSpPr/>
        <p:nvPr/>
      </p:nvGrpSpPr>
      <p:grpSpPr>
        <a:xfrm>
          <a:off x="0" y="0"/>
          <a:ext cx="0" cy="0"/>
          <a:chOff x="0" y="0"/>
          <a:chExt cx="0" cy="0"/>
        </a:xfrm>
      </p:grpSpPr>
      <p:sp>
        <p:nvSpPr>
          <p:cNvPr id="120" name="Google Shape;120;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Montserrat ExtraBold"/>
              <a:buNone/>
              <a:defRPr sz="3200">
                <a:solidFill>
                  <a:schemeClr val="bg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fi-FI"/>
              <a:t>Muokkaa ots. perustyyl. napsautt.</a:t>
            </a:r>
            <a:endParaRPr/>
          </a:p>
        </p:txBody>
      </p:sp>
      <p:sp>
        <p:nvSpPr>
          <p:cNvPr id="121" name="Google Shape;121;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pPr lvl="0"/>
            <a:r>
              <a:rPr lang="fi-FI"/>
              <a:t>Muokkaa tekstin perustyylejä napsauttamalla</a:t>
            </a:r>
          </a:p>
        </p:txBody>
      </p:sp>
      <p:sp>
        <p:nvSpPr>
          <p:cNvPr id="122" name="Google Shape;122;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514350" lvl="0" indent="-285750" algn="l">
              <a:lnSpc>
                <a:spcPct val="90000"/>
              </a:lnSpc>
              <a:spcBef>
                <a:spcPts val="1000"/>
              </a:spcBef>
              <a:spcAft>
                <a:spcPts val="0"/>
              </a:spcAft>
              <a:buClr>
                <a:schemeClr val="dk1"/>
              </a:buClr>
              <a:buSzPct val="80000"/>
              <a:buFont typeface="Normaali järjestelmäfontti"/>
              <a:buChar char="»"/>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fi-FI"/>
              <a:t>Muokkaa tekstin perustyylejä napsauttamalla</a:t>
            </a:r>
          </a:p>
        </p:txBody>
      </p:sp>
      <p:sp>
        <p:nvSpPr>
          <p:cNvPr id="7" name="Text Placeholder 2">
            <a:extLst>
              <a:ext uri="{FF2B5EF4-FFF2-40B4-BE49-F238E27FC236}">
                <a16:creationId xmlns:a16="http://schemas.microsoft.com/office/drawing/2014/main" id="{67039A3C-BB58-5046-BB31-18CB0C21C5C9}"/>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Picture with Caption" userDrawn="1">
  <p:cSld name="PICTURE_WITH_CAPTION_TEXT">
    <p:spTree>
      <p:nvGrpSpPr>
        <p:cNvPr id="1" name="Shape 127"/>
        <p:cNvGrpSpPr/>
        <p:nvPr/>
      </p:nvGrpSpPr>
      <p:grpSpPr>
        <a:xfrm>
          <a:off x="0" y="0"/>
          <a:ext cx="0" cy="0"/>
          <a:chOff x="0" y="0"/>
          <a:chExt cx="0" cy="0"/>
        </a:xfrm>
      </p:grpSpPr>
      <p:sp>
        <p:nvSpPr>
          <p:cNvPr id="128" name="Google Shape;128;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Montserrat ExtraBold"/>
              <a:buNone/>
              <a:defRPr sz="3200">
                <a:solidFill>
                  <a:schemeClr val="bg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fi-FI"/>
              <a:t>Muokkaa ots. perustyyl. napsautt.</a:t>
            </a:r>
            <a:endParaRPr/>
          </a:p>
        </p:txBody>
      </p:sp>
      <p:sp>
        <p:nvSpPr>
          <p:cNvPr id="129" name="Google Shape;129;p21"/>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Montserrat"/>
                <a:ea typeface="Montserrat"/>
                <a:cs typeface="Montserrat"/>
                <a:sym typeface="Montserrat"/>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Montserrat"/>
                <a:ea typeface="Montserrat"/>
                <a:cs typeface="Montserrat"/>
                <a:sym typeface="Montserrat"/>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Montserrat"/>
                <a:ea typeface="Montserrat"/>
                <a:cs typeface="Montserrat"/>
                <a:sym typeface="Montserrat"/>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Montserrat"/>
                <a:ea typeface="Montserrat"/>
                <a:cs typeface="Montserrat"/>
                <a:sym typeface="Montserrat"/>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Montserrat"/>
                <a:ea typeface="Montserrat"/>
                <a:cs typeface="Montserrat"/>
                <a:sym typeface="Montserrat"/>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Montserrat"/>
                <a:ea typeface="Montserrat"/>
                <a:cs typeface="Montserrat"/>
                <a:sym typeface="Montserrat"/>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Montserrat"/>
                <a:ea typeface="Montserrat"/>
                <a:cs typeface="Montserrat"/>
                <a:sym typeface="Montserrat"/>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Montserrat"/>
                <a:ea typeface="Montserrat"/>
                <a:cs typeface="Montserrat"/>
                <a:sym typeface="Montserrat"/>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Montserrat"/>
                <a:ea typeface="Montserrat"/>
                <a:cs typeface="Montserrat"/>
                <a:sym typeface="Montserrat"/>
              </a:defRPr>
            </a:lvl9pPr>
          </a:lstStyle>
          <a:p>
            <a:r>
              <a:rPr lang="fi-FI"/>
              <a:t>Lisää kuva napsauttamalla kuvaketta</a:t>
            </a:r>
            <a:endParaRPr/>
          </a:p>
        </p:txBody>
      </p:sp>
      <p:sp>
        <p:nvSpPr>
          <p:cNvPr id="130" name="Google Shape;130;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514350" lvl="0" indent="-285750" algn="l">
              <a:lnSpc>
                <a:spcPct val="90000"/>
              </a:lnSpc>
              <a:spcBef>
                <a:spcPts val="1000"/>
              </a:spcBef>
              <a:spcAft>
                <a:spcPts val="0"/>
              </a:spcAft>
              <a:buClr>
                <a:schemeClr val="dk1"/>
              </a:buClr>
              <a:buSzPct val="80000"/>
              <a:buFont typeface="Normaali järjestelmäfontti"/>
              <a:buChar char="»"/>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fi-FI"/>
              <a:t>Muokkaa tekstin perustyylejä napsauttamalla</a:t>
            </a:r>
          </a:p>
        </p:txBody>
      </p:sp>
      <p:sp>
        <p:nvSpPr>
          <p:cNvPr id="7" name="Text Placeholder 2">
            <a:extLst>
              <a:ext uri="{FF2B5EF4-FFF2-40B4-BE49-F238E27FC236}">
                <a16:creationId xmlns:a16="http://schemas.microsoft.com/office/drawing/2014/main" id="{42CDCE8B-D219-7244-AAAB-F0198B60F257}"/>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Title and Vertical Text" userDrawn="1">
  <p:cSld name="VERTICAL_TEXT">
    <p:spTree>
      <p:nvGrpSpPr>
        <p:cNvPr id="1" name="Shape 140"/>
        <p:cNvGrpSpPr/>
        <p:nvPr/>
      </p:nvGrpSpPr>
      <p:grpSpPr>
        <a:xfrm>
          <a:off x="0" y="0"/>
          <a:ext cx="0" cy="0"/>
          <a:chOff x="0" y="0"/>
          <a:chExt cx="0" cy="0"/>
        </a:xfrm>
      </p:grpSpPr>
      <p:sp>
        <p:nvSpPr>
          <p:cNvPr id="141" name="Google Shape;141;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solidFill>
                  <a:schemeClr val="bg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fi-FI"/>
              <a:t>Muokkaa ots. perustyyl. napsautt.</a:t>
            </a:r>
            <a:endParaRPr/>
          </a:p>
        </p:txBody>
      </p:sp>
      <p:sp>
        <p:nvSpPr>
          <p:cNvPr id="142" name="Google Shape;142;p2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ct val="80000"/>
              <a:buFont typeface="Normaali järjestelmäfontti"/>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fi-FI"/>
              <a:t>Muokkaa tekstin perustyylejä napsauttamalla</a:t>
            </a:r>
          </a:p>
        </p:txBody>
      </p:sp>
      <p:sp>
        <p:nvSpPr>
          <p:cNvPr id="5" name="Text Placeholder 2">
            <a:extLst>
              <a:ext uri="{FF2B5EF4-FFF2-40B4-BE49-F238E27FC236}">
                <a16:creationId xmlns:a16="http://schemas.microsoft.com/office/drawing/2014/main" id="{C7A475F9-C184-134E-99E7-FA337F8E9744}"/>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Vertical Title and Text" userDrawn="1">
  <p:cSld name="VERTICAL_TITLE_AND_VERTICAL_TEXT">
    <p:spTree>
      <p:nvGrpSpPr>
        <p:cNvPr id="1" name="Shape 146"/>
        <p:cNvGrpSpPr/>
        <p:nvPr/>
      </p:nvGrpSpPr>
      <p:grpSpPr>
        <a:xfrm>
          <a:off x="0" y="0"/>
          <a:ext cx="0" cy="0"/>
          <a:chOff x="0" y="0"/>
          <a:chExt cx="0" cy="0"/>
        </a:xfrm>
      </p:grpSpPr>
      <p:sp>
        <p:nvSpPr>
          <p:cNvPr id="147" name="Google Shape;147;p2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solidFill>
                  <a:schemeClr val="bg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fi-FI"/>
              <a:t>Muokkaa ots. perustyyl. napsautt.</a:t>
            </a:r>
            <a:endParaRPr/>
          </a:p>
        </p:txBody>
      </p:sp>
      <p:sp>
        <p:nvSpPr>
          <p:cNvPr id="148" name="Google Shape;148;p2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ct val="80000"/>
              <a:buFont typeface="Normaali järjestelmäfontti"/>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fi-FI"/>
              <a:t>Muokkaa tekstin perustyylejä napsauttamalla</a:t>
            </a:r>
          </a:p>
        </p:txBody>
      </p:sp>
      <p:sp>
        <p:nvSpPr>
          <p:cNvPr id="5" name="Text Placeholder 2">
            <a:extLst>
              <a:ext uri="{FF2B5EF4-FFF2-40B4-BE49-F238E27FC236}">
                <a16:creationId xmlns:a16="http://schemas.microsoft.com/office/drawing/2014/main" id="{BB92B4AB-250A-B445-8256-3428855D4FF2}"/>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SECTION_HEADER_1">
  <p:cSld name="1_SECTION_HEADER_1 2">
    <p:bg>
      <p:bgPr>
        <a:pattFill prst="pct90">
          <a:fgClr>
            <a:schemeClr val="accent6"/>
          </a:fgClr>
          <a:bgClr>
            <a:schemeClr val="bg1"/>
          </a:bgClr>
        </a:pattFill>
        <a:effectLst/>
      </p:bgPr>
    </p:bg>
    <p:spTree>
      <p:nvGrpSpPr>
        <p:cNvPr id="1" name="Shape 152"/>
        <p:cNvGrpSpPr/>
        <p:nvPr/>
      </p:nvGrpSpPr>
      <p:grpSpPr>
        <a:xfrm>
          <a:off x="0" y="0"/>
          <a:ext cx="0" cy="0"/>
          <a:chOff x="0" y="0"/>
          <a:chExt cx="0" cy="0"/>
        </a:xfrm>
      </p:grpSpPr>
      <p:pic>
        <p:nvPicPr>
          <p:cNvPr id="154" name="Google Shape;154;p25" descr="Logo&#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Title Slide" userDrawn="1">
  <p:cSld name="Lyhyt tervehdys">
    <p:spTree>
      <p:nvGrpSpPr>
        <p:cNvPr id="1" name="Shape 11"/>
        <p:cNvGrpSpPr/>
        <p:nvPr/>
      </p:nvGrpSpPr>
      <p:grpSpPr>
        <a:xfrm>
          <a:off x="0" y="0"/>
          <a:ext cx="0" cy="0"/>
          <a:chOff x="0" y="0"/>
          <a:chExt cx="0" cy="0"/>
        </a:xfrm>
      </p:grpSpPr>
      <p:sp>
        <p:nvSpPr>
          <p:cNvPr id="15" name="Google Shape;15;p2"/>
          <p:cNvSpPr txBox="1">
            <a:spLocks noGrp="1"/>
          </p:cNvSpPr>
          <p:nvPr>
            <p:ph type="ctrTitle"/>
          </p:nvPr>
        </p:nvSpPr>
        <p:spPr>
          <a:xfrm>
            <a:off x="838199" y="690342"/>
            <a:ext cx="10679607" cy="3118604"/>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Montserrat ExtraBold"/>
              <a:buNone/>
              <a:defRPr sz="84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fi-FI"/>
              <a:t>Muokkaa ots. perustyyl. napsautt.</a:t>
            </a:r>
            <a:endParaRPr/>
          </a:p>
        </p:txBody>
      </p:sp>
      <p:sp>
        <p:nvSpPr>
          <p:cNvPr id="16" name="Google Shape;16;p2"/>
          <p:cNvSpPr txBox="1">
            <a:spLocks noGrp="1"/>
          </p:cNvSpPr>
          <p:nvPr>
            <p:ph type="subTitle" idx="1"/>
          </p:nvPr>
        </p:nvSpPr>
        <p:spPr>
          <a:xfrm>
            <a:off x="838199" y="3675600"/>
            <a:ext cx="10679607" cy="2492058"/>
          </a:xfrm>
          <a:prstGeom prst="rect">
            <a:avLst/>
          </a:prstGeom>
          <a:noFill/>
          <a:ln>
            <a:noFill/>
          </a:ln>
        </p:spPr>
        <p:txBody>
          <a:bodyPr spcFirstLastPara="1" wrap="square" lIns="91425" tIns="45700" rIns="91425" bIns="45700" anchor="t" anchorCtr="0">
            <a:normAutofit/>
          </a:bodyPr>
          <a:lstStyle>
            <a:lvl1pPr marL="50400" lvl="0" indent="0" algn="ctr">
              <a:lnSpc>
                <a:spcPct val="90000"/>
              </a:lnSpc>
              <a:spcBef>
                <a:spcPts val="1000"/>
              </a:spcBef>
              <a:spcAft>
                <a:spcPts val="0"/>
              </a:spcAft>
              <a:buClr>
                <a:schemeClr val="dk1"/>
              </a:buClr>
              <a:buSzPts val="2400"/>
              <a:buNone/>
              <a:defRPr sz="3200">
                <a:latin typeface="Montserrat ExtraBold"/>
                <a:ea typeface="Montserrat ExtraBold"/>
                <a:cs typeface="Montserrat ExtraBold"/>
                <a:sym typeface="Montserrat ExtraBold"/>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fi-FI"/>
              <a:t>Muokkaa alaotsikon perustyyliä napsautt.</a:t>
            </a:r>
            <a:endParaRPr dirty="0"/>
          </a:p>
        </p:txBody>
      </p:sp>
      <p:sp>
        <p:nvSpPr>
          <p:cNvPr id="5" name="Text Placeholder 2">
            <a:extLst>
              <a:ext uri="{FF2B5EF4-FFF2-40B4-BE49-F238E27FC236}">
                <a16:creationId xmlns:a16="http://schemas.microsoft.com/office/drawing/2014/main" id="{E140D092-490D-A146-9CB9-4A3014357FB8}"/>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Title Slide" preserve="1" userDrawn="1">
  <p:cSld name="1_Title Slide">
    <p:spTree>
      <p:nvGrpSpPr>
        <p:cNvPr id="1" name="Shape 11"/>
        <p:cNvGrpSpPr/>
        <p:nvPr/>
      </p:nvGrpSpPr>
      <p:grpSpPr>
        <a:xfrm>
          <a:off x="0" y="0"/>
          <a:ext cx="0" cy="0"/>
          <a:chOff x="0" y="0"/>
          <a:chExt cx="0" cy="0"/>
        </a:xfrm>
      </p:grpSpPr>
      <p:sp>
        <p:nvSpPr>
          <p:cNvPr id="16" name="Google Shape;16;p2"/>
          <p:cNvSpPr txBox="1">
            <a:spLocks noGrp="1"/>
          </p:cNvSpPr>
          <p:nvPr>
            <p:ph type="subTitle" idx="1"/>
          </p:nvPr>
        </p:nvSpPr>
        <p:spPr>
          <a:xfrm>
            <a:off x="2135188" y="1264204"/>
            <a:ext cx="7777162" cy="4557862"/>
          </a:xfrm>
          <a:prstGeom prst="rect">
            <a:avLst/>
          </a:prstGeom>
          <a:noFill/>
          <a:ln>
            <a:noFill/>
          </a:ln>
        </p:spPr>
        <p:txBody>
          <a:bodyPr spcFirstLastPara="1" wrap="square" lIns="91425" tIns="45700" rIns="91425" bIns="45700" anchor="ctr" anchorCtr="0">
            <a:normAutofit/>
          </a:bodyPr>
          <a:lstStyle>
            <a:lvl1pPr marL="50400" lvl="0" indent="0" algn="ctr">
              <a:lnSpc>
                <a:spcPct val="90000"/>
              </a:lnSpc>
              <a:spcBef>
                <a:spcPts val="1000"/>
              </a:spcBef>
              <a:spcAft>
                <a:spcPts val="0"/>
              </a:spcAft>
              <a:buClr>
                <a:schemeClr val="dk1"/>
              </a:buClr>
              <a:buSzPts val="2400"/>
              <a:buNone/>
              <a:defRPr sz="3200">
                <a:latin typeface="Montserrat ExtraBold"/>
                <a:ea typeface="Montserrat ExtraBold"/>
                <a:cs typeface="Montserrat ExtraBold"/>
                <a:sym typeface="Montserrat ExtraBold"/>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fi-FI"/>
              <a:t>Muokkaa alaotsikon perustyyliä napsautt.</a:t>
            </a:r>
            <a:endParaRPr dirty="0"/>
          </a:p>
        </p:txBody>
      </p:sp>
      <p:sp>
        <p:nvSpPr>
          <p:cNvPr id="5" name="Text Placeholder 2">
            <a:extLst>
              <a:ext uri="{FF2B5EF4-FFF2-40B4-BE49-F238E27FC236}">
                <a16:creationId xmlns:a16="http://schemas.microsoft.com/office/drawing/2014/main" id="{E140D092-490D-A146-9CB9-4A3014357FB8}"/>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sp>
        <p:nvSpPr>
          <p:cNvPr id="6" name="Google Shape;26;p4">
            <a:extLst>
              <a:ext uri="{FF2B5EF4-FFF2-40B4-BE49-F238E27FC236}">
                <a16:creationId xmlns:a16="http://schemas.microsoft.com/office/drawing/2014/main" id="{1C0D8470-B965-CE4A-B66A-E31EE0571749}"/>
              </a:ext>
            </a:extLst>
          </p:cNvPr>
          <p:cNvSpPr txBox="1">
            <a:spLocks noGrp="1"/>
          </p:cNvSpPr>
          <p:nvPr>
            <p:ph type="title"/>
          </p:nvPr>
        </p:nvSpPr>
        <p:spPr>
          <a:xfrm>
            <a:off x="838200" y="365126"/>
            <a:ext cx="10515600" cy="71100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sz="24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fi-FI"/>
              <a:t>Muokkaa ots. perustyyl. napsautt.</a:t>
            </a:r>
            <a:endParaRPr dirty="0"/>
          </a:p>
        </p:txBody>
      </p:sp>
    </p:spTree>
    <p:extLst>
      <p:ext uri="{BB962C8B-B14F-4D97-AF65-F5344CB8AC3E}">
        <p14:creationId xmlns:p14="http://schemas.microsoft.com/office/powerpoint/2010/main" val="37737588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Title Slide" preserve="1" userDrawn="1">
  <p:cSld name="1_Title Slide">
    <p:spTree>
      <p:nvGrpSpPr>
        <p:cNvPr id="1" name="Shape 17"/>
        <p:cNvGrpSpPr/>
        <p:nvPr/>
      </p:nvGrpSpPr>
      <p:grpSpPr>
        <a:xfrm>
          <a:off x="0" y="0"/>
          <a:ext cx="0" cy="0"/>
          <a:chOff x="0" y="0"/>
          <a:chExt cx="0" cy="0"/>
        </a:xfrm>
      </p:grpSpPr>
      <p:sp>
        <p:nvSpPr>
          <p:cNvPr id="18" name="Google Shape;18;p3"/>
          <p:cNvSpPr txBox="1">
            <a:spLocks noGrp="1"/>
          </p:cNvSpPr>
          <p:nvPr>
            <p:ph type="ctrTitle"/>
          </p:nvPr>
        </p:nvSpPr>
        <p:spPr>
          <a:xfrm>
            <a:off x="1524000" y="1295354"/>
            <a:ext cx="9144000" cy="2635512"/>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Montserrat ExtraBold"/>
              <a:buNone/>
              <a:defRPr sz="60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fi-FI"/>
              <a:t>Muokkaa ots. perustyyl. napsautt.</a:t>
            </a:r>
            <a:endParaRPr dirty="0"/>
          </a:p>
        </p:txBody>
      </p:sp>
      <p:sp>
        <p:nvSpPr>
          <p:cNvPr id="19" name="Google Shape;19;p3"/>
          <p:cNvSpPr txBox="1">
            <a:spLocks noGrp="1"/>
          </p:cNvSpPr>
          <p:nvPr>
            <p:ph type="subTitle" idx="1"/>
          </p:nvPr>
        </p:nvSpPr>
        <p:spPr>
          <a:xfrm>
            <a:off x="1524000" y="3824757"/>
            <a:ext cx="9144000" cy="1607272"/>
          </a:xfrm>
          <a:prstGeom prst="rect">
            <a:avLst/>
          </a:prstGeom>
          <a:noFill/>
          <a:ln>
            <a:noFill/>
          </a:ln>
        </p:spPr>
        <p:txBody>
          <a:bodyPr spcFirstLastPara="1" wrap="square" lIns="91425" tIns="45700" rIns="91425" bIns="45700" anchor="t" anchorCtr="0">
            <a:normAutofit/>
          </a:bodyPr>
          <a:lstStyle>
            <a:lvl1pPr marL="50400" lvl="0" indent="0" algn="ctr">
              <a:lnSpc>
                <a:spcPct val="90000"/>
              </a:lnSpc>
              <a:spcBef>
                <a:spcPts val="1000"/>
              </a:spcBef>
              <a:spcAft>
                <a:spcPts val="0"/>
              </a:spcAft>
              <a:buClr>
                <a:schemeClr val="dk1"/>
              </a:buClr>
              <a:buSzPts val="2400"/>
              <a:buNone/>
              <a:defRPr sz="2400">
                <a:latin typeface="Montserrat ExtraBold"/>
                <a:ea typeface="Montserrat ExtraBold"/>
                <a:cs typeface="Montserrat ExtraBold"/>
                <a:sym typeface="Montserrat ExtraBold"/>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fi-FI"/>
              <a:t>Muokkaa alaotsikon perustyyliä napsautt.</a:t>
            </a:r>
            <a:endParaRPr dirty="0"/>
          </a:p>
        </p:txBody>
      </p:sp>
      <p:pic>
        <p:nvPicPr>
          <p:cNvPr id="23" name="Google Shape;23;p3"/>
          <p:cNvPicPr preferRelativeResize="0"/>
          <p:nvPr/>
        </p:nvPicPr>
        <p:blipFill rotWithShape="1">
          <a:blip r:embed="rId2">
            <a:alphaModFix/>
          </a:blip>
          <a:srcRect/>
          <a:stretch/>
        </p:blipFill>
        <p:spPr>
          <a:xfrm>
            <a:off x="5578576" y="595849"/>
            <a:ext cx="1034847" cy="1006495"/>
          </a:xfrm>
          <a:prstGeom prst="rect">
            <a:avLst/>
          </a:prstGeom>
          <a:noFill/>
          <a:ln>
            <a:noFill/>
          </a:ln>
        </p:spPr>
      </p:pic>
      <p:sp>
        <p:nvSpPr>
          <p:cNvPr id="7" name="Text Placeholder 2">
            <a:extLst>
              <a:ext uri="{FF2B5EF4-FFF2-40B4-BE49-F238E27FC236}">
                <a16:creationId xmlns:a16="http://schemas.microsoft.com/office/drawing/2014/main" id="{F55B623F-250B-8949-97DA-B1603F513677}"/>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pic>
        <p:nvPicPr>
          <p:cNvPr id="3" name="Kuva 2">
            <a:extLst>
              <a:ext uri="{FF2B5EF4-FFF2-40B4-BE49-F238E27FC236}">
                <a16:creationId xmlns:a16="http://schemas.microsoft.com/office/drawing/2014/main" id="{B13EAAFD-DCFA-238D-A81D-0CC9922A234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988765" y="6113721"/>
            <a:ext cx="754182" cy="476325"/>
          </a:xfrm>
          <a:prstGeom prst="rect">
            <a:avLst/>
          </a:prstGeom>
        </p:spPr>
      </p:pic>
    </p:spTree>
    <p:extLst>
      <p:ext uri="{BB962C8B-B14F-4D97-AF65-F5344CB8AC3E}">
        <p14:creationId xmlns:p14="http://schemas.microsoft.com/office/powerpoint/2010/main" val="24375596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Title Slide" preserve="1" userDrawn="1">
  <p:cSld name="1_Title Slide">
    <p:spTree>
      <p:nvGrpSpPr>
        <p:cNvPr id="1" name="Shape 17"/>
        <p:cNvGrpSpPr/>
        <p:nvPr/>
      </p:nvGrpSpPr>
      <p:grpSpPr>
        <a:xfrm>
          <a:off x="0" y="0"/>
          <a:ext cx="0" cy="0"/>
          <a:chOff x="0" y="0"/>
          <a:chExt cx="0" cy="0"/>
        </a:xfrm>
      </p:grpSpPr>
      <p:sp>
        <p:nvSpPr>
          <p:cNvPr id="18" name="Google Shape;18;p3"/>
          <p:cNvSpPr txBox="1">
            <a:spLocks noGrp="1"/>
          </p:cNvSpPr>
          <p:nvPr>
            <p:ph type="ctrTitle"/>
          </p:nvPr>
        </p:nvSpPr>
        <p:spPr>
          <a:xfrm>
            <a:off x="1524000" y="1235394"/>
            <a:ext cx="9144000" cy="2635512"/>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Montserrat ExtraBold"/>
              <a:buNone/>
              <a:defRPr sz="60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fi-FI"/>
              <a:t>Muokkaa ots. perustyyl. napsautt.</a:t>
            </a:r>
            <a:endParaRPr dirty="0"/>
          </a:p>
        </p:txBody>
      </p:sp>
      <p:sp>
        <p:nvSpPr>
          <p:cNvPr id="19" name="Google Shape;19;p3"/>
          <p:cNvSpPr txBox="1">
            <a:spLocks noGrp="1"/>
          </p:cNvSpPr>
          <p:nvPr>
            <p:ph type="subTitle" idx="1"/>
          </p:nvPr>
        </p:nvSpPr>
        <p:spPr>
          <a:xfrm>
            <a:off x="1524000" y="3764797"/>
            <a:ext cx="9144000" cy="1607272"/>
          </a:xfrm>
          <a:prstGeom prst="rect">
            <a:avLst/>
          </a:prstGeom>
          <a:noFill/>
          <a:ln>
            <a:noFill/>
          </a:ln>
        </p:spPr>
        <p:txBody>
          <a:bodyPr spcFirstLastPara="1" wrap="square" lIns="91425" tIns="45700" rIns="91425" bIns="45700" anchor="t" anchorCtr="0">
            <a:normAutofit/>
          </a:bodyPr>
          <a:lstStyle>
            <a:lvl1pPr marL="50400" lvl="0" indent="0" algn="ctr">
              <a:lnSpc>
                <a:spcPct val="90000"/>
              </a:lnSpc>
              <a:spcBef>
                <a:spcPts val="1000"/>
              </a:spcBef>
              <a:spcAft>
                <a:spcPts val="0"/>
              </a:spcAft>
              <a:buClr>
                <a:schemeClr val="dk1"/>
              </a:buClr>
              <a:buSzPts val="2400"/>
              <a:buNone/>
              <a:defRPr sz="2400">
                <a:latin typeface="Montserrat ExtraBold"/>
                <a:ea typeface="Montserrat ExtraBold"/>
                <a:cs typeface="Montserrat ExtraBold"/>
                <a:sym typeface="Montserrat ExtraBold"/>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fi-FI"/>
              <a:t>Muokkaa alaotsikon perustyyliä napsautt.</a:t>
            </a:r>
            <a:endParaRPr dirty="0"/>
          </a:p>
        </p:txBody>
      </p:sp>
      <p:pic>
        <p:nvPicPr>
          <p:cNvPr id="13" name="Google Shape;23;p3">
            <a:extLst>
              <a:ext uri="{FF2B5EF4-FFF2-40B4-BE49-F238E27FC236}">
                <a16:creationId xmlns:a16="http://schemas.microsoft.com/office/drawing/2014/main" id="{22C8AFCF-E086-AC4D-ABD4-95185F528C64}"/>
              </a:ext>
            </a:extLst>
          </p:cNvPr>
          <p:cNvPicPr preferRelativeResize="0"/>
          <p:nvPr userDrawn="1"/>
        </p:nvPicPr>
        <p:blipFill rotWithShape="1">
          <a:blip r:embed="rId2">
            <a:alphaModFix/>
          </a:blip>
          <a:srcRect/>
          <a:stretch/>
        </p:blipFill>
        <p:spPr>
          <a:xfrm>
            <a:off x="5578576" y="595849"/>
            <a:ext cx="1034847" cy="1006495"/>
          </a:xfrm>
          <a:prstGeom prst="rect">
            <a:avLst/>
          </a:prstGeom>
          <a:noFill/>
          <a:ln>
            <a:noFill/>
          </a:ln>
        </p:spPr>
      </p:pic>
      <p:sp>
        <p:nvSpPr>
          <p:cNvPr id="10" name="Kuvan paikkamerkki 9">
            <a:extLst>
              <a:ext uri="{FF2B5EF4-FFF2-40B4-BE49-F238E27FC236}">
                <a16:creationId xmlns:a16="http://schemas.microsoft.com/office/drawing/2014/main" id="{6120F477-F896-4446-96B2-24FB07F07E73}"/>
              </a:ext>
            </a:extLst>
          </p:cNvPr>
          <p:cNvSpPr>
            <a:spLocks noGrp="1"/>
          </p:cNvSpPr>
          <p:nvPr>
            <p:ph type="pic" sz="quarter" idx="14" hasCustomPrompt="1"/>
          </p:nvPr>
        </p:nvSpPr>
        <p:spPr>
          <a:xfrm>
            <a:off x="575185" y="5922963"/>
            <a:ext cx="1160462" cy="525462"/>
          </a:xfrm>
        </p:spPr>
        <p:txBody>
          <a:bodyPr/>
          <a:lstStyle>
            <a:lvl1pPr marL="50800" indent="0">
              <a:buNone/>
              <a:defRPr/>
            </a:lvl1pPr>
          </a:lstStyle>
          <a:p>
            <a:r>
              <a:rPr lang="fi-FI"/>
              <a:t>Logo</a:t>
            </a:r>
          </a:p>
        </p:txBody>
      </p:sp>
      <p:sp>
        <p:nvSpPr>
          <p:cNvPr id="20" name="Kuvan paikkamerkki 9">
            <a:extLst>
              <a:ext uri="{FF2B5EF4-FFF2-40B4-BE49-F238E27FC236}">
                <a16:creationId xmlns:a16="http://schemas.microsoft.com/office/drawing/2014/main" id="{0356CEA5-46EA-FF48-8E09-1CD3BB44F6C7}"/>
              </a:ext>
            </a:extLst>
          </p:cNvPr>
          <p:cNvSpPr>
            <a:spLocks noGrp="1"/>
          </p:cNvSpPr>
          <p:nvPr>
            <p:ph type="pic" sz="quarter" idx="15" hasCustomPrompt="1"/>
          </p:nvPr>
        </p:nvSpPr>
        <p:spPr>
          <a:xfrm>
            <a:off x="2142277" y="5922963"/>
            <a:ext cx="1160462" cy="525462"/>
          </a:xfrm>
        </p:spPr>
        <p:txBody>
          <a:bodyPr/>
          <a:lstStyle>
            <a:lvl1pPr marL="50800" indent="0">
              <a:buNone/>
              <a:defRPr/>
            </a:lvl1pPr>
          </a:lstStyle>
          <a:p>
            <a:r>
              <a:rPr lang="fi-FI"/>
              <a:t>Logo</a:t>
            </a:r>
          </a:p>
        </p:txBody>
      </p:sp>
      <p:sp>
        <p:nvSpPr>
          <p:cNvPr id="22" name="Kuvan paikkamerkki 9">
            <a:extLst>
              <a:ext uri="{FF2B5EF4-FFF2-40B4-BE49-F238E27FC236}">
                <a16:creationId xmlns:a16="http://schemas.microsoft.com/office/drawing/2014/main" id="{B7DC0C8D-30D6-4344-B910-12F9879E5BCF}"/>
              </a:ext>
            </a:extLst>
          </p:cNvPr>
          <p:cNvSpPr>
            <a:spLocks noGrp="1"/>
          </p:cNvSpPr>
          <p:nvPr>
            <p:ph type="pic" sz="quarter" idx="16" hasCustomPrompt="1"/>
          </p:nvPr>
        </p:nvSpPr>
        <p:spPr>
          <a:xfrm>
            <a:off x="3709369" y="5922963"/>
            <a:ext cx="1160462" cy="525462"/>
          </a:xfrm>
        </p:spPr>
        <p:txBody>
          <a:bodyPr/>
          <a:lstStyle>
            <a:lvl1pPr marL="50800" indent="0">
              <a:buNone/>
              <a:defRPr/>
            </a:lvl1pPr>
          </a:lstStyle>
          <a:p>
            <a:r>
              <a:rPr lang="fi-FI"/>
              <a:t>Logo</a:t>
            </a:r>
          </a:p>
        </p:txBody>
      </p:sp>
      <p:sp>
        <p:nvSpPr>
          <p:cNvPr id="24" name="Kuvan paikkamerkki 9">
            <a:extLst>
              <a:ext uri="{FF2B5EF4-FFF2-40B4-BE49-F238E27FC236}">
                <a16:creationId xmlns:a16="http://schemas.microsoft.com/office/drawing/2014/main" id="{6D788690-82EC-CF46-8553-A6E08EC5CB4C}"/>
              </a:ext>
            </a:extLst>
          </p:cNvPr>
          <p:cNvSpPr>
            <a:spLocks noGrp="1"/>
          </p:cNvSpPr>
          <p:nvPr>
            <p:ph type="pic" sz="quarter" idx="17" hasCustomPrompt="1"/>
          </p:nvPr>
        </p:nvSpPr>
        <p:spPr>
          <a:xfrm>
            <a:off x="5276461" y="5922963"/>
            <a:ext cx="1160462" cy="525462"/>
          </a:xfrm>
        </p:spPr>
        <p:txBody>
          <a:bodyPr/>
          <a:lstStyle>
            <a:lvl1pPr marL="50800" indent="0">
              <a:buNone/>
              <a:defRPr/>
            </a:lvl1pPr>
          </a:lstStyle>
          <a:p>
            <a:r>
              <a:rPr lang="fi-FI"/>
              <a:t>Logo</a:t>
            </a:r>
          </a:p>
        </p:txBody>
      </p:sp>
      <p:sp>
        <p:nvSpPr>
          <p:cNvPr id="25" name="Kuvan paikkamerkki 9">
            <a:extLst>
              <a:ext uri="{FF2B5EF4-FFF2-40B4-BE49-F238E27FC236}">
                <a16:creationId xmlns:a16="http://schemas.microsoft.com/office/drawing/2014/main" id="{E4BE09D1-D148-5F4A-8E63-758AC41B3731}"/>
              </a:ext>
            </a:extLst>
          </p:cNvPr>
          <p:cNvSpPr>
            <a:spLocks noGrp="1"/>
          </p:cNvSpPr>
          <p:nvPr>
            <p:ph type="pic" sz="quarter" idx="18" hasCustomPrompt="1"/>
          </p:nvPr>
        </p:nvSpPr>
        <p:spPr>
          <a:xfrm>
            <a:off x="6843553" y="5922963"/>
            <a:ext cx="1160462" cy="525462"/>
          </a:xfrm>
        </p:spPr>
        <p:txBody>
          <a:bodyPr/>
          <a:lstStyle>
            <a:lvl1pPr marL="50800" indent="0">
              <a:buNone/>
              <a:defRPr/>
            </a:lvl1pPr>
          </a:lstStyle>
          <a:p>
            <a:r>
              <a:rPr lang="fi-FI"/>
              <a:t>Logo</a:t>
            </a:r>
          </a:p>
        </p:txBody>
      </p:sp>
      <p:sp>
        <p:nvSpPr>
          <p:cNvPr id="26" name="Kuvan paikkamerkki 9">
            <a:extLst>
              <a:ext uri="{FF2B5EF4-FFF2-40B4-BE49-F238E27FC236}">
                <a16:creationId xmlns:a16="http://schemas.microsoft.com/office/drawing/2014/main" id="{1ED201F0-77EA-CF4F-B7A5-EE62EAD9DCD9}"/>
              </a:ext>
            </a:extLst>
          </p:cNvPr>
          <p:cNvSpPr>
            <a:spLocks noGrp="1"/>
          </p:cNvSpPr>
          <p:nvPr>
            <p:ph type="pic" sz="quarter" idx="19" hasCustomPrompt="1"/>
          </p:nvPr>
        </p:nvSpPr>
        <p:spPr>
          <a:xfrm>
            <a:off x="8410646" y="5922963"/>
            <a:ext cx="1160462" cy="525462"/>
          </a:xfrm>
        </p:spPr>
        <p:txBody>
          <a:bodyPr/>
          <a:lstStyle>
            <a:lvl1pPr marL="50800" indent="0">
              <a:buNone/>
              <a:defRPr/>
            </a:lvl1pPr>
          </a:lstStyle>
          <a:p>
            <a:r>
              <a:rPr lang="fi-FI"/>
              <a:t>Logo</a:t>
            </a:r>
          </a:p>
        </p:txBody>
      </p:sp>
      <p:pic>
        <p:nvPicPr>
          <p:cNvPr id="2" name="Kuva 1">
            <a:extLst>
              <a:ext uri="{FF2B5EF4-FFF2-40B4-BE49-F238E27FC236}">
                <a16:creationId xmlns:a16="http://schemas.microsoft.com/office/drawing/2014/main" id="{BB1E4BE2-92E1-2893-BD6F-74FD3AD5B27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988765" y="6113721"/>
            <a:ext cx="754182" cy="476325"/>
          </a:xfrm>
          <a:prstGeom prst="rect">
            <a:avLst/>
          </a:prstGeom>
        </p:spPr>
      </p:pic>
    </p:spTree>
    <p:extLst>
      <p:ext uri="{BB962C8B-B14F-4D97-AF65-F5344CB8AC3E}">
        <p14:creationId xmlns:p14="http://schemas.microsoft.com/office/powerpoint/2010/main" val="11230681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39"/>
        <p:cNvGrpSpPr/>
        <p:nvPr/>
      </p:nvGrpSpPr>
      <p:grpSpPr>
        <a:xfrm>
          <a:off x="0" y="0"/>
          <a:ext cx="0" cy="0"/>
          <a:chOff x="0" y="0"/>
          <a:chExt cx="0" cy="0"/>
        </a:xfrm>
      </p:grpSpPr>
      <p:sp>
        <p:nvSpPr>
          <p:cNvPr id="40" name="Google Shape;40;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fi-FI"/>
              <a:t>Muokkaa ots. perustyyl. napsautt.</a:t>
            </a:r>
            <a:endParaRPr/>
          </a:p>
        </p:txBody>
      </p:sp>
      <p:sp>
        <p:nvSpPr>
          <p:cNvPr id="41" name="Google Shape;41;p6"/>
          <p:cNvSpPr txBox="1">
            <a:spLocks noGrp="1"/>
          </p:cNvSpPr>
          <p:nvPr>
            <p:ph type="body" idx="1"/>
          </p:nvPr>
        </p:nvSpPr>
        <p:spPr>
          <a:xfrm>
            <a:off x="838200" y="1825625"/>
            <a:ext cx="5112000" cy="4351338"/>
          </a:xfrm>
          <a:prstGeom prst="rect">
            <a:avLst/>
          </a:prstGeom>
          <a:noFill/>
          <a:ln>
            <a:noFill/>
          </a:ln>
        </p:spPr>
        <p:txBody>
          <a:bodyPr spcFirstLastPara="1" wrap="square" lIns="91425" tIns="45700" rIns="91425" bIns="45700" anchor="t" anchorCtr="0">
            <a:normAutofit/>
          </a:bodyPr>
          <a:lstStyle>
            <a:lvl1pPr marL="360000" lvl="0" indent="-288000" algn="l">
              <a:lnSpc>
                <a:spcPct val="110000"/>
              </a:lnSpc>
              <a:spcBef>
                <a:spcPts val="1000"/>
              </a:spcBef>
              <a:spcAft>
                <a:spcPts val="0"/>
              </a:spcAft>
              <a:buClr>
                <a:schemeClr val="dk1"/>
              </a:buClr>
              <a:buSzPct val="80000"/>
              <a:buFont typeface="Arial"/>
              <a:buChar char="»"/>
              <a:defRPr sz="1800"/>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fi-FI"/>
              <a:t>Muokkaa tekstin perustyylejä napsauttamalla</a:t>
            </a:r>
          </a:p>
        </p:txBody>
      </p:sp>
      <p:sp>
        <p:nvSpPr>
          <p:cNvPr id="6" name="Text Placeholder 2">
            <a:extLst>
              <a:ext uri="{FF2B5EF4-FFF2-40B4-BE49-F238E27FC236}">
                <a16:creationId xmlns:a16="http://schemas.microsoft.com/office/drawing/2014/main" id="{C47A8F8B-D798-8F47-9A56-28054004E6CA}"/>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sp>
        <p:nvSpPr>
          <p:cNvPr id="9" name="Google Shape;41;p6">
            <a:extLst>
              <a:ext uri="{FF2B5EF4-FFF2-40B4-BE49-F238E27FC236}">
                <a16:creationId xmlns:a16="http://schemas.microsoft.com/office/drawing/2014/main" id="{46EE80C9-80CB-B345-8895-1A6D98EDD8BD}"/>
              </a:ext>
            </a:extLst>
          </p:cNvPr>
          <p:cNvSpPr txBox="1">
            <a:spLocks noGrp="1"/>
          </p:cNvSpPr>
          <p:nvPr>
            <p:ph type="body" idx="14"/>
          </p:nvPr>
        </p:nvSpPr>
        <p:spPr>
          <a:xfrm>
            <a:off x="6242400" y="1825625"/>
            <a:ext cx="5112000" cy="4351338"/>
          </a:xfrm>
          <a:prstGeom prst="rect">
            <a:avLst/>
          </a:prstGeom>
          <a:noFill/>
          <a:ln>
            <a:noFill/>
          </a:ln>
        </p:spPr>
        <p:txBody>
          <a:bodyPr spcFirstLastPara="1" wrap="square" lIns="91425" tIns="45700" rIns="91425" bIns="45700" anchor="t" anchorCtr="0">
            <a:normAutofit/>
          </a:bodyPr>
          <a:lstStyle>
            <a:lvl1pPr marL="360000" lvl="0" indent="-288000" algn="l">
              <a:lnSpc>
                <a:spcPct val="110000"/>
              </a:lnSpc>
              <a:spcBef>
                <a:spcPts val="1000"/>
              </a:spcBef>
              <a:spcAft>
                <a:spcPts val="0"/>
              </a:spcAft>
              <a:buClr>
                <a:schemeClr val="dk1"/>
              </a:buClr>
              <a:buSzPct val="80000"/>
              <a:buFont typeface="Arial"/>
              <a:buChar char="»"/>
              <a:defRPr sz="1800"/>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fi-FI"/>
              <a:t>Muokkaa tekstin perustyylejä napsauttamalla</a:t>
            </a:r>
          </a:p>
        </p:txBody>
      </p:sp>
    </p:spTree>
    <p:extLst>
      <p:ext uri="{BB962C8B-B14F-4D97-AF65-F5344CB8AC3E}">
        <p14:creationId xmlns:p14="http://schemas.microsoft.com/office/powerpoint/2010/main" val="16246454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Title Slide" preserve="1" userDrawn="1">
  <p:cSld name="1_Title Slide">
    <p:spTree>
      <p:nvGrpSpPr>
        <p:cNvPr id="1" name="Shape 17"/>
        <p:cNvGrpSpPr/>
        <p:nvPr/>
      </p:nvGrpSpPr>
      <p:grpSpPr>
        <a:xfrm>
          <a:off x="0" y="0"/>
          <a:ext cx="0" cy="0"/>
          <a:chOff x="0" y="0"/>
          <a:chExt cx="0" cy="0"/>
        </a:xfrm>
      </p:grpSpPr>
      <p:sp>
        <p:nvSpPr>
          <p:cNvPr id="18" name="Google Shape;18;p3"/>
          <p:cNvSpPr txBox="1">
            <a:spLocks noGrp="1"/>
          </p:cNvSpPr>
          <p:nvPr>
            <p:ph type="ctrTitle"/>
          </p:nvPr>
        </p:nvSpPr>
        <p:spPr>
          <a:xfrm>
            <a:off x="2040747" y="1507852"/>
            <a:ext cx="8110508" cy="2635508"/>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Montserrat ExtraBold"/>
              <a:buNone/>
              <a:defRPr sz="60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fi-FI"/>
              <a:t>Muokkaa ots. perustyyl. napsautt.</a:t>
            </a:r>
            <a:endParaRPr dirty="0"/>
          </a:p>
        </p:txBody>
      </p:sp>
      <p:sp>
        <p:nvSpPr>
          <p:cNvPr id="19" name="Google Shape;19;p3"/>
          <p:cNvSpPr txBox="1">
            <a:spLocks noGrp="1"/>
          </p:cNvSpPr>
          <p:nvPr>
            <p:ph type="subTitle" idx="1"/>
          </p:nvPr>
        </p:nvSpPr>
        <p:spPr>
          <a:xfrm>
            <a:off x="2040746" y="4037251"/>
            <a:ext cx="8110507" cy="1607272"/>
          </a:xfrm>
          <a:prstGeom prst="rect">
            <a:avLst/>
          </a:prstGeom>
          <a:noFill/>
          <a:ln>
            <a:noFill/>
          </a:ln>
        </p:spPr>
        <p:txBody>
          <a:bodyPr spcFirstLastPara="1" wrap="square" lIns="91425" tIns="45700" rIns="91425" bIns="45700" anchor="t" anchorCtr="0">
            <a:normAutofit/>
          </a:bodyPr>
          <a:lstStyle>
            <a:lvl1pPr marL="50400" lvl="0" indent="0" algn="ctr">
              <a:lnSpc>
                <a:spcPct val="90000"/>
              </a:lnSpc>
              <a:spcBef>
                <a:spcPts val="1000"/>
              </a:spcBef>
              <a:spcAft>
                <a:spcPts val="0"/>
              </a:spcAft>
              <a:buClr>
                <a:schemeClr val="dk1"/>
              </a:buClr>
              <a:buSzPts val="2400"/>
              <a:buNone/>
              <a:defRPr sz="2400">
                <a:latin typeface="Montserrat ExtraBold"/>
                <a:ea typeface="Montserrat ExtraBold"/>
                <a:cs typeface="Montserrat ExtraBold"/>
                <a:sym typeface="Montserrat ExtraBold"/>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fi-FI"/>
              <a:t>Muokkaa alaotsikon perustyyliä napsautt.</a:t>
            </a:r>
            <a:endParaRPr dirty="0"/>
          </a:p>
        </p:txBody>
      </p:sp>
      <p:pic>
        <p:nvPicPr>
          <p:cNvPr id="23" name="Google Shape;23;p3"/>
          <p:cNvPicPr preferRelativeResize="0"/>
          <p:nvPr/>
        </p:nvPicPr>
        <p:blipFill rotWithShape="1">
          <a:blip r:embed="rId2">
            <a:alphaModFix/>
          </a:blip>
          <a:srcRect/>
          <a:stretch/>
        </p:blipFill>
        <p:spPr>
          <a:xfrm>
            <a:off x="5578576" y="595849"/>
            <a:ext cx="1034847" cy="1006495"/>
          </a:xfrm>
          <a:prstGeom prst="rect">
            <a:avLst/>
          </a:prstGeom>
          <a:noFill/>
          <a:ln>
            <a:noFill/>
          </a:ln>
        </p:spPr>
      </p:pic>
      <p:sp>
        <p:nvSpPr>
          <p:cNvPr id="7" name="Text Placeholder 2">
            <a:extLst>
              <a:ext uri="{FF2B5EF4-FFF2-40B4-BE49-F238E27FC236}">
                <a16:creationId xmlns:a16="http://schemas.microsoft.com/office/drawing/2014/main" id="{F55B623F-250B-8949-97DA-B1603F513677}"/>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pic>
        <p:nvPicPr>
          <p:cNvPr id="2" name="Kuva 1">
            <a:extLst>
              <a:ext uri="{FF2B5EF4-FFF2-40B4-BE49-F238E27FC236}">
                <a16:creationId xmlns:a16="http://schemas.microsoft.com/office/drawing/2014/main" id="{40FA2EE3-4839-3C79-EC49-E5535AE5128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988765" y="6113721"/>
            <a:ext cx="754182" cy="476325"/>
          </a:xfrm>
          <a:prstGeom prst="rect">
            <a:avLst/>
          </a:prstGeom>
        </p:spPr>
      </p:pic>
    </p:spTree>
    <p:extLst>
      <p:ext uri="{BB962C8B-B14F-4D97-AF65-F5344CB8AC3E}">
        <p14:creationId xmlns:p14="http://schemas.microsoft.com/office/powerpoint/2010/main" val="33186118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Title Slide" userDrawn="1">
  <p:cSld name="1_Title Slide 2">
    <p:bg>
      <p:bgPr>
        <a:solidFill>
          <a:srgbClr val="F9F2E6"/>
        </a:solidFill>
        <a:effectLst/>
      </p:bgPr>
    </p:bg>
    <p:spTree>
      <p:nvGrpSpPr>
        <p:cNvPr id="1" name="Shape 155"/>
        <p:cNvGrpSpPr/>
        <p:nvPr/>
      </p:nvGrpSpPr>
      <p:grpSpPr>
        <a:xfrm>
          <a:off x="0" y="0"/>
          <a:ext cx="0" cy="0"/>
          <a:chOff x="0" y="0"/>
          <a:chExt cx="0" cy="0"/>
        </a:xfrm>
      </p:grpSpPr>
      <p:sp>
        <p:nvSpPr>
          <p:cNvPr id="156" name="Google Shape;156;p26"/>
          <p:cNvSpPr>
            <a:spLocks noGrp="1"/>
          </p:cNvSpPr>
          <p:nvPr>
            <p:ph type="pic" idx="2"/>
          </p:nvPr>
        </p:nvSpPr>
        <p:spPr>
          <a:xfrm>
            <a:off x="0" y="0"/>
            <a:ext cx="12192000" cy="6858000"/>
          </a:xfrm>
          <a:prstGeom prst="rect">
            <a:avLst/>
          </a:prstGeom>
          <a:noFill/>
          <a:ln>
            <a:noFill/>
          </a:ln>
        </p:spPr>
        <p:txBody>
          <a:bodyPr spcFirstLastPara="1" wrap="square" lIns="91425" tIns="45700" rIns="91425" bIns="45700" anchor="t" anchorCtr="0">
            <a:noAutofit/>
          </a:bodyPr>
          <a:lstStyle>
            <a:lvl1pPr marL="50800" marR="0" lvl="0" indent="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Montserrat"/>
                <a:ea typeface="Montserrat"/>
                <a:cs typeface="Montserrat"/>
                <a:sym typeface="Montserra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Montserrat"/>
                <a:ea typeface="Montserrat"/>
                <a:cs typeface="Montserrat"/>
                <a:sym typeface="Montserra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Montserrat"/>
                <a:ea typeface="Montserrat"/>
                <a:cs typeface="Montserrat"/>
                <a:sym typeface="Montserra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9pPr>
          </a:lstStyle>
          <a:p>
            <a:r>
              <a:rPr lang="fi-FI"/>
              <a:t>Lisää kuva napsauttamalla kuvaketta</a:t>
            </a:r>
            <a:endParaRPr/>
          </a:p>
        </p:txBody>
      </p:sp>
      <p:sp>
        <p:nvSpPr>
          <p:cNvPr id="160" name="Google Shape;160;p26"/>
          <p:cNvSpPr txBox="1">
            <a:spLocks noGrp="1"/>
          </p:cNvSpPr>
          <p:nvPr>
            <p:ph type="ctrTitle"/>
          </p:nvPr>
        </p:nvSpPr>
        <p:spPr>
          <a:xfrm>
            <a:off x="838199" y="690342"/>
            <a:ext cx="10679607" cy="3118604"/>
          </a:xfrm>
          <a:prstGeom prst="rect">
            <a:avLst/>
          </a:prstGeom>
          <a:noFill/>
          <a:ln>
            <a:noFill/>
          </a:ln>
          <a:effectLst>
            <a:outerShdw blurRad="50800" dist="50800" dir="5400000" algn="ctr" rotWithShape="0">
              <a:schemeClr val="dk1">
                <a:alpha val="24313"/>
              </a:schemeClr>
            </a:outerShdw>
          </a:effectLst>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Montserrat ExtraBold"/>
              <a:buNone/>
              <a:defRPr sz="8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fi-FI"/>
              <a:t>Muokkaa ots. perustyyl. napsautt.</a:t>
            </a:r>
            <a:endParaRPr/>
          </a:p>
        </p:txBody>
      </p:sp>
      <p:sp>
        <p:nvSpPr>
          <p:cNvPr id="161" name="Google Shape;161;p26"/>
          <p:cNvSpPr txBox="1">
            <a:spLocks noGrp="1"/>
          </p:cNvSpPr>
          <p:nvPr>
            <p:ph type="subTitle" idx="1"/>
          </p:nvPr>
        </p:nvSpPr>
        <p:spPr>
          <a:xfrm>
            <a:off x="838199" y="3857436"/>
            <a:ext cx="10679607" cy="1607272"/>
          </a:xfrm>
          <a:prstGeom prst="rect">
            <a:avLst/>
          </a:prstGeom>
          <a:noFill/>
          <a:ln>
            <a:noFill/>
          </a:ln>
        </p:spPr>
        <p:txBody>
          <a:bodyPr spcFirstLastPara="1" wrap="square" lIns="91425" tIns="45700" rIns="91425" bIns="45700" anchor="t" anchorCtr="0">
            <a:normAutofit/>
          </a:bodyPr>
          <a:lstStyle>
            <a:lvl1pPr marL="50400" lvl="0" indent="0" algn="ctr">
              <a:lnSpc>
                <a:spcPct val="90000"/>
              </a:lnSpc>
              <a:spcBef>
                <a:spcPts val="1000"/>
              </a:spcBef>
              <a:spcAft>
                <a:spcPts val="0"/>
              </a:spcAft>
              <a:buClr>
                <a:schemeClr val="dk1"/>
              </a:buClr>
              <a:buSzPts val="2400"/>
              <a:buNone/>
              <a:defRPr sz="3200">
                <a:solidFill>
                  <a:schemeClr val="lt1"/>
                </a:solidFill>
                <a:effectLst>
                  <a:outerShdw blurRad="50800" dist="50800" dir="5400000" algn="ctr" rotWithShape="0">
                    <a:schemeClr val="tx1">
                      <a:alpha val="25000"/>
                    </a:schemeClr>
                  </a:outerShdw>
                </a:effectLst>
                <a:latin typeface="Montserrat ExtraBold"/>
                <a:ea typeface="Montserrat ExtraBold"/>
                <a:cs typeface="Montserrat ExtraBold"/>
                <a:sym typeface="Montserrat ExtraBold"/>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fi-FI"/>
              <a:t>Muokkaa alaotsikon perustyyliä napsautt.</a:t>
            </a:r>
            <a:endParaRPr dirty="0"/>
          </a:p>
        </p:txBody>
      </p:sp>
      <p:sp>
        <p:nvSpPr>
          <p:cNvPr id="6" name="Text Placeholder 2">
            <a:extLst>
              <a:ext uri="{FF2B5EF4-FFF2-40B4-BE49-F238E27FC236}">
                <a16:creationId xmlns:a16="http://schemas.microsoft.com/office/drawing/2014/main" id="{6017FD93-28D8-4247-817A-FFAE36513C96}"/>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solidFill>
                  <a:schemeClr val="bg1"/>
                </a:solidFill>
                <a:effectLst>
                  <a:outerShdw blurRad="50800" dist="50800" dir="5400000" algn="ctr" rotWithShape="0">
                    <a:schemeClr val="tx1">
                      <a:alpha val="25000"/>
                    </a:schemeClr>
                  </a:outerShdw>
                </a:effectLst>
              </a:defRPr>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Title Slide" userDrawn="1">
  <p:cSld name="1_Title Slide 3">
    <p:bg>
      <p:bgPr>
        <a:solidFill>
          <a:srgbClr val="F9F2E6"/>
        </a:solidFill>
        <a:effectLst/>
      </p:bgPr>
    </p:bg>
    <p:spTree>
      <p:nvGrpSpPr>
        <p:cNvPr id="1" name="Shape 162"/>
        <p:cNvGrpSpPr/>
        <p:nvPr/>
      </p:nvGrpSpPr>
      <p:grpSpPr>
        <a:xfrm>
          <a:off x="0" y="0"/>
          <a:ext cx="0" cy="0"/>
          <a:chOff x="0" y="0"/>
          <a:chExt cx="0" cy="0"/>
        </a:xfrm>
      </p:grpSpPr>
      <p:sp>
        <p:nvSpPr>
          <p:cNvPr id="163" name="Google Shape;163;p27"/>
          <p:cNvSpPr>
            <a:spLocks noGrp="1"/>
          </p:cNvSpPr>
          <p:nvPr>
            <p:ph type="pic" idx="2"/>
          </p:nvPr>
        </p:nvSpPr>
        <p:spPr>
          <a:xfrm>
            <a:off x="0" y="0"/>
            <a:ext cx="12192000" cy="6858000"/>
          </a:xfrm>
          <a:prstGeom prst="rect">
            <a:avLst/>
          </a:prstGeom>
          <a:noFill/>
          <a:ln>
            <a:noFill/>
          </a:ln>
        </p:spPr>
        <p:txBody>
          <a:bodyPr spcFirstLastPara="1" wrap="square" lIns="91425" tIns="45700" rIns="91425" bIns="45700" anchor="t" anchorCtr="0">
            <a:noAutofit/>
          </a:bodyPr>
          <a:lstStyle>
            <a:lvl1pPr marL="50800" marR="0" lvl="0" indent="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Montserrat"/>
                <a:ea typeface="Montserrat"/>
                <a:cs typeface="Montserrat"/>
                <a:sym typeface="Montserra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Montserrat"/>
                <a:ea typeface="Montserrat"/>
                <a:cs typeface="Montserrat"/>
                <a:sym typeface="Montserra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Montserrat"/>
                <a:ea typeface="Montserrat"/>
                <a:cs typeface="Montserrat"/>
                <a:sym typeface="Montserra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9pPr>
          </a:lstStyle>
          <a:p>
            <a:r>
              <a:rPr lang="fi-FI"/>
              <a:t>Lisää kuva napsauttamalla kuvaketta</a:t>
            </a:r>
            <a:endParaRPr/>
          </a:p>
        </p:txBody>
      </p:sp>
      <p:sp>
        <p:nvSpPr>
          <p:cNvPr id="167" name="Google Shape;167;p27"/>
          <p:cNvSpPr txBox="1">
            <a:spLocks noGrp="1"/>
          </p:cNvSpPr>
          <p:nvPr>
            <p:ph type="ctrTitle"/>
          </p:nvPr>
        </p:nvSpPr>
        <p:spPr>
          <a:xfrm>
            <a:off x="838199" y="690342"/>
            <a:ext cx="10679607" cy="3118604"/>
          </a:xfrm>
          <a:prstGeom prst="rect">
            <a:avLst/>
          </a:prstGeom>
          <a:noFill/>
          <a:ln>
            <a:noFill/>
          </a:ln>
          <a:effectLst>
            <a:outerShdw blurRad="50800" dist="50800" dir="5400000" algn="ctr" rotWithShape="0">
              <a:schemeClr val="dk1">
                <a:alpha val="24313"/>
              </a:schemeClr>
            </a:outerShdw>
          </a:effectLst>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Montserrat ExtraBold"/>
              <a:buNone/>
              <a:defRPr sz="8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fi-FI"/>
              <a:t>Muokkaa ots. perustyyl. napsautt.</a:t>
            </a:r>
            <a:endParaRPr/>
          </a:p>
        </p:txBody>
      </p:sp>
      <p:sp>
        <p:nvSpPr>
          <p:cNvPr id="168" name="Google Shape;168;p27"/>
          <p:cNvSpPr txBox="1">
            <a:spLocks noGrp="1"/>
          </p:cNvSpPr>
          <p:nvPr>
            <p:ph type="subTitle" idx="1"/>
          </p:nvPr>
        </p:nvSpPr>
        <p:spPr>
          <a:xfrm>
            <a:off x="838199" y="3857436"/>
            <a:ext cx="10679607" cy="1607272"/>
          </a:xfrm>
          <a:prstGeom prst="rect">
            <a:avLst/>
          </a:prstGeom>
          <a:noFill/>
          <a:ln>
            <a:noFill/>
          </a:ln>
        </p:spPr>
        <p:txBody>
          <a:bodyPr spcFirstLastPara="1" wrap="square" lIns="91425" tIns="45700" rIns="91425" bIns="45700" anchor="t" anchorCtr="0">
            <a:normAutofit/>
          </a:bodyPr>
          <a:lstStyle>
            <a:lvl1pPr marL="50400" lvl="0" indent="0" algn="ctr">
              <a:lnSpc>
                <a:spcPct val="90000"/>
              </a:lnSpc>
              <a:spcBef>
                <a:spcPts val="1000"/>
              </a:spcBef>
              <a:spcAft>
                <a:spcPts val="0"/>
              </a:spcAft>
              <a:buClr>
                <a:schemeClr val="dk1"/>
              </a:buClr>
              <a:buSzPts val="2400"/>
              <a:buNone/>
              <a:defRPr sz="3200">
                <a:solidFill>
                  <a:schemeClr val="lt1"/>
                </a:solidFill>
                <a:effectLst>
                  <a:outerShdw blurRad="50800" dist="50800" dir="5400000" algn="ctr" rotWithShape="0">
                    <a:schemeClr val="tx1">
                      <a:alpha val="25000"/>
                    </a:schemeClr>
                  </a:outerShdw>
                </a:effectLst>
                <a:latin typeface="Montserrat ExtraBold"/>
                <a:ea typeface="Montserrat ExtraBold"/>
                <a:cs typeface="Montserrat ExtraBold"/>
                <a:sym typeface="Montserrat ExtraBold"/>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fi-FI"/>
              <a:t>Muokkaa alaotsikon perustyyliä napsautt.</a:t>
            </a:r>
            <a:endParaRPr dirty="0"/>
          </a:p>
        </p:txBody>
      </p:sp>
      <p:pic>
        <p:nvPicPr>
          <p:cNvPr id="170" name="Google Shape;170;p27"/>
          <p:cNvPicPr preferRelativeResize="0"/>
          <p:nvPr/>
        </p:nvPicPr>
        <p:blipFill rotWithShape="1">
          <a:blip r:embed="rId2">
            <a:alphaModFix/>
          </a:blip>
          <a:srcRect/>
          <a:stretch/>
        </p:blipFill>
        <p:spPr>
          <a:xfrm>
            <a:off x="5578576" y="595849"/>
            <a:ext cx="1034847" cy="1006494"/>
          </a:xfrm>
          <a:prstGeom prst="rect">
            <a:avLst/>
          </a:prstGeom>
          <a:noFill/>
          <a:ln>
            <a:noFill/>
          </a:ln>
        </p:spPr>
      </p:pic>
      <p:sp>
        <p:nvSpPr>
          <p:cNvPr id="8" name="Text Placeholder 2">
            <a:extLst>
              <a:ext uri="{FF2B5EF4-FFF2-40B4-BE49-F238E27FC236}">
                <a16:creationId xmlns:a16="http://schemas.microsoft.com/office/drawing/2014/main" id="{D6CD46BF-FD85-9E4E-963F-6BA92EC136D0}"/>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solidFill>
                  <a:schemeClr val="bg1"/>
                </a:solidFill>
                <a:effectLst>
                  <a:outerShdw blurRad="50800" dist="50800" dir="5400000" algn="ctr" rotWithShape="0">
                    <a:schemeClr val="tx1">
                      <a:alpha val="25000"/>
                    </a:schemeClr>
                  </a:outerShdw>
                </a:effectLst>
              </a:defRPr>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pic>
        <p:nvPicPr>
          <p:cNvPr id="2" name="Kuva 1">
            <a:extLst>
              <a:ext uri="{FF2B5EF4-FFF2-40B4-BE49-F238E27FC236}">
                <a16:creationId xmlns:a16="http://schemas.microsoft.com/office/drawing/2014/main" id="{75459356-BE95-D701-1340-9DAF331C3FC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988765" y="6113721"/>
            <a:ext cx="754182" cy="476325"/>
          </a:xfrm>
          <a:prstGeom prst="rect">
            <a:avLst/>
          </a:prstGeom>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Title Slide" preserve="1" userDrawn="1">
  <p:cSld name="1_Title Slide">
    <p:bg>
      <p:bgPr>
        <a:solidFill>
          <a:schemeClr val="bg2">
            <a:lumMod val="40000"/>
            <a:lumOff val="60000"/>
          </a:schemeClr>
        </a:solidFill>
        <a:effectLst/>
      </p:bgPr>
    </p:bg>
    <p:spTree>
      <p:nvGrpSpPr>
        <p:cNvPr id="1" name="Shape 155"/>
        <p:cNvGrpSpPr/>
        <p:nvPr/>
      </p:nvGrpSpPr>
      <p:grpSpPr>
        <a:xfrm>
          <a:off x="0" y="0"/>
          <a:ext cx="0" cy="0"/>
          <a:chOff x="0" y="0"/>
          <a:chExt cx="0" cy="0"/>
        </a:xfrm>
      </p:grpSpPr>
      <p:sp>
        <p:nvSpPr>
          <p:cNvPr id="156" name="Google Shape;156;p26"/>
          <p:cNvSpPr>
            <a:spLocks noGrp="1"/>
          </p:cNvSpPr>
          <p:nvPr>
            <p:ph type="pic" idx="2"/>
          </p:nvPr>
        </p:nvSpPr>
        <p:spPr>
          <a:xfrm>
            <a:off x="0" y="0"/>
            <a:ext cx="12192000" cy="6858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Montserrat"/>
                <a:ea typeface="Montserrat"/>
                <a:cs typeface="Montserrat"/>
                <a:sym typeface="Montserra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Montserrat"/>
                <a:ea typeface="Montserrat"/>
                <a:cs typeface="Montserrat"/>
                <a:sym typeface="Montserra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Montserrat"/>
                <a:ea typeface="Montserrat"/>
                <a:cs typeface="Montserrat"/>
                <a:sym typeface="Montserra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9pPr>
          </a:lstStyle>
          <a:p>
            <a:r>
              <a:rPr lang="fi-FI"/>
              <a:t>Lisää kuva napsauttamalla kuvaketta</a:t>
            </a:r>
            <a:endParaRPr/>
          </a:p>
        </p:txBody>
      </p:sp>
      <p:sp>
        <p:nvSpPr>
          <p:cNvPr id="9" name="Text Placeholder 2">
            <a:extLst>
              <a:ext uri="{FF2B5EF4-FFF2-40B4-BE49-F238E27FC236}">
                <a16:creationId xmlns:a16="http://schemas.microsoft.com/office/drawing/2014/main" id="{A5CC695E-D216-4F77-BD37-201EE26DA5F7}"/>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solidFill>
                  <a:schemeClr val="bg1"/>
                </a:solidFill>
                <a:effectLst>
                  <a:outerShdw blurRad="50800" dist="50800" dir="5400000" algn="ctr" rotWithShape="0">
                    <a:schemeClr val="tx1">
                      <a:alpha val="25000"/>
                    </a:schemeClr>
                  </a:outerShdw>
                </a:effectLst>
              </a:defRPr>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sp>
        <p:nvSpPr>
          <p:cNvPr id="6" name="Google Shape;197;p31">
            <a:extLst>
              <a:ext uri="{FF2B5EF4-FFF2-40B4-BE49-F238E27FC236}">
                <a16:creationId xmlns:a16="http://schemas.microsoft.com/office/drawing/2014/main" id="{D7A7DF12-25C7-4A1C-896B-E5B30E5ABDE6}"/>
              </a:ext>
            </a:extLst>
          </p:cNvPr>
          <p:cNvSpPr txBox="1">
            <a:spLocks noGrp="1"/>
          </p:cNvSpPr>
          <p:nvPr>
            <p:ph type="title"/>
          </p:nvPr>
        </p:nvSpPr>
        <p:spPr>
          <a:xfrm>
            <a:off x="415600" y="700818"/>
            <a:ext cx="11360700" cy="5516804"/>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SzPts val="4800"/>
              <a:buNone/>
              <a:defRPr sz="6600">
                <a:solidFill>
                  <a:schemeClr val="lt1"/>
                </a:solidFill>
                <a:effectLst>
                  <a:outerShdw blurRad="50800" dist="50800" dir="5400000" algn="ctr" rotWithShape="0">
                    <a:schemeClr val="tx1">
                      <a:alpha val="25000"/>
                    </a:schemeClr>
                  </a:outerShdw>
                </a:effectLst>
              </a:defRPr>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a:r>
              <a:rPr lang="fi-FI"/>
              <a:t>Muokkaa ots. perustyyl. napsautt.</a:t>
            </a:r>
            <a:endParaRPr dirty="0"/>
          </a:p>
        </p:txBody>
      </p:sp>
    </p:spTree>
    <p:extLst>
      <p:ext uri="{BB962C8B-B14F-4D97-AF65-F5344CB8AC3E}">
        <p14:creationId xmlns:p14="http://schemas.microsoft.com/office/powerpoint/2010/main" val="37080234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SECTION_HEADER_1" preserve="1" userDrawn="1">
  <p:cSld name="1_SECTION_HEADER_1">
    <p:bg>
      <p:bgPr>
        <a:solidFill>
          <a:schemeClr val="dk2"/>
        </a:solidFill>
        <a:effectLst/>
      </p:bgPr>
    </p:bg>
    <p:spTree>
      <p:nvGrpSpPr>
        <p:cNvPr id="1" name="Shape 196"/>
        <p:cNvGrpSpPr/>
        <p:nvPr/>
      </p:nvGrpSpPr>
      <p:grpSpPr>
        <a:xfrm>
          <a:off x="0" y="0"/>
          <a:ext cx="0" cy="0"/>
          <a:chOff x="0" y="0"/>
          <a:chExt cx="0" cy="0"/>
        </a:xfrm>
      </p:grpSpPr>
      <p:sp>
        <p:nvSpPr>
          <p:cNvPr id="197" name="Google Shape;197;p31"/>
          <p:cNvSpPr txBox="1">
            <a:spLocks noGrp="1"/>
          </p:cNvSpPr>
          <p:nvPr>
            <p:ph type="title"/>
          </p:nvPr>
        </p:nvSpPr>
        <p:spPr>
          <a:xfrm>
            <a:off x="415600" y="700819"/>
            <a:ext cx="11360700" cy="3274022"/>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SzPts val="4800"/>
              <a:buNone/>
              <a:defRPr sz="6600">
                <a:solidFill>
                  <a:schemeClr val="lt1"/>
                </a:solidFill>
              </a:defRPr>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a:r>
              <a:rPr lang="fi-FI"/>
              <a:t>Muokkaa ots. perustyyl. napsautt.</a:t>
            </a:r>
            <a:endParaRPr dirty="0"/>
          </a:p>
        </p:txBody>
      </p:sp>
      <p:sp>
        <p:nvSpPr>
          <p:cNvPr id="3" name="Text Placeholder 2">
            <a:extLst>
              <a:ext uri="{FF2B5EF4-FFF2-40B4-BE49-F238E27FC236}">
                <a16:creationId xmlns:a16="http://schemas.microsoft.com/office/drawing/2014/main" id="{3B925FA8-6B17-41CC-AE2A-31041C168730}"/>
              </a:ext>
            </a:extLst>
          </p:cNvPr>
          <p:cNvSpPr>
            <a:spLocks noGrp="1"/>
          </p:cNvSpPr>
          <p:nvPr>
            <p:ph type="body" sz="quarter" idx="13"/>
          </p:nvPr>
        </p:nvSpPr>
        <p:spPr>
          <a:xfrm>
            <a:off x="415925" y="3975100"/>
            <a:ext cx="11360150" cy="1871663"/>
          </a:xfrm>
        </p:spPr>
        <p:txBody>
          <a:bodyPr/>
          <a:lstStyle>
            <a:lvl1pPr marL="50400" indent="0" algn="ctr">
              <a:spcBef>
                <a:spcPts val="0"/>
              </a:spcBef>
              <a:buNone/>
              <a:defRPr>
                <a:solidFill>
                  <a:schemeClr val="bg1"/>
                </a:solidFill>
                <a:latin typeface="+mj-lt"/>
              </a:defRPr>
            </a:lvl1pPr>
            <a:lvl2pPr marL="533400" indent="0" algn="ctr">
              <a:buNone/>
              <a:defRPr>
                <a:solidFill>
                  <a:schemeClr val="bg1"/>
                </a:solidFill>
                <a:latin typeface="+mj-lt"/>
              </a:defRPr>
            </a:lvl2pPr>
            <a:lvl3pPr marL="1016000" indent="0" algn="ctr">
              <a:buNone/>
              <a:defRPr>
                <a:solidFill>
                  <a:schemeClr val="bg1"/>
                </a:solidFill>
                <a:latin typeface="+mj-lt"/>
              </a:defRPr>
            </a:lvl3pPr>
            <a:lvl4pPr marL="1485900" indent="0" algn="ctr">
              <a:buNone/>
              <a:defRPr>
                <a:solidFill>
                  <a:schemeClr val="bg1"/>
                </a:solidFill>
                <a:latin typeface="+mj-lt"/>
              </a:defRPr>
            </a:lvl4pPr>
            <a:lvl5pPr marL="1943100" indent="0" algn="ctr">
              <a:buNone/>
              <a:defRPr>
                <a:solidFill>
                  <a:schemeClr val="bg1"/>
                </a:solidFill>
                <a:latin typeface="+mj-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Text Placeholder 2">
            <a:extLst>
              <a:ext uri="{FF2B5EF4-FFF2-40B4-BE49-F238E27FC236}">
                <a16:creationId xmlns:a16="http://schemas.microsoft.com/office/drawing/2014/main" id="{EF77F90A-8D8D-FC4C-91F8-2C95B5417188}"/>
              </a:ext>
            </a:extLst>
          </p:cNvPr>
          <p:cNvSpPr>
            <a:spLocks noGrp="1"/>
          </p:cNvSpPr>
          <p:nvPr>
            <p:ph type="body" sz="quarter" idx="14" hasCustomPrompt="1"/>
          </p:nvPr>
        </p:nvSpPr>
        <p:spPr>
          <a:xfrm>
            <a:off x="195220" y="6356350"/>
            <a:ext cx="11125767" cy="365125"/>
          </a:xfrm>
        </p:spPr>
        <p:txBody>
          <a:bodyPr anchor="b" anchorCtr="0">
            <a:noAutofit/>
          </a:bodyPr>
          <a:lstStyle>
            <a:lvl1pPr marL="0" indent="0">
              <a:spcBef>
                <a:spcPts val="0"/>
              </a:spcBef>
              <a:spcAft>
                <a:spcPts val="300"/>
              </a:spcAft>
              <a:buNone/>
              <a:defRPr sz="1400">
                <a:solidFill>
                  <a:schemeClr val="bg1"/>
                </a:solidFill>
              </a:defRPr>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spTree>
    <p:extLst>
      <p:ext uri="{BB962C8B-B14F-4D97-AF65-F5344CB8AC3E}">
        <p14:creationId xmlns:p14="http://schemas.microsoft.com/office/powerpoint/2010/main" val="24514223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SECTION_HEADER_1" preserve="1" userDrawn="1">
  <p:cSld name="1_SECTION_HEADER_1">
    <p:bg>
      <p:bgPr>
        <a:solidFill>
          <a:schemeClr val="dk2"/>
        </a:solidFill>
        <a:effectLst/>
      </p:bgPr>
    </p:bg>
    <p:spTree>
      <p:nvGrpSpPr>
        <p:cNvPr id="1" name="Shape 196"/>
        <p:cNvGrpSpPr/>
        <p:nvPr/>
      </p:nvGrpSpPr>
      <p:grpSpPr>
        <a:xfrm>
          <a:off x="0" y="0"/>
          <a:ext cx="0" cy="0"/>
          <a:chOff x="0" y="0"/>
          <a:chExt cx="0" cy="0"/>
        </a:xfrm>
      </p:grpSpPr>
      <p:sp>
        <p:nvSpPr>
          <p:cNvPr id="197" name="Google Shape;197;p31"/>
          <p:cNvSpPr txBox="1">
            <a:spLocks noGrp="1"/>
          </p:cNvSpPr>
          <p:nvPr>
            <p:ph type="title" hasCustomPrompt="1"/>
          </p:nvPr>
        </p:nvSpPr>
        <p:spPr>
          <a:xfrm>
            <a:off x="415600" y="700819"/>
            <a:ext cx="11360700" cy="3274022"/>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SzPts val="4800"/>
              <a:buNone/>
              <a:defRPr sz="6600">
                <a:solidFill>
                  <a:schemeClr val="lt1"/>
                </a:solidFill>
              </a:defRPr>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a:r>
              <a:rPr lang="fi-FI" dirty="0"/>
              <a:t>Oli ilo!</a:t>
            </a:r>
            <a:endParaRPr dirty="0"/>
          </a:p>
        </p:txBody>
      </p:sp>
      <p:sp>
        <p:nvSpPr>
          <p:cNvPr id="3" name="Text Placeholder 2">
            <a:extLst>
              <a:ext uri="{FF2B5EF4-FFF2-40B4-BE49-F238E27FC236}">
                <a16:creationId xmlns:a16="http://schemas.microsoft.com/office/drawing/2014/main" id="{3B925FA8-6B17-41CC-AE2A-31041C168730}"/>
              </a:ext>
            </a:extLst>
          </p:cNvPr>
          <p:cNvSpPr>
            <a:spLocks noGrp="1"/>
          </p:cNvSpPr>
          <p:nvPr>
            <p:ph type="body" sz="quarter" idx="13"/>
          </p:nvPr>
        </p:nvSpPr>
        <p:spPr>
          <a:xfrm>
            <a:off x="415925" y="3975100"/>
            <a:ext cx="11360150" cy="1871663"/>
          </a:xfrm>
        </p:spPr>
        <p:txBody>
          <a:bodyPr/>
          <a:lstStyle>
            <a:lvl1pPr marL="50400" indent="0" algn="ctr">
              <a:spcBef>
                <a:spcPts val="0"/>
              </a:spcBef>
              <a:buNone/>
              <a:defRPr>
                <a:solidFill>
                  <a:schemeClr val="bg1"/>
                </a:solidFill>
                <a:latin typeface="+mj-lt"/>
              </a:defRPr>
            </a:lvl1pPr>
            <a:lvl2pPr marL="533400" indent="0" algn="ctr">
              <a:buNone/>
              <a:defRPr>
                <a:solidFill>
                  <a:schemeClr val="bg1"/>
                </a:solidFill>
                <a:latin typeface="+mj-lt"/>
              </a:defRPr>
            </a:lvl2pPr>
            <a:lvl3pPr marL="1016000" indent="0" algn="ctr">
              <a:buNone/>
              <a:defRPr>
                <a:solidFill>
                  <a:schemeClr val="bg1"/>
                </a:solidFill>
                <a:latin typeface="+mj-lt"/>
              </a:defRPr>
            </a:lvl3pPr>
            <a:lvl4pPr marL="1485900" indent="0" algn="ctr">
              <a:buNone/>
              <a:defRPr>
                <a:solidFill>
                  <a:schemeClr val="bg1"/>
                </a:solidFill>
                <a:latin typeface="+mj-lt"/>
              </a:defRPr>
            </a:lvl4pPr>
            <a:lvl5pPr marL="1943100" indent="0" algn="ctr">
              <a:buNone/>
              <a:defRPr>
                <a:solidFill>
                  <a:schemeClr val="bg1"/>
                </a:solidFill>
                <a:latin typeface="+mj-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grpSp>
        <p:nvGrpSpPr>
          <p:cNvPr id="21" name="Ryhmä 20">
            <a:extLst>
              <a:ext uri="{FF2B5EF4-FFF2-40B4-BE49-F238E27FC236}">
                <a16:creationId xmlns:a16="http://schemas.microsoft.com/office/drawing/2014/main" id="{88B33235-BB7A-8748-8C5B-D120A38BAF88}"/>
              </a:ext>
            </a:extLst>
          </p:cNvPr>
          <p:cNvGrpSpPr/>
          <p:nvPr userDrawn="1"/>
        </p:nvGrpSpPr>
        <p:grpSpPr>
          <a:xfrm>
            <a:off x="595062" y="5727258"/>
            <a:ext cx="10234805" cy="700819"/>
            <a:chOff x="215768" y="6015530"/>
            <a:chExt cx="10234805" cy="700819"/>
          </a:xfrm>
        </p:grpSpPr>
        <p:grpSp>
          <p:nvGrpSpPr>
            <p:cNvPr id="20" name="Ryhmä 19">
              <a:extLst>
                <a:ext uri="{FF2B5EF4-FFF2-40B4-BE49-F238E27FC236}">
                  <a16:creationId xmlns:a16="http://schemas.microsoft.com/office/drawing/2014/main" id="{8AAC5465-7C1D-A540-A3BC-579AE7451B86}"/>
                </a:ext>
              </a:extLst>
            </p:cNvPr>
            <p:cNvGrpSpPr/>
            <p:nvPr userDrawn="1"/>
          </p:nvGrpSpPr>
          <p:grpSpPr>
            <a:xfrm>
              <a:off x="215768" y="6015530"/>
              <a:ext cx="1220312" cy="700819"/>
              <a:chOff x="215768" y="6015530"/>
              <a:chExt cx="1220312" cy="700819"/>
            </a:xfrm>
          </p:grpSpPr>
          <p:pic>
            <p:nvPicPr>
              <p:cNvPr id="6" name="Kuva 5">
                <a:extLst>
                  <a:ext uri="{FF2B5EF4-FFF2-40B4-BE49-F238E27FC236}">
                    <a16:creationId xmlns:a16="http://schemas.microsoft.com/office/drawing/2014/main" id="{336F933C-897E-3848-A6D3-B49AB84FB746}"/>
                  </a:ext>
                </a:extLst>
              </p:cNvPr>
              <p:cNvPicPr>
                <a:picLocks noChangeAspect="1"/>
              </p:cNvPicPr>
              <p:nvPr userDrawn="1"/>
            </p:nvPicPr>
            <p:blipFill>
              <a:blip r:embed="rId2"/>
              <a:stretch>
                <a:fillRect/>
              </a:stretch>
            </p:blipFill>
            <p:spPr>
              <a:xfrm>
                <a:off x="215768" y="6015530"/>
                <a:ext cx="399664" cy="700819"/>
              </a:xfrm>
              <a:prstGeom prst="rect">
                <a:avLst/>
              </a:prstGeom>
            </p:spPr>
          </p:pic>
          <p:sp>
            <p:nvSpPr>
              <p:cNvPr id="4" name="Tekstiruutu 3">
                <a:extLst>
                  <a:ext uri="{FF2B5EF4-FFF2-40B4-BE49-F238E27FC236}">
                    <a16:creationId xmlns:a16="http://schemas.microsoft.com/office/drawing/2014/main" id="{F1FBD071-4A85-7949-B318-3A7C4DA6DB76}"/>
                  </a:ext>
                </a:extLst>
              </p:cNvPr>
              <p:cNvSpPr txBox="1"/>
              <p:nvPr userDrawn="1"/>
            </p:nvSpPr>
            <p:spPr>
              <a:xfrm>
                <a:off x="615432" y="6356349"/>
                <a:ext cx="820648" cy="360000"/>
              </a:xfrm>
              <a:prstGeom prst="rect">
                <a:avLst/>
              </a:prstGeom>
              <a:noFill/>
            </p:spPr>
            <p:txBody>
              <a:bodyPr wrap="square" rtlCol="0" anchor="b" anchorCtr="0">
                <a:noAutofit/>
              </a:bodyPr>
              <a:lstStyle/>
              <a:p>
                <a:pPr algn="l"/>
                <a:r>
                  <a:rPr lang="fi-FI" b="1" dirty="0">
                    <a:solidFill>
                      <a:schemeClr val="bg1"/>
                    </a:solidFill>
                    <a:latin typeface="+mn-lt"/>
                  </a:rPr>
                  <a:t>mdi.fi</a:t>
                </a:r>
              </a:p>
            </p:txBody>
          </p:sp>
        </p:grpSp>
        <p:grpSp>
          <p:nvGrpSpPr>
            <p:cNvPr id="19" name="Ryhmä 18">
              <a:extLst>
                <a:ext uri="{FF2B5EF4-FFF2-40B4-BE49-F238E27FC236}">
                  <a16:creationId xmlns:a16="http://schemas.microsoft.com/office/drawing/2014/main" id="{3ABCB75F-C2C9-D84E-B4CD-CE254E93E83B}"/>
                </a:ext>
              </a:extLst>
            </p:cNvPr>
            <p:cNvGrpSpPr/>
            <p:nvPr userDrawn="1"/>
          </p:nvGrpSpPr>
          <p:grpSpPr>
            <a:xfrm>
              <a:off x="1685601" y="6356349"/>
              <a:ext cx="2800229" cy="360000"/>
              <a:chOff x="1611140" y="6356349"/>
              <a:chExt cx="2800229" cy="360000"/>
            </a:xfrm>
          </p:grpSpPr>
          <p:sp>
            <p:nvSpPr>
              <p:cNvPr id="11" name="Tekstiruutu 10">
                <a:extLst>
                  <a:ext uri="{FF2B5EF4-FFF2-40B4-BE49-F238E27FC236}">
                    <a16:creationId xmlns:a16="http://schemas.microsoft.com/office/drawing/2014/main" id="{A0264F27-EF98-BF4E-88B2-752B7854CE7A}"/>
                  </a:ext>
                </a:extLst>
              </p:cNvPr>
              <p:cNvSpPr txBox="1"/>
              <p:nvPr userDrawn="1"/>
            </p:nvSpPr>
            <p:spPr>
              <a:xfrm>
                <a:off x="2847127" y="6356349"/>
                <a:ext cx="1564242" cy="360000"/>
              </a:xfrm>
              <a:prstGeom prst="rect">
                <a:avLst/>
              </a:prstGeom>
              <a:noFill/>
            </p:spPr>
            <p:txBody>
              <a:bodyPr wrap="square" rtlCol="0" anchor="b" anchorCtr="0">
                <a:noAutofit/>
              </a:bodyPr>
              <a:lstStyle/>
              <a:p>
                <a:pPr algn="l"/>
                <a:r>
                  <a:rPr lang="fi-FI" b="1" dirty="0">
                    <a:solidFill>
                      <a:schemeClr val="bg1"/>
                    </a:solidFill>
                    <a:latin typeface="+mn-lt"/>
                  </a:rPr>
                  <a:t>@MDIfriends</a:t>
                </a:r>
              </a:p>
            </p:txBody>
          </p:sp>
          <p:grpSp>
            <p:nvGrpSpPr>
              <p:cNvPr id="13" name="Ryhmä 12">
                <a:extLst>
                  <a:ext uri="{FF2B5EF4-FFF2-40B4-BE49-F238E27FC236}">
                    <a16:creationId xmlns:a16="http://schemas.microsoft.com/office/drawing/2014/main" id="{2372EECE-CE5B-034B-BF85-BA8DEC6BCC1E}"/>
                  </a:ext>
                </a:extLst>
              </p:cNvPr>
              <p:cNvGrpSpPr/>
              <p:nvPr userDrawn="1"/>
            </p:nvGrpSpPr>
            <p:grpSpPr>
              <a:xfrm>
                <a:off x="1611140" y="6398877"/>
                <a:ext cx="1174184" cy="288968"/>
                <a:chOff x="1473979" y="6398877"/>
                <a:chExt cx="1174184" cy="288968"/>
              </a:xfrm>
            </p:grpSpPr>
            <p:pic>
              <p:nvPicPr>
                <p:cNvPr id="12" name="Kuva 11">
                  <a:extLst>
                    <a:ext uri="{FF2B5EF4-FFF2-40B4-BE49-F238E27FC236}">
                      <a16:creationId xmlns:a16="http://schemas.microsoft.com/office/drawing/2014/main" id="{102ADCF1-74C5-644A-82BF-E4DE016F14D7}"/>
                    </a:ext>
                  </a:extLst>
                </p:cNvPr>
                <p:cNvPicPr>
                  <a:picLocks noChangeAspect="1"/>
                </p:cNvPicPr>
                <p:nvPr userDrawn="1"/>
              </p:nvPicPr>
              <p:blipFill>
                <a:blip r:embed="rId3"/>
                <a:stretch>
                  <a:fillRect/>
                </a:stretch>
              </p:blipFill>
              <p:spPr>
                <a:xfrm>
                  <a:off x="1473979" y="6398877"/>
                  <a:ext cx="355499" cy="288968"/>
                </a:xfrm>
                <a:prstGeom prst="rect">
                  <a:avLst/>
                </a:prstGeom>
              </p:spPr>
            </p:pic>
            <p:pic>
              <p:nvPicPr>
                <p:cNvPr id="14" name="Kuva 13">
                  <a:extLst>
                    <a:ext uri="{FF2B5EF4-FFF2-40B4-BE49-F238E27FC236}">
                      <a16:creationId xmlns:a16="http://schemas.microsoft.com/office/drawing/2014/main" id="{89803638-03AD-BD4F-8BE9-8AF32F649C1B}"/>
                    </a:ext>
                  </a:extLst>
                </p:cNvPr>
                <p:cNvPicPr>
                  <a:picLocks noChangeAspect="1"/>
                </p:cNvPicPr>
                <p:nvPr userDrawn="1"/>
              </p:nvPicPr>
              <p:blipFill>
                <a:blip r:embed="rId4"/>
                <a:srcRect/>
                <a:stretch/>
              </p:blipFill>
              <p:spPr>
                <a:xfrm>
                  <a:off x="2359195" y="6398877"/>
                  <a:ext cx="288968" cy="288968"/>
                </a:xfrm>
                <a:prstGeom prst="rect">
                  <a:avLst/>
                </a:prstGeom>
              </p:spPr>
            </p:pic>
            <p:pic>
              <p:nvPicPr>
                <p:cNvPr id="15" name="Kuva 14">
                  <a:extLst>
                    <a:ext uri="{FF2B5EF4-FFF2-40B4-BE49-F238E27FC236}">
                      <a16:creationId xmlns:a16="http://schemas.microsoft.com/office/drawing/2014/main" id="{023C2B09-3ECA-4C47-8645-B2B4325A70E2}"/>
                    </a:ext>
                  </a:extLst>
                </p:cNvPr>
                <p:cNvPicPr>
                  <a:picLocks noChangeAspect="1"/>
                </p:cNvPicPr>
                <p:nvPr userDrawn="1"/>
              </p:nvPicPr>
              <p:blipFill>
                <a:blip r:embed="rId5"/>
                <a:srcRect/>
                <a:stretch/>
              </p:blipFill>
              <p:spPr>
                <a:xfrm>
                  <a:off x="1937368" y="6398877"/>
                  <a:ext cx="288968" cy="288968"/>
                </a:xfrm>
                <a:prstGeom prst="rect">
                  <a:avLst/>
                </a:prstGeom>
              </p:spPr>
            </p:pic>
          </p:grpSp>
        </p:grpSp>
        <p:grpSp>
          <p:nvGrpSpPr>
            <p:cNvPr id="18" name="Ryhmä 17">
              <a:extLst>
                <a:ext uri="{FF2B5EF4-FFF2-40B4-BE49-F238E27FC236}">
                  <a16:creationId xmlns:a16="http://schemas.microsoft.com/office/drawing/2014/main" id="{931E2A29-EDF6-FF48-9FAB-8D346D1A6159}"/>
                </a:ext>
              </a:extLst>
            </p:cNvPr>
            <p:cNvGrpSpPr/>
            <p:nvPr userDrawn="1"/>
          </p:nvGrpSpPr>
          <p:grpSpPr>
            <a:xfrm>
              <a:off x="4673334" y="6356349"/>
              <a:ext cx="5777239" cy="360000"/>
              <a:chOff x="4466000" y="6356349"/>
              <a:chExt cx="5777239" cy="360000"/>
            </a:xfrm>
          </p:grpSpPr>
          <p:pic>
            <p:nvPicPr>
              <p:cNvPr id="16" name="Kuva 15">
                <a:extLst>
                  <a:ext uri="{FF2B5EF4-FFF2-40B4-BE49-F238E27FC236}">
                    <a16:creationId xmlns:a16="http://schemas.microsoft.com/office/drawing/2014/main" id="{8A712381-1A5D-2B48-B407-B0630F8D2C23}"/>
                  </a:ext>
                </a:extLst>
              </p:cNvPr>
              <p:cNvPicPr>
                <a:picLocks noChangeAspect="1"/>
              </p:cNvPicPr>
              <p:nvPr userDrawn="1"/>
            </p:nvPicPr>
            <p:blipFill>
              <a:blip r:embed="rId6"/>
              <a:srcRect/>
              <a:stretch/>
            </p:blipFill>
            <p:spPr>
              <a:xfrm>
                <a:off x="4466000" y="6398877"/>
                <a:ext cx="288968" cy="288968"/>
              </a:xfrm>
              <a:prstGeom prst="rect">
                <a:avLst/>
              </a:prstGeom>
            </p:spPr>
          </p:pic>
          <p:sp>
            <p:nvSpPr>
              <p:cNvPr id="17" name="Tekstiruutu 16">
                <a:extLst>
                  <a:ext uri="{FF2B5EF4-FFF2-40B4-BE49-F238E27FC236}">
                    <a16:creationId xmlns:a16="http://schemas.microsoft.com/office/drawing/2014/main" id="{9E7E0EC3-5910-894E-A776-ECAB2B9D97D0}"/>
                  </a:ext>
                </a:extLst>
              </p:cNvPr>
              <p:cNvSpPr txBox="1"/>
              <p:nvPr userDrawn="1"/>
            </p:nvSpPr>
            <p:spPr>
              <a:xfrm>
                <a:off x="4754968" y="6356349"/>
                <a:ext cx="5488271" cy="360000"/>
              </a:xfrm>
              <a:prstGeom prst="rect">
                <a:avLst/>
              </a:prstGeom>
              <a:noFill/>
            </p:spPr>
            <p:txBody>
              <a:bodyPr wrap="square" rtlCol="0" anchor="b" anchorCtr="0">
                <a:noAutofit/>
              </a:bodyPr>
              <a:lstStyle/>
              <a:p>
                <a:pPr algn="l"/>
                <a:r>
                  <a:rPr lang="fi-FI" b="1" dirty="0">
                    <a:solidFill>
                      <a:schemeClr val="bg1"/>
                    </a:solidFill>
                    <a:latin typeface="+mn-lt"/>
                  </a:rPr>
                  <a:t>Aluekehittämisen konsulttitoimisto MDI</a:t>
                </a:r>
              </a:p>
            </p:txBody>
          </p:sp>
        </p:grpSp>
      </p:grpSp>
      <p:pic>
        <p:nvPicPr>
          <p:cNvPr id="2" name="Kuva 1">
            <a:extLst>
              <a:ext uri="{FF2B5EF4-FFF2-40B4-BE49-F238E27FC236}">
                <a16:creationId xmlns:a16="http://schemas.microsoft.com/office/drawing/2014/main" id="{CDAD942A-8FBB-DB9D-1BE9-7BDE249274F0}"/>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0539304" y="4927039"/>
            <a:ext cx="1036380" cy="1741764"/>
          </a:xfrm>
          <a:prstGeom prst="rect">
            <a:avLst/>
          </a:prstGeom>
        </p:spPr>
      </p:pic>
    </p:spTree>
    <p:extLst>
      <p:ext uri="{BB962C8B-B14F-4D97-AF65-F5344CB8AC3E}">
        <p14:creationId xmlns:p14="http://schemas.microsoft.com/office/powerpoint/2010/main" val="4056114590"/>
      </p:ext>
    </p:extLst>
  </p:cSld>
  <p:clrMapOvr>
    <a:masterClrMapping/>
  </p:clrMapOvr>
  <p:extLst>
    <p:ext uri="{DCECCB84-F9BA-43D5-87BE-67443E8EF086}">
      <p15:sldGuideLst xmlns:p15="http://schemas.microsoft.com/office/powerpoint/2012/main">
        <p15:guide id="1" orient="horz" pos="3997" userDrawn="1">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SECTION_HEADER_1" preserve="1" userDrawn="1">
  <p:cSld name="1_SECTION_HEADER_1">
    <p:bg>
      <p:bgPr>
        <a:solidFill>
          <a:schemeClr val="dk2"/>
        </a:solidFill>
        <a:effectLst/>
      </p:bgPr>
    </p:bg>
    <p:spTree>
      <p:nvGrpSpPr>
        <p:cNvPr id="1" name="Shape 196"/>
        <p:cNvGrpSpPr/>
        <p:nvPr/>
      </p:nvGrpSpPr>
      <p:grpSpPr>
        <a:xfrm>
          <a:off x="0" y="0"/>
          <a:ext cx="0" cy="0"/>
          <a:chOff x="0" y="0"/>
          <a:chExt cx="0" cy="0"/>
        </a:xfrm>
      </p:grpSpPr>
      <p:sp>
        <p:nvSpPr>
          <p:cNvPr id="197" name="Google Shape;197;p31"/>
          <p:cNvSpPr txBox="1">
            <a:spLocks noGrp="1"/>
          </p:cNvSpPr>
          <p:nvPr>
            <p:ph type="title" hasCustomPrompt="1"/>
          </p:nvPr>
        </p:nvSpPr>
        <p:spPr>
          <a:xfrm>
            <a:off x="415600" y="692150"/>
            <a:ext cx="11360700" cy="2440872"/>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SzPts val="4800"/>
              <a:buNone/>
              <a:defRPr sz="6600">
                <a:solidFill>
                  <a:schemeClr val="lt1"/>
                </a:solidFill>
              </a:defRPr>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a:r>
              <a:rPr lang="fi-FI" dirty="0"/>
              <a:t>Oli ilo!</a:t>
            </a:r>
            <a:endParaRPr dirty="0"/>
          </a:p>
        </p:txBody>
      </p:sp>
      <p:sp>
        <p:nvSpPr>
          <p:cNvPr id="3" name="Text Placeholder 2">
            <a:extLst>
              <a:ext uri="{FF2B5EF4-FFF2-40B4-BE49-F238E27FC236}">
                <a16:creationId xmlns:a16="http://schemas.microsoft.com/office/drawing/2014/main" id="{3B925FA8-6B17-41CC-AE2A-31041C168730}"/>
              </a:ext>
            </a:extLst>
          </p:cNvPr>
          <p:cNvSpPr>
            <a:spLocks noGrp="1"/>
          </p:cNvSpPr>
          <p:nvPr>
            <p:ph type="body" sz="quarter" idx="13"/>
          </p:nvPr>
        </p:nvSpPr>
        <p:spPr>
          <a:xfrm>
            <a:off x="415925" y="3133280"/>
            <a:ext cx="11360150" cy="2509351"/>
          </a:xfrm>
        </p:spPr>
        <p:txBody>
          <a:bodyPr/>
          <a:lstStyle>
            <a:lvl1pPr marL="50400" indent="0" algn="ctr">
              <a:spcBef>
                <a:spcPts val="0"/>
              </a:spcBef>
              <a:buNone/>
              <a:defRPr>
                <a:solidFill>
                  <a:schemeClr val="bg1"/>
                </a:solidFill>
                <a:latin typeface="+mj-lt"/>
              </a:defRPr>
            </a:lvl1pPr>
            <a:lvl2pPr marL="533400" indent="0" algn="ctr">
              <a:buNone/>
              <a:defRPr>
                <a:solidFill>
                  <a:schemeClr val="bg1"/>
                </a:solidFill>
                <a:latin typeface="+mj-lt"/>
              </a:defRPr>
            </a:lvl2pPr>
            <a:lvl3pPr marL="1016000" indent="0" algn="ctr">
              <a:buNone/>
              <a:defRPr>
                <a:solidFill>
                  <a:schemeClr val="bg1"/>
                </a:solidFill>
                <a:latin typeface="+mj-lt"/>
              </a:defRPr>
            </a:lvl3pPr>
            <a:lvl4pPr marL="1485900" indent="0" algn="ctr">
              <a:buNone/>
              <a:defRPr>
                <a:solidFill>
                  <a:schemeClr val="bg1"/>
                </a:solidFill>
                <a:latin typeface="+mj-lt"/>
              </a:defRPr>
            </a:lvl4pPr>
            <a:lvl5pPr marL="1943100" indent="0" algn="ctr">
              <a:buNone/>
              <a:defRPr>
                <a:solidFill>
                  <a:schemeClr val="bg1"/>
                </a:solidFill>
                <a:latin typeface="+mj-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grpSp>
        <p:nvGrpSpPr>
          <p:cNvPr id="21" name="Ryhmä 20">
            <a:extLst>
              <a:ext uri="{FF2B5EF4-FFF2-40B4-BE49-F238E27FC236}">
                <a16:creationId xmlns:a16="http://schemas.microsoft.com/office/drawing/2014/main" id="{88B33235-BB7A-8748-8C5B-D120A38BAF88}"/>
              </a:ext>
            </a:extLst>
          </p:cNvPr>
          <p:cNvGrpSpPr/>
          <p:nvPr userDrawn="1"/>
        </p:nvGrpSpPr>
        <p:grpSpPr>
          <a:xfrm>
            <a:off x="595062" y="5727258"/>
            <a:ext cx="10234805" cy="700819"/>
            <a:chOff x="215768" y="6015530"/>
            <a:chExt cx="10234805" cy="700819"/>
          </a:xfrm>
        </p:grpSpPr>
        <p:grpSp>
          <p:nvGrpSpPr>
            <p:cNvPr id="20" name="Ryhmä 19">
              <a:extLst>
                <a:ext uri="{FF2B5EF4-FFF2-40B4-BE49-F238E27FC236}">
                  <a16:creationId xmlns:a16="http://schemas.microsoft.com/office/drawing/2014/main" id="{8AAC5465-7C1D-A540-A3BC-579AE7451B86}"/>
                </a:ext>
              </a:extLst>
            </p:cNvPr>
            <p:cNvGrpSpPr/>
            <p:nvPr userDrawn="1"/>
          </p:nvGrpSpPr>
          <p:grpSpPr>
            <a:xfrm>
              <a:off x="215768" y="6015530"/>
              <a:ext cx="1220312" cy="700819"/>
              <a:chOff x="215768" y="6015530"/>
              <a:chExt cx="1220312" cy="700819"/>
            </a:xfrm>
          </p:grpSpPr>
          <p:pic>
            <p:nvPicPr>
              <p:cNvPr id="6" name="Kuva 5">
                <a:extLst>
                  <a:ext uri="{FF2B5EF4-FFF2-40B4-BE49-F238E27FC236}">
                    <a16:creationId xmlns:a16="http://schemas.microsoft.com/office/drawing/2014/main" id="{336F933C-897E-3848-A6D3-B49AB84FB746}"/>
                  </a:ext>
                </a:extLst>
              </p:cNvPr>
              <p:cNvPicPr>
                <a:picLocks noChangeAspect="1"/>
              </p:cNvPicPr>
              <p:nvPr userDrawn="1"/>
            </p:nvPicPr>
            <p:blipFill>
              <a:blip r:embed="rId2"/>
              <a:stretch>
                <a:fillRect/>
              </a:stretch>
            </p:blipFill>
            <p:spPr>
              <a:xfrm>
                <a:off x="215768" y="6015530"/>
                <a:ext cx="399664" cy="700819"/>
              </a:xfrm>
              <a:prstGeom prst="rect">
                <a:avLst/>
              </a:prstGeom>
            </p:spPr>
          </p:pic>
          <p:sp>
            <p:nvSpPr>
              <p:cNvPr id="4" name="Tekstiruutu 3">
                <a:extLst>
                  <a:ext uri="{FF2B5EF4-FFF2-40B4-BE49-F238E27FC236}">
                    <a16:creationId xmlns:a16="http://schemas.microsoft.com/office/drawing/2014/main" id="{F1FBD071-4A85-7949-B318-3A7C4DA6DB76}"/>
                  </a:ext>
                </a:extLst>
              </p:cNvPr>
              <p:cNvSpPr txBox="1"/>
              <p:nvPr userDrawn="1"/>
            </p:nvSpPr>
            <p:spPr>
              <a:xfrm>
                <a:off x="615432" y="6356349"/>
                <a:ext cx="820648" cy="360000"/>
              </a:xfrm>
              <a:prstGeom prst="rect">
                <a:avLst/>
              </a:prstGeom>
              <a:noFill/>
            </p:spPr>
            <p:txBody>
              <a:bodyPr wrap="square" rtlCol="0" anchor="b" anchorCtr="0">
                <a:noAutofit/>
              </a:bodyPr>
              <a:lstStyle/>
              <a:p>
                <a:pPr algn="l"/>
                <a:r>
                  <a:rPr lang="fi-FI" b="1" dirty="0">
                    <a:solidFill>
                      <a:schemeClr val="bg1"/>
                    </a:solidFill>
                    <a:latin typeface="+mn-lt"/>
                  </a:rPr>
                  <a:t>mdi.fi</a:t>
                </a:r>
              </a:p>
            </p:txBody>
          </p:sp>
        </p:grpSp>
        <p:grpSp>
          <p:nvGrpSpPr>
            <p:cNvPr id="19" name="Ryhmä 18">
              <a:extLst>
                <a:ext uri="{FF2B5EF4-FFF2-40B4-BE49-F238E27FC236}">
                  <a16:creationId xmlns:a16="http://schemas.microsoft.com/office/drawing/2014/main" id="{3ABCB75F-C2C9-D84E-B4CD-CE254E93E83B}"/>
                </a:ext>
              </a:extLst>
            </p:cNvPr>
            <p:cNvGrpSpPr/>
            <p:nvPr userDrawn="1"/>
          </p:nvGrpSpPr>
          <p:grpSpPr>
            <a:xfrm>
              <a:off x="1685601" y="6356349"/>
              <a:ext cx="2800229" cy="360000"/>
              <a:chOff x="1611140" y="6356349"/>
              <a:chExt cx="2800229" cy="360000"/>
            </a:xfrm>
          </p:grpSpPr>
          <p:sp>
            <p:nvSpPr>
              <p:cNvPr id="11" name="Tekstiruutu 10">
                <a:extLst>
                  <a:ext uri="{FF2B5EF4-FFF2-40B4-BE49-F238E27FC236}">
                    <a16:creationId xmlns:a16="http://schemas.microsoft.com/office/drawing/2014/main" id="{A0264F27-EF98-BF4E-88B2-752B7854CE7A}"/>
                  </a:ext>
                </a:extLst>
              </p:cNvPr>
              <p:cNvSpPr txBox="1"/>
              <p:nvPr userDrawn="1"/>
            </p:nvSpPr>
            <p:spPr>
              <a:xfrm>
                <a:off x="2847127" y="6356349"/>
                <a:ext cx="1564242" cy="360000"/>
              </a:xfrm>
              <a:prstGeom prst="rect">
                <a:avLst/>
              </a:prstGeom>
              <a:noFill/>
            </p:spPr>
            <p:txBody>
              <a:bodyPr wrap="square" rtlCol="0" anchor="b" anchorCtr="0">
                <a:noAutofit/>
              </a:bodyPr>
              <a:lstStyle/>
              <a:p>
                <a:pPr algn="l"/>
                <a:r>
                  <a:rPr lang="fi-FI" b="1" dirty="0">
                    <a:solidFill>
                      <a:schemeClr val="bg1"/>
                    </a:solidFill>
                    <a:latin typeface="+mn-lt"/>
                  </a:rPr>
                  <a:t>@MDIfriends</a:t>
                </a:r>
              </a:p>
            </p:txBody>
          </p:sp>
          <p:grpSp>
            <p:nvGrpSpPr>
              <p:cNvPr id="13" name="Ryhmä 12">
                <a:extLst>
                  <a:ext uri="{FF2B5EF4-FFF2-40B4-BE49-F238E27FC236}">
                    <a16:creationId xmlns:a16="http://schemas.microsoft.com/office/drawing/2014/main" id="{2372EECE-CE5B-034B-BF85-BA8DEC6BCC1E}"/>
                  </a:ext>
                </a:extLst>
              </p:cNvPr>
              <p:cNvGrpSpPr/>
              <p:nvPr userDrawn="1"/>
            </p:nvGrpSpPr>
            <p:grpSpPr>
              <a:xfrm>
                <a:off x="1611140" y="6398877"/>
                <a:ext cx="1174184" cy="288968"/>
                <a:chOff x="1473979" y="6398877"/>
                <a:chExt cx="1174184" cy="288968"/>
              </a:xfrm>
            </p:grpSpPr>
            <p:pic>
              <p:nvPicPr>
                <p:cNvPr id="12" name="Kuva 11">
                  <a:extLst>
                    <a:ext uri="{FF2B5EF4-FFF2-40B4-BE49-F238E27FC236}">
                      <a16:creationId xmlns:a16="http://schemas.microsoft.com/office/drawing/2014/main" id="{102ADCF1-74C5-644A-82BF-E4DE016F14D7}"/>
                    </a:ext>
                  </a:extLst>
                </p:cNvPr>
                <p:cNvPicPr>
                  <a:picLocks noChangeAspect="1"/>
                </p:cNvPicPr>
                <p:nvPr userDrawn="1"/>
              </p:nvPicPr>
              <p:blipFill>
                <a:blip r:embed="rId3"/>
                <a:stretch>
                  <a:fillRect/>
                </a:stretch>
              </p:blipFill>
              <p:spPr>
                <a:xfrm>
                  <a:off x="1473979" y="6398877"/>
                  <a:ext cx="355499" cy="288968"/>
                </a:xfrm>
                <a:prstGeom prst="rect">
                  <a:avLst/>
                </a:prstGeom>
              </p:spPr>
            </p:pic>
            <p:pic>
              <p:nvPicPr>
                <p:cNvPr id="14" name="Kuva 13">
                  <a:extLst>
                    <a:ext uri="{FF2B5EF4-FFF2-40B4-BE49-F238E27FC236}">
                      <a16:creationId xmlns:a16="http://schemas.microsoft.com/office/drawing/2014/main" id="{89803638-03AD-BD4F-8BE9-8AF32F649C1B}"/>
                    </a:ext>
                  </a:extLst>
                </p:cNvPr>
                <p:cNvPicPr>
                  <a:picLocks noChangeAspect="1"/>
                </p:cNvPicPr>
                <p:nvPr userDrawn="1"/>
              </p:nvPicPr>
              <p:blipFill>
                <a:blip r:embed="rId4"/>
                <a:srcRect/>
                <a:stretch/>
              </p:blipFill>
              <p:spPr>
                <a:xfrm>
                  <a:off x="2359195" y="6398877"/>
                  <a:ext cx="288968" cy="288968"/>
                </a:xfrm>
                <a:prstGeom prst="rect">
                  <a:avLst/>
                </a:prstGeom>
              </p:spPr>
            </p:pic>
            <p:pic>
              <p:nvPicPr>
                <p:cNvPr id="15" name="Kuva 14">
                  <a:extLst>
                    <a:ext uri="{FF2B5EF4-FFF2-40B4-BE49-F238E27FC236}">
                      <a16:creationId xmlns:a16="http://schemas.microsoft.com/office/drawing/2014/main" id="{023C2B09-3ECA-4C47-8645-B2B4325A70E2}"/>
                    </a:ext>
                  </a:extLst>
                </p:cNvPr>
                <p:cNvPicPr>
                  <a:picLocks noChangeAspect="1"/>
                </p:cNvPicPr>
                <p:nvPr userDrawn="1"/>
              </p:nvPicPr>
              <p:blipFill>
                <a:blip r:embed="rId5"/>
                <a:srcRect/>
                <a:stretch/>
              </p:blipFill>
              <p:spPr>
                <a:xfrm>
                  <a:off x="1937368" y="6398877"/>
                  <a:ext cx="288968" cy="288968"/>
                </a:xfrm>
                <a:prstGeom prst="rect">
                  <a:avLst/>
                </a:prstGeom>
              </p:spPr>
            </p:pic>
          </p:grpSp>
        </p:grpSp>
        <p:grpSp>
          <p:nvGrpSpPr>
            <p:cNvPr id="18" name="Ryhmä 17">
              <a:extLst>
                <a:ext uri="{FF2B5EF4-FFF2-40B4-BE49-F238E27FC236}">
                  <a16:creationId xmlns:a16="http://schemas.microsoft.com/office/drawing/2014/main" id="{931E2A29-EDF6-FF48-9FAB-8D346D1A6159}"/>
                </a:ext>
              </a:extLst>
            </p:cNvPr>
            <p:cNvGrpSpPr/>
            <p:nvPr userDrawn="1"/>
          </p:nvGrpSpPr>
          <p:grpSpPr>
            <a:xfrm>
              <a:off x="4673334" y="6356349"/>
              <a:ext cx="5777239" cy="360000"/>
              <a:chOff x="4466000" y="6356349"/>
              <a:chExt cx="5777239" cy="360000"/>
            </a:xfrm>
          </p:grpSpPr>
          <p:pic>
            <p:nvPicPr>
              <p:cNvPr id="16" name="Kuva 15">
                <a:extLst>
                  <a:ext uri="{FF2B5EF4-FFF2-40B4-BE49-F238E27FC236}">
                    <a16:creationId xmlns:a16="http://schemas.microsoft.com/office/drawing/2014/main" id="{8A712381-1A5D-2B48-B407-B0630F8D2C23}"/>
                  </a:ext>
                </a:extLst>
              </p:cNvPr>
              <p:cNvPicPr>
                <a:picLocks noChangeAspect="1"/>
              </p:cNvPicPr>
              <p:nvPr userDrawn="1"/>
            </p:nvPicPr>
            <p:blipFill>
              <a:blip r:embed="rId6"/>
              <a:srcRect/>
              <a:stretch/>
            </p:blipFill>
            <p:spPr>
              <a:xfrm>
                <a:off x="4466000" y="6398877"/>
                <a:ext cx="288968" cy="288968"/>
              </a:xfrm>
              <a:prstGeom prst="rect">
                <a:avLst/>
              </a:prstGeom>
            </p:spPr>
          </p:pic>
          <p:sp>
            <p:nvSpPr>
              <p:cNvPr id="17" name="Tekstiruutu 16">
                <a:extLst>
                  <a:ext uri="{FF2B5EF4-FFF2-40B4-BE49-F238E27FC236}">
                    <a16:creationId xmlns:a16="http://schemas.microsoft.com/office/drawing/2014/main" id="{9E7E0EC3-5910-894E-A776-ECAB2B9D97D0}"/>
                  </a:ext>
                </a:extLst>
              </p:cNvPr>
              <p:cNvSpPr txBox="1"/>
              <p:nvPr userDrawn="1"/>
            </p:nvSpPr>
            <p:spPr>
              <a:xfrm>
                <a:off x="4754968" y="6356349"/>
                <a:ext cx="5488271" cy="360000"/>
              </a:xfrm>
              <a:prstGeom prst="rect">
                <a:avLst/>
              </a:prstGeom>
              <a:noFill/>
            </p:spPr>
            <p:txBody>
              <a:bodyPr wrap="square" rtlCol="0" anchor="b" anchorCtr="0">
                <a:noAutofit/>
              </a:bodyPr>
              <a:lstStyle/>
              <a:p>
                <a:pPr algn="l"/>
                <a:r>
                  <a:rPr lang="fi-FI" b="1" dirty="0">
                    <a:solidFill>
                      <a:schemeClr val="bg1"/>
                    </a:solidFill>
                    <a:latin typeface="+mn-lt"/>
                  </a:rPr>
                  <a:t>Aluekehittämisen konsulttitoimisto MDI</a:t>
                </a:r>
              </a:p>
            </p:txBody>
          </p:sp>
        </p:grpSp>
      </p:grpSp>
      <p:pic>
        <p:nvPicPr>
          <p:cNvPr id="2" name="Kuva 1">
            <a:extLst>
              <a:ext uri="{FF2B5EF4-FFF2-40B4-BE49-F238E27FC236}">
                <a16:creationId xmlns:a16="http://schemas.microsoft.com/office/drawing/2014/main" id="{DF8BC38E-D910-F53E-77EF-70B3DDC767BB}"/>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0539304" y="4927039"/>
            <a:ext cx="1036380" cy="1741764"/>
          </a:xfrm>
          <a:prstGeom prst="rect">
            <a:avLst/>
          </a:prstGeom>
        </p:spPr>
      </p:pic>
    </p:spTree>
    <p:extLst>
      <p:ext uri="{BB962C8B-B14F-4D97-AF65-F5344CB8AC3E}">
        <p14:creationId xmlns:p14="http://schemas.microsoft.com/office/powerpoint/2010/main" val="749897107"/>
      </p:ext>
    </p:extLst>
  </p:cSld>
  <p:clrMapOvr>
    <a:masterClrMapping/>
  </p:clrMapOvr>
  <p:extLst>
    <p:ext uri="{DCECCB84-F9BA-43D5-87BE-67443E8EF086}">
      <p15:sldGuideLst xmlns:p15="http://schemas.microsoft.com/office/powerpoint/2012/main">
        <p15:guide id="1" orient="horz" pos="3997" userDrawn="1">
          <p15:clr>
            <a:srgbClr val="5ACBF0"/>
          </p15:clr>
        </p15:guide>
        <p15:guide id="2" orient="horz" pos="436" userDrawn="1">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SECTION_HEADER_1" userDrawn="1">
  <p:cSld name="1_SECTION_HEADER_1 3">
    <p:spTree>
      <p:nvGrpSpPr>
        <p:cNvPr id="1" name="Shape 199"/>
        <p:cNvGrpSpPr/>
        <p:nvPr/>
      </p:nvGrpSpPr>
      <p:grpSpPr>
        <a:xfrm>
          <a:off x="0" y="0"/>
          <a:ext cx="0" cy="0"/>
          <a:chOff x="0" y="0"/>
          <a:chExt cx="0" cy="0"/>
        </a:xfrm>
      </p:grpSpPr>
      <p:sp>
        <p:nvSpPr>
          <p:cNvPr id="200" name="Google Shape;200;p32"/>
          <p:cNvSpPr txBox="1">
            <a:spLocks noGrp="1"/>
          </p:cNvSpPr>
          <p:nvPr>
            <p:ph type="title"/>
          </p:nvPr>
        </p:nvSpPr>
        <p:spPr>
          <a:xfrm>
            <a:off x="415600" y="700818"/>
            <a:ext cx="11360700" cy="5516804"/>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SzPts val="4800"/>
              <a:buNone/>
              <a:defRPr sz="6600">
                <a:solidFill>
                  <a:schemeClr val="dk2"/>
                </a:solidFill>
              </a:defRPr>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a:r>
              <a:rPr lang="fi-FI"/>
              <a:t>Muokkaa ots. perustyyl. napsautt.</a:t>
            </a:r>
            <a:endParaRPr/>
          </a:p>
        </p:txBody>
      </p:sp>
      <p:sp>
        <p:nvSpPr>
          <p:cNvPr id="4" name="Text Placeholder 2">
            <a:extLst>
              <a:ext uri="{FF2B5EF4-FFF2-40B4-BE49-F238E27FC236}">
                <a16:creationId xmlns:a16="http://schemas.microsoft.com/office/drawing/2014/main" id="{02543F83-AB33-6244-A9DD-CA584B4A7082}"/>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SECTION_HEADER_1" userDrawn="1">
  <p:cSld name="1_SECTION_HEADER_1 4">
    <p:spTree>
      <p:nvGrpSpPr>
        <p:cNvPr id="1" name="Shape 202"/>
        <p:cNvGrpSpPr/>
        <p:nvPr/>
      </p:nvGrpSpPr>
      <p:grpSpPr>
        <a:xfrm>
          <a:off x="0" y="0"/>
          <a:ext cx="0" cy="0"/>
          <a:chOff x="0" y="0"/>
          <a:chExt cx="0" cy="0"/>
        </a:xfrm>
      </p:grpSpPr>
      <p:sp>
        <p:nvSpPr>
          <p:cNvPr id="203" name="Google Shape;203;p33"/>
          <p:cNvSpPr txBox="1">
            <a:spLocks noGrp="1"/>
          </p:cNvSpPr>
          <p:nvPr>
            <p:ph type="title"/>
          </p:nvPr>
        </p:nvSpPr>
        <p:spPr>
          <a:xfrm>
            <a:off x="415600" y="694143"/>
            <a:ext cx="11360700" cy="5523479"/>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SzPts val="4800"/>
              <a:buNone/>
              <a:defRPr sz="4800">
                <a:solidFill>
                  <a:schemeClr val="dk2"/>
                </a:solidFill>
              </a:defRPr>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a:r>
              <a:rPr lang="fi-FI"/>
              <a:t>Muokkaa ots. perustyyl. napsautt.</a:t>
            </a:r>
            <a:endParaRPr/>
          </a:p>
        </p:txBody>
      </p:sp>
      <p:sp>
        <p:nvSpPr>
          <p:cNvPr id="4" name="Text Placeholder 2">
            <a:extLst>
              <a:ext uri="{FF2B5EF4-FFF2-40B4-BE49-F238E27FC236}">
                <a16:creationId xmlns:a16="http://schemas.microsoft.com/office/drawing/2014/main" id="{6AEFA4A4-9D9E-934B-93B9-AF050320DC58}"/>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matchingName="SECTION_HEADER_1" preserve="1">
  <p:cSld name="1_SECTION_HEADER_1">
    <p:bg>
      <p:bgPr>
        <a:pattFill prst="pct90">
          <a:fgClr>
            <a:schemeClr val="accent6"/>
          </a:fgClr>
          <a:bgClr>
            <a:schemeClr val="bg1"/>
          </a:bgClr>
        </a:pattFill>
        <a:effectLst/>
      </p:bgPr>
    </p:bg>
    <p:spTree>
      <p:nvGrpSpPr>
        <p:cNvPr id="1" name="Shape 152"/>
        <p:cNvGrpSpPr/>
        <p:nvPr/>
      </p:nvGrpSpPr>
      <p:grpSpPr>
        <a:xfrm>
          <a:off x="0" y="0"/>
          <a:ext cx="0" cy="0"/>
          <a:chOff x="0" y="0"/>
          <a:chExt cx="0" cy="0"/>
        </a:xfrm>
      </p:grpSpPr>
      <p:pic>
        <p:nvPicPr>
          <p:cNvPr id="3" name="Kuva 2">
            <a:extLst>
              <a:ext uri="{FF2B5EF4-FFF2-40B4-BE49-F238E27FC236}">
                <a16:creationId xmlns:a16="http://schemas.microsoft.com/office/drawing/2014/main" id="{48D7A2AE-1994-744E-9ECF-F77045941F9C}"/>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008065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itle and Content" preserve="1" userDrawn="1">
  <p:cSld name="1_Title and Content">
    <p:bg>
      <p:bgPr>
        <a:solidFill>
          <a:schemeClr val="bg2"/>
        </a:solidFill>
        <a:effectLst/>
      </p:bgPr>
    </p:bg>
    <p:spTree>
      <p:nvGrpSpPr>
        <p:cNvPr id="1" name="Shape 39"/>
        <p:cNvGrpSpPr/>
        <p:nvPr/>
      </p:nvGrpSpPr>
      <p:grpSpPr>
        <a:xfrm>
          <a:off x="0" y="0"/>
          <a:ext cx="0" cy="0"/>
          <a:chOff x="0" y="0"/>
          <a:chExt cx="0" cy="0"/>
        </a:xfrm>
      </p:grpSpPr>
      <p:sp>
        <p:nvSpPr>
          <p:cNvPr id="40" name="Google Shape;40;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solidFill>
                  <a:schemeClr val="bg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fi-FI"/>
              <a:t>Muokkaa ots. perustyyl. napsautt.</a:t>
            </a:r>
            <a:endParaRPr/>
          </a:p>
        </p:txBody>
      </p:sp>
      <p:sp>
        <p:nvSpPr>
          <p:cNvPr id="41" name="Google Shape;41;p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91160" algn="l">
              <a:lnSpc>
                <a:spcPct val="110000"/>
              </a:lnSpc>
              <a:spcBef>
                <a:spcPts val="1000"/>
              </a:spcBef>
              <a:spcAft>
                <a:spcPts val="0"/>
              </a:spcAft>
              <a:buClr>
                <a:schemeClr val="bg1"/>
              </a:buClr>
              <a:buSzPts val="2560"/>
              <a:buFont typeface="Arial"/>
              <a:buChar char="»"/>
              <a:defRPr sz="3200">
                <a:solidFill>
                  <a:schemeClr val="bg1"/>
                </a:solidFill>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fi-FI"/>
              <a:t>Muokkaa tekstin perustyylejä napsauttamalla</a:t>
            </a:r>
          </a:p>
        </p:txBody>
      </p:sp>
      <p:sp>
        <p:nvSpPr>
          <p:cNvPr id="6" name="Text Placeholder 2">
            <a:extLst>
              <a:ext uri="{FF2B5EF4-FFF2-40B4-BE49-F238E27FC236}">
                <a16:creationId xmlns:a16="http://schemas.microsoft.com/office/drawing/2014/main" id="{C47A8F8B-D798-8F47-9A56-28054004E6CA}"/>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solidFill>
                  <a:schemeClr val="bg1"/>
                </a:solidFill>
              </a:defRPr>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spTree>
    <p:extLst>
      <p:ext uri="{BB962C8B-B14F-4D97-AF65-F5344CB8AC3E}">
        <p14:creationId xmlns:p14="http://schemas.microsoft.com/office/powerpoint/2010/main" val="20740886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matchingName="Title Slide" preserve="1" userDrawn="1">
  <p:cSld name="1_Title Slide">
    <p:spTree>
      <p:nvGrpSpPr>
        <p:cNvPr id="1" name="Shape 180"/>
        <p:cNvGrpSpPr/>
        <p:nvPr/>
      </p:nvGrpSpPr>
      <p:grpSpPr>
        <a:xfrm>
          <a:off x="0" y="0"/>
          <a:ext cx="0" cy="0"/>
          <a:chOff x="0" y="0"/>
          <a:chExt cx="0" cy="0"/>
        </a:xfrm>
      </p:grpSpPr>
      <p:sp>
        <p:nvSpPr>
          <p:cNvPr id="182" name="Google Shape;182;p29"/>
          <p:cNvSpPr txBox="1"/>
          <p:nvPr/>
        </p:nvSpPr>
        <p:spPr>
          <a:xfrm>
            <a:off x="746759" y="692951"/>
            <a:ext cx="184292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fi-FI" sz="3200" b="0" i="0" u="none" strike="noStrike" cap="none">
                <a:solidFill>
                  <a:schemeClr val="dk1"/>
                </a:solidFill>
                <a:latin typeface="Montserrat ExtraBold"/>
                <a:ea typeface="Montserrat ExtraBold"/>
                <a:cs typeface="Montserrat ExtraBold"/>
                <a:sym typeface="Montserrat ExtraBold"/>
              </a:rPr>
              <a:t>Tarjous</a:t>
            </a:r>
            <a:endParaRPr sz="3200" b="0" i="0" u="none" strike="noStrike" cap="none">
              <a:solidFill>
                <a:schemeClr val="dk1"/>
              </a:solidFill>
              <a:latin typeface="Montserrat ExtraBold"/>
              <a:ea typeface="Montserrat ExtraBold"/>
              <a:cs typeface="Montserrat ExtraBold"/>
              <a:sym typeface="Montserrat ExtraBold"/>
            </a:endParaRPr>
          </a:p>
        </p:txBody>
      </p:sp>
      <p:sp>
        <p:nvSpPr>
          <p:cNvPr id="183" name="Google Shape;183;p29"/>
          <p:cNvSpPr txBox="1">
            <a:spLocks noGrp="1"/>
          </p:cNvSpPr>
          <p:nvPr>
            <p:ph type="ctrTitle" hasCustomPrompt="1"/>
          </p:nvPr>
        </p:nvSpPr>
        <p:spPr>
          <a:xfrm>
            <a:off x="838200" y="1945325"/>
            <a:ext cx="10515600" cy="2233818"/>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Montserrat ExtraBold"/>
              <a:buNone/>
              <a:defRPr sz="60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fi-FI" dirty="0"/>
              <a:t>Tilaajan nimi</a:t>
            </a:r>
            <a:endParaRPr dirty="0"/>
          </a:p>
        </p:txBody>
      </p:sp>
      <p:sp>
        <p:nvSpPr>
          <p:cNvPr id="184" name="Google Shape;184;p29"/>
          <p:cNvSpPr txBox="1">
            <a:spLocks noGrp="1"/>
          </p:cNvSpPr>
          <p:nvPr>
            <p:ph type="subTitle" idx="1" hasCustomPrompt="1"/>
          </p:nvPr>
        </p:nvSpPr>
        <p:spPr>
          <a:xfrm>
            <a:off x="839273" y="4045797"/>
            <a:ext cx="10515600" cy="1607272"/>
          </a:xfrm>
          <a:prstGeom prst="rect">
            <a:avLst/>
          </a:prstGeom>
          <a:noFill/>
          <a:ln>
            <a:noFill/>
          </a:ln>
        </p:spPr>
        <p:txBody>
          <a:bodyPr spcFirstLastPara="1" wrap="square" lIns="91425" tIns="45700" rIns="91425" bIns="45700" anchor="t" anchorCtr="0">
            <a:normAutofit/>
          </a:bodyPr>
          <a:lstStyle>
            <a:lvl1pPr marL="50400" lvl="0" indent="0" algn="ctr">
              <a:lnSpc>
                <a:spcPct val="90000"/>
              </a:lnSpc>
              <a:spcBef>
                <a:spcPts val="1000"/>
              </a:spcBef>
              <a:spcAft>
                <a:spcPts val="0"/>
              </a:spcAft>
              <a:buClr>
                <a:schemeClr val="dk1"/>
              </a:buClr>
              <a:buSzPts val="2400"/>
              <a:buNone/>
              <a:defRPr sz="3200">
                <a:latin typeface="+mn-lt"/>
                <a:ea typeface="Montserrat ExtraBold"/>
                <a:cs typeface="Montserrat ExtraBold"/>
                <a:sym typeface="Montserrat ExtraBold"/>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fi-FI" dirty="0"/>
              <a:t>Työn nimi</a:t>
            </a:r>
            <a:endParaRPr dirty="0"/>
          </a:p>
        </p:txBody>
      </p:sp>
      <p:pic>
        <p:nvPicPr>
          <p:cNvPr id="185" name="Google Shape;185;p29"/>
          <p:cNvPicPr preferRelativeResize="0"/>
          <p:nvPr/>
        </p:nvPicPr>
        <p:blipFill rotWithShape="1">
          <a:blip r:embed="rId2">
            <a:alphaModFix/>
          </a:blip>
          <a:srcRect/>
          <a:stretch/>
        </p:blipFill>
        <p:spPr>
          <a:xfrm>
            <a:off x="5685999" y="595849"/>
            <a:ext cx="819999" cy="797533"/>
          </a:xfrm>
          <a:prstGeom prst="rect">
            <a:avLst/>
          </a:prstGeom>
          <a:noFill/>
          <a:ln>
            <a:noFill/>
          </a:ln>
        </p:spPr>
      </p:pic>
      <p:sp>
        <p:nvSpPr>
          <p:cNvPr id="187" name="Google Shape;187;p29"/>
          <p:cNvSpPr txBox="1">
            <a:spLocks noGrp="1"/>
          </p:cNvSpPr>
          <p:nvPr>
            <p:ph type="body" idx="2" hasCustomPrompt="1"/>
          </p:nvPr>
        </p:nvSpPr>
        <p:spPr>
          <a:xfrm>
            <a:off x="2452487" y="657844"/>
            <a:ext cx="2501900" cy="584200"/>
          </a:xfrm>
          <a:prstGeom prst="rect">
            <a:avLst/>
          </a:prstGeom>
          <a:noFill/>
          <a:ln>
            <a:noFill/>
          </a:ln>
        </p:spPr>
        <p:txBody>
          <a:bodyPr spcFirstLastPara="1" wrap="square" lIns="91425" tIns="45700" rIns="91425" bIns="45700" anchor="b" anchorCtr="0">
            <a:normAutofit/>
          </a:bodyPr>
          <a:lstStyle>
            <a:lvl1pPr marL="0" lvl="0" indent="0" algn="l">
              <a:lnSpc>
                <a:spcPct val="90000"/>
              </a:lnSpc>
              <a:spcBef>
                <a:spcPts val="1000"/>
              </a:spcBef>
              <a:spcAft>
                <a:spcPts val="0"/>
              </a:spcAft>
              <a:buSzPts val="2800"/>
              <a:buNone/>
              <a:defRPr sz="2400"/>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r>
              <a:rPr lang="fi-FI" dirty="0"/>
              <a:t>[pvm]</a:t>
            </a:r>
            <a:endParaRPr dirty="0"/>
          </a:p>
        </p:txBody>
      </p:sp>
      <p:sp>
        <p:nvSpPr>
          <p:cNvPr id="9" name="Text Placeholder 2">
            <a:extLst>
              <a:ext uri="{FF2B5EF4-FFF2-40B4-BE49-F238E27FC236}">
                <a16:creationId xmlns:a16="http://schemas.microsoft.com/office/drawing/2014/main" id="{1283FF02-F3B1-5B48-B677-995173942D76}"/>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pic>
        <p:nvPicPr>
          <p:cNvPr id="2" name="Kuva 1">
            <a:extLst>
              <a:ext uri="{FF2B5EF4-FFF2-40B4-BE49-F238E27FC236}">
                <a16:creationId xmlns:a16="http://schemas.microsoft.com/office/drawing/2014/main" id="{F99568C0-4FD9-D639-F978-16CEEDFDD2F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988765" y="6113721"/>
            <a:ext cx="754182" cy="476325"/>
          </a:xfrm>
          <a:prstGeom prst="rect">
            <a:avLst/>
          </a:prstGeom>
        </p:spPr>
      </p:pic>
    </p:spTree>
    <p:extLst>
      <p:ext uri="{BB962C8B-B14F-4D97-AF65-F5344CB8AC3E}">
        <p14:creationId xmlns:p14="http://schemas.microsoft.com/office/powerpoint/2010/main" val="96779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matchingName="Title Slide" preserve="1" userDrawn="1">
  <p:cSld name="1_Title Slide">
    <p:spTree>
      <p:nvGrpSpPr>
        <p:cNvPr id="1" name="Shape 180"/>
        <p:cNvGrpSpPr/>
        <p:nvPr/>
      </p:nvGrpSpPr>
      <p:grpSpPr>
        <a:xfrm>
          <a:off x="0" y="0"/>
          <a:ext cx="0" cy="0"/>
          <a:chOff x="0" y="0"/>
          <a:chExt cx="0" cy="0"/>
        </a:xfrm>
      </p:grpSpPr>
      <p:sp>
        <p:nvSpPr>
          <p:cNvPr id="5" name="Kuvan paikkamerkki 4">
            <a:extLst>
              <a:ext uri="{FF2B5EF4-FFF2-40B4-BE49-F238E27FC236}">
                <a16:creationId xmlns:a16="http://schemas.microsoft.com/office/drawing/2014/main" id="{CDEA94B0-E894-D34D-A5C6-C7A2C6635EEC}"/>
              </a:ext>
            </a:extLst>
          </p:cNvPr>
          <p:cNvSpPr>
            <a:spLocks noGrp="1"/>
          </p:cNvSpPr>
          <p:nvPr>
            <p:ph type="pic" sz="quarter" idx="15"/>
          </p:nvPr>
        </p:nvSpPr>
        <p:spPr>
          <a:xfrm>
            <a:off x="0" y="0"/>
            <a:ext cx="7319963" cy="6857999"/>
          </a:xfrm>
          <a:prstGeom prst="rect">
            <a:avLst/>
          </a:prstGeom>
          <a:noFill/>
          <a:ln>
            <a:noFill/>
          </a:ln>
        </p:spPr>
        <p:txBody>
          <a:bodyPr/>
          <a:lstStyle>
            <a:lvl1pPr marL="50800" indent="0">
              <a:buNone/>
              <a:defRPr/>
            </a:lvl1pPr>
          </a:lstStyle>
          <a:p>
            <a:r>
              <a:rPr lang="fi-FI"/>
              <a:t>Lisää kuva napsauttamalla kuvaketta</a:t>
            </a:r>
          </a:p>
        </p:txBody>
      </p:sp>
      <p:sp>
        <p:nvSpPr>
          <p:cNvPr id="182" name="Google Shape;182;p29"/>
          <p:cNvSpPr txBox="1"/>
          <p:nvPr/>
        </p:nvSpPr>
        <p:spPr>
          <a:xfrm>
            <a:off x="7226842" y="810759"/>
            <a:ext cx="1842929" cy="36929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3200"/>
              <a:buFont typeface="Arial"/>
              <a:buNone/>
            </a:pPr>
            <a:r>
              <a:rPr lang="fi-FI" sz="1800" b="0" i="0" u="none" strike="noStrike" cap="none">
                <a:solidFill>
                  <a:schemeClr val="dk1"/>
                </a:solidFill>
                <a:latin typeface="Montserrat ExtraBold"/>
                <a:ea typeface="Montserrat ExtraBold"/>
                <a:cs typeface="Montserrat ExtraBold"/>
                <a:sym typeface="Montserrat ExtraBold"/>
              </a:rPr>
              <a:t>Tarjous</a:t>
            </a:r>
            <a:endParaRPr sz="1800" b="0" i="0" u="none" strike="noStrike" cap="none">
              <a:solidFill>
                <a:schemeClr val="dk1"/>
              </a:solidFill>
              <a:latin typeface="Montserrat ExtraBold"/>
              <a:ea typeface="Montserrat ExtraBold"/>
              <a:cs typeface="Montserrat ExtraBold"/>
              <a:sym typeface="Montserrat ExtraBold"/>
            </a:endParaRPr>
          </a:p>
        </p:txBody>
      </p:sp>
      <p:sp>
        <p:nvSpPr>
          <p:cNvPr id="183" name="Google Shape;183;p29"/>
          <p:cNvSpPr txBox="1">
            <a:spLocks noGrp="1"/>
          </p:cNvSpPr>
          <p:nvPr>
            <p:ph type="ctrTitle" hasCustomPrompt="1"/>
          </p:nvPr>
        </p:nvSpPr>
        <p:spPr>
          <a:xfrm>
            <a:off x="7643813" y="1277727"/>
            <a:ext cx="4163314" cy="2423484"/>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Montserrat ExtraBold"/>
              <a:buNone/>
              <a:defRPr sz="44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fi-FI" dirty="0"/>
              <a:t>Tilaajan nimi</a:t>
            </a:r>
            <a:endParaRPr dirty="0"/>
          </a:p>
        </p:txBody>
      </p:sp>
      <p:sp>
        <p:nvSpPr>
          <p:cNvPr id="184" name="Google Shape;184;p29"/>
          <p:cNvSpPr txBox="1">
            <a:spLocks noGrp="1"/>
          </p:cNvSpPr>
          <p:nvPr>
            <p:ph type="subTitle" idx="1" hasCustomPrompt="1"/>
          </p:nvPr>
        </p:nvSpPr>
        <p:spPr>
          <a:xfrm>
            <a:off x="7859210" y="3507476"/>
            <a:ext cx="3803744" cy="1901137"/>
          </a:xfrm>
          <a:prstGeom prst="rect">
            <a:avLst/>
          </a:prstGeom>
          <a:noFill/>
          <a:ln>
            <a:noFill/>
          </a:ln>
        </p:spPr>
        <p:txBody>
          <a:bodyPr spcFirstLastPara="1" wrap="square" lIns="91425" tIns="45700" rIns="91425" bIns="45700" anchor="t" anchorCtr="0">
            <a:normAutofit/>
          </a:bodyPr>
          <a:lstStyle>
            <a:lvl1pPr marL="0" lvl="0" indent="0" algn="ctr">
              <a:lnSpc>
                <a:spcPct val="90000"/>
              </a:lnSpc>
              <a:spcBef>
                <a:spcPts val="1000"/>
              </a:spcBef>
              <a:spcAft>
                <a:spcPts val="0"/>
              </a:spcAft>
              <a:buClr>
                <a:schemeClr val="dk1"/>
              </a:buClr>
              <a:buSzPts val="2400"/>
              <a:buNone/>
              <a:defRPr sz="2400">
                <a:latin typeface="Montserrat ExtraBold"/>
                <a:ea typeface="Montserrat ExtraBold"/>
                <a:cs typeface="Montserrat ExtraBold"/>
                <a:sym typeface="Montserrat ExtraBold"/>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fi-FI" dirty="0"/>
              <a:t>Työn nimi</a:t>
            </a:r>
            <a:endParaRPr dirty="0"/>
          </a:p>
        </p:txBody>
      </p:sp>
      <p:pic>
        <p:nvPicPr>
          <p:cNvPr id="185" name="Google Shape;185;p29"/>
          <p:cNvPicPr preferRelativeResize="0"/>
          <p:nvPr/>
        </p:nvPicPr>
        <p:blipFill rotWithShape="1">
          <a:blip r:embed="rId2">
            <a:alphaModFix/>
          </a:blip>
          <a:srcRect/>
          <a:stretch/>
        </p:blipFill>
        <p:spPr>
          <a:xfrm>
            <a:off x="9425141" y="703304"/>
            <a:ext cx="600657" cy="584200"/>
          </a:xfrm>
          <a:prstGeom prst="rect">
            <a:avLst/>
          </a:prstGeom>
          <a:noFill/>
          <a:ln>
            <a:noFill/>
          </a:ln>
        </p:spPr>
      </p:pic>
      <p:sp>
        <p:nvSpPr>
          <p:cNvPr id="187" name="Google Shape;187;p29"/>
          <p:cNvSpPr txBox="1">
            <a:spLocks noGrp="1"/>
          </p:cNvSpPr>
          <p:nvPr>
            <p:ph type="body" idx="2" hasCustomPrompt="1"/>
          </p:nvPr>
        </p:nvSpPr>
        <p:spPr>
          <a:xfrm>
            <a:off x="10278318" y="595850"/>
            <a:ext cx="1528809" cy="584200"/>
          </a:xfrm>
          <a:prstGeom prst="rect">
            <a:avLst/>
          </a:prstGeom>
          <a:noFill/>
          <a:ln>
            <a:noFill/>
          </a:ln>
        </p:spPr>
        <p:txBody>
          <a:bodyPr spcFirstLastPara="1" wrap="square" lIns="91425" tIns="45700" rIns="91425" bIns="45700" anchor="b" anchorCtr="0">
            <a:normAutofit/>
          </a:bodyPr>
          <a:lstStyle>
            <a:lvl1pPr marL="0" lvl="0" indent="0" algn="l">
              <a:lnSpc>
                <a:spcPct val="90000"/>
              </a:lnSpc>
              <a:spcBef>
                <a:spcPts val="1000"/>
              </a:spcBef>
              <a:spcAft>
                <a:spcPts val="0"/>
              </a:spcAft>
              <a:buSzPts val="2800"/>
              <a:buNone/>
              <a:defRPr sz="1600"/>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r>
              <a:rPr lang="fi-FI" dirty="0"/>
              <a:t>[pvm]</a:t>
            </a:r>
            <a:endParaRPr dirty="0"/>
          </a:p>
        </p:txBody>
      </p:sp>
      <p:sp>
        <p:nvSpPr>
          <p:cNvPr id="14" name="Text Placeholder 2">
            <a:extLst>
              <a:ext uri="{FF2B5EF4-FFF2-40B4-BE49-F238E27FC236}">
                <a16:creationId xmlns:a16="http://schemas.microsoft.com/office/drawing/2014/main" id="{92B803FD-5D42-DA40-B36A-553A0E3C8712}"/>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solidFill>
                  <a:schemeClr val="bg1"/>
                </a:solidFill>
                <a:effectLst>
                  <a:outerShdw blurRad="50800" dist="50800" dir="5400000" algn="ctr" rotWithShape="0">
                    <a:schemeClr val="tx1">
                      <a:alpha val="25000"/>
                    </a:schemeClr>
                  </a:outerShdw>
                </a:effectLst>
              </a:defRPr>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pic>
        <p:nvPicPr>
          <p:cNvPr id="2" name="Kuva 1">
            <a:extLst>
              <a:ext uri="{FF2B5EF4-FFF2-40B4-BE49-F238E27FC236}">
                <a16:creationId xmlns:a16="http://schemas.microsoft.com/office/drawing/2014/main" id="{DAAEA643-1BD4-8029-02CC-8D2C65FCB65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104878" y="6113721"/>
            <a:ext cx="754182" cy="476325"/>
          </a:xfrm>
          <a:prstGeom prst="rect">
            <a:avLst/>
          </a:prstGeom>
        </p:spPr>
      </p:pic>
    </p:spTree>
    <p:extLst>
      <p:ext uri="{BB962C8B-B14F-4D97-AF65-F5344CB8AC3E}">
        <p14:creationId xmlns:p14="http://schemas.microsoft.com/office/powerpoint/2010/main" val="42502114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matchingName="Title Slide" preserve="1" userDrawn="1">
  <p:cSld name="1_Title Slide">
    <p:spTree>
      <p:nvGrpSpPr>
        <p:cNvPr id="1" name="Shape 180"/>
        <p:cNvGrpSpPr/>
        <p:nvPr/>
      </p:nvGrpSpPr>
      <p:grpSpPr>
        <a:xfrm>
          <a:off x="0" y="0"/>
          <a:ext cx="0" cy="0"/>
          <a:chOff x="0" y="0"/>
          <a:chExt cx="0" cy="0"/>
        </a:xfrm>
      </p:grpSpPr>
      <p:sp>
        <p:nvSpPr>
          <p:cNvPr id="5" name="Kuvan paikkamerkki 4">
            <a:extLst>
              <a:ext uri="{FF2B5EF4-FFF2-40B4-BE49-F238E27FC236}">
                <a16:creationId xmlns:a16="http://schemas.microsoft.com/office/drawing/2014/main" id="{CDEA94B0-E894-D34D-A5C6-C7A2C6635EEC}"/>
              </a:ext>
            </a:extLst>
          </p:cNvPr>
          <p:cNvSpPr>
            <a:spLocks noGrp="1"/>
          </p:cNvSpPr>
          <p:nvPr>
            <p:ph type="pic" sz="quarter" idx="15"/>
          </p:nvPr>
        </p:nvSpPr>
        <p:spPr>
          <a:xfrm>
            <a:off x="0" y="0"/>
            <a:ext cx="7319963" cy="6857999"/>
          </a:xfrm>
          <a:prstGeom prst="rect">
            <a:avLst/>
          </a:prstGeom>
          <a:noFill/>
          <a:ln>
            <a:noFill/>
          </a:ln>
        </p:spPr>
        <p:txBody>
          <a:bodyPr/>
          <a:lstStyle>
            <a:lvl1pPr marL="50800" indent="0">
              <a:buNone/>
              <a:defRPr/>
            </a:lvl1pPr>
          </a:lstStyle>
          <a:p>
            <a:r>
              <a:rPr lang="fi-FI"/>
              <a:t>Lisää kuva napsauttamalla kuvaketta</a:t>
            </a:r>
          </a:p>
        </p:txBody>
      </p:sp>
      <p:sp>
        <p:nvSpPr>
          <p:cNvPr id="182" name="Google Shape;182;p29"/>
          <p:cNvSpPr txBox="1"/>
          <p:nvPr/>
        </p:nvSpPr>
        <p:spPr>
          <a:xfrm>
            <a:off x="7226842" y="810759"/>
            <a:ext cx="1842929" cy="36929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3200"/>
              <a:buFont typeface="Arial"/>
              <a:buNone/>
            </a:pPr>
            <a:r>
              <a:rPr lang="fi-FI" sz="1800" b="0" i="0" u="none" strike="noStrike" cap="none">
                <a:solidFill>
                  <a:schemeClr val="dk1"/>
                </a:solidFill>
                <a:latin typeface="Montserrat ExtraBold"/>
                <a:ea typeface="Montserrat ExtraBold"/>
                <a:cs typeface="Montserrat ExtraBold"/>
                <a:sym typeface="Montserrat ExtraBold"/>
              </a:rPr>
              <a:t>Tarjous</a:t>
            </a:r>
            <a:endParaRPr sz="1800" b="0" i="0" u="none" strike="noStrike" cap="none">
              <a:solidFill>
                <a:schemeClr val="dk1"/>
              </a:solidFill>
              <a:latin typeface="Montserrat ExtraBold"/>
              <a:ea typeface="Montserrat ExtraBold"/>
              <a:cs typeface="Montserrat ExtraBold"/>
              <a:sym typeface="Montserrat ExtraBold"/>
            </a:endParaRPr>
          </a:p>
        </p:txBody>
      </p:sp>
      <p:sp>
        <p:nvSpPr>
          <p:cNvPr id="183" name="Google Shape;183;p29"/>
          <p:cNvSpPr txBox="1">
            <a:spLocks noGrp="1"/>
          </p:cNvSpPr>
          <p:nvPr>
            <p:ph type="ctrTitle" hasCustomPrompt="1"/>
          </p:nvPr>
        </p:nvSpPr>
        <p:spPr>
          <a:xfrm>
            <a:off x="7643813" y="1559412"/>
            <a:ext cx="4163314" cy="2982082"/>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Montserrat ExtraBold"/>
              <a:buNone/>
              <a:defRPr sz="40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fi-FI" dirty="0"/>
              <a:t>Tilaajan nimi</a:t>
            </a:r>
            <a:endParaRPr dirty="0"/>
          </a:p>
        </p:txBody>
      </p:sp>
      <p:sp>
        <p:nvSpPr>
          <p:cNvPr id="184" name="Google Shape;184;p29"/>
          <p:cNvSpPr txBox="1">
            <a:spLocks noGrp="1"/>
          </p:cNvSpPr>
          <p:nvPr>
            <p:ph type="subTitle" idx="1" hasCustomPrompt="1"/>
          </p:nvPr>
        </p:nvSpPr>
        <p:spPr>
          <a:xfrm>
            <a:off x="7859210" y="4347760"/>
            <a:ext cx="3803744" cy="1611052"/>
          </a:xfrm>
          <a:prstGeom prst="rect">
            <a:avLst/>
          </a:prstGeom>
          <a:noFill/>
          <a:ln>
            <a:noFill/>
          </a:ln>
        </p:spPr>
        <p:txBody>
          <a:bodyPr spcFirstLastPara="1" wrap="square" lIns="91425" tIns="45700" rIns="91425" bIns="45700" anchor="t" anchorCtr="0">
            <a:normAutofit/>
          </a:bodyPr>
          <a:lstStyle>
            <a:lvl1pPr marL="0" lvl="0" indent="0" algn="ctr">
              <a:lnSpc>
                <a:spcPct val="90000"/>
              </a:lnSpc>
              <a:spcBef>
                <a:spcPts val="1000"/>
              </a:spcBef>
              <a:spcAft>
                <a:spcPts val="0"/>
              </a:spcAft>
              <a:buClr>
                <a:schemeClr val="dk1"/>
              </a:buClr>
              <a:buSzPts val="2400"/>
              <a:buNone/>
              <a:defRPr sz="2400" b="0">
                <a:latin typeface="+mn-lt"/>
                <a:ea typeface="Montserrat ExtraBold"/>
                <a:cs typeface="Montserrat ExtraBold"/>
                <a:sym typeface="Montserrat ExtraBold"/>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fi-FI" dirty="0"/>
              <a:t>Työn nimi</a:t>
            </a:r>
            <a:endParaRPr dirty="0"/>
          </a:p>
        </p:txBody>
      </p:sp>
      <p:pic>
        <p:nvPicPr>
          <p:cNvPr id="185" name="Google Shape;185;p29"/>
          <p:cNvPicPr preferRelativeResize="0"/>
          <p:nvPr/>
        </p:nvPicPr>
        <p:blipFill rotWithShape="1">
          <a:blip r:embed="rId2">
            <a:alphaModFix/>
          </a:blip>
          <a:srcRect/>
          <a:stretch/>
        </p:blipFill>
        <p:spPr>
          <a:xfrm>
            <a:off x="9425141" y="703304"/>
            <a:ext cx="600657" cy="584200"/>
          </a:xfrm>
          <a:prstGeom prst="rect">
            <a:avLst/>
          </a:prstGeom>
          <a:noFill/>
          <a:ln>
            <a:noFill/>
          </a:ln>
        </p:spPr>
      </p:pic>
      <p:sp>
        <p:nvSpPr>
          <p:cNvPr id="187" name="Google Shape;187;p29"/>
          <p:cNvSpPr txBox="1">
            <a:spLocks noGrp="1"/>
          </p:cNvSpPr>
          <p:nvPr>
            <p:ph type="body" idx="2" hasCustomPrompt="1"/>
          </p:nvPr>
        </p:nvSpPr>
        <p:spPr>
          <a:xfrm>
            <a:off x="10278318" y="595850"/>
            <a:ext cx="1528809" cy="584200"/>
          </a:xfrm>
          <a:prstGeom prst="rect">
            <a:avLst/>
          </a:prstGeom>
          <a:noFill/>
          <a:ln>
            <a:noFill/>
          </a:ln>
        </p:spPr>
        <p:txBody>
          <a:bodyPr spcFirstLastPara="1" wrap="square" lIns="91425" tIns="45700" rIns="91425" bIns="45700" anchor="b" anchorCtr="0">
            <a:normAutofit/>
          </a:bodyPr>
          <a:lstStyle>
            <a:lvl1pPr marL="0" lvl="0" indent="0" algn="l">
              <a:lnSpc>
                <a:spcPct val="90000"/>
              </a:lnSpc>
              <a:spcBef>
                <a:spcPts val="1000"/>
              </a:spcBef>
              <a:spcAft>
                <a:spcPts val="0"/>
              </a:spcAft>
              <a:buSzPts val="2800"/>
              <a:buNone/>
              <a:defRPr sz="1600"/>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r>
              <a:rPr lang="fi-FI" dirty="0"/>
              <a:t>[pvm]</a:t>
            </a:r>
            <a:endParaRPr dirty="0"/>
          </a:p>
        </p:txBody>
      </p:sp>
      <p:sp>
        <p:nvSpPr>
          <p:cNvPr id="14" name="Text Placeholder 2">
            <a:extLst>
              <a:ext uri="{FF2B5EF4-FFF2-40B4-BE49-F238E27FC236}">
                <a16:creationId xmlns:a16="http://schemas.microsoft.com/office/drawing/2014/main" id="{832DEE44-A66C-2947-A088-B8F5D5271BAD}"/>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solidFill>
                  <a:schemeClr val="bg1"/>
                </a:solidFill>
                <a:effectLst>
                  <a:outerShdw blurRad="50800" dist="50800" dir="5400000" algn="ctr" rotWithShape="0">
                    <a:schemeClr val="tx1">
                      <a:alpha val="25000"/>
                    </a:schemeClr>
                  </a:outerShdw>
                </a:effectLst>
              </a:defRPr>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pic>
        <p:nvPicPr>
          <p:cNvPr id="2" name="Kuva 1">
            <a:extLst>
              <a:ext uri="{FF2B5EF4-FFF2-40B4-BE49-F238E27FC236}">
                <a16:creationId xmlns:a16="http://schemas.microsoft.com/office/drawing/2014/main" id="{1033B584-F9CD-E0B0-E0E3-67257B67B94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104878" y="6113721"/>
            <a:ext cx="754182" cy="476325"/>
          </a:xfrm>
          <a:prstGeom prst="rect">
            <a:avLst/>
          </a:prstGeom>
        </p:spPr>
      </p:pic>
    </p:spTree>
    <p:extLst>
      <p:ext uri="{BB962C8B-B14F-4D97-AF65-F5344CB8AC3E}">
        <p14:creationId xmlns:p14="http://schemas.microsoft.com/office/powerpoint/2010/main" val="23630022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matchingName="Title Slide" preserve="1" userDrawn="1">
  <p:cSld name="1_Title Slide">
    <p:spTree>
      <p:nvGrpSpPr>
        <p:cNvPr id="1" name="Shape 180"/>
        <p:cNvGrpSpPr/>
        <p:nvPr/>
      </p:nvGrpSpPr>
      <p:grpSpPr>
        <a:xfrm>
          <a:off x="0" y="0"/>
          <a:ext cx="0" cy="0"/>
          <a:chOff x="0" y="0"/>
          <a:chExt cx="0" cy="0"/>
        </a:xfrm>
      </p:grpSpPr>
      <p:sp>
        <p:nvSpPr>
          <p:cNvPr id="182" name="Google Shape;182;p29"/>
          <p:cNvSpPr txBox="1"/>
          <p:nvPr/>
        </p:nvSpPr>
        <p:spPr>
          <a:xfrm>
            <a:off x="746759" y="810758"/>
            <a:ext cx="1842929"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fi-FI" sz="1800" b="0" i="0" u="none" strike="noStrike" cap="none">
                <a:solidFill>
                  <a:schemeClr val="dk1"/>
                </a:solidFill>
                <a:latin typeface="Montserrat ExtraBold"/>
                <a:ea typeface="Montserrat ExtraBold"/>
                <a:cs typeface="Montserrat ExtraBold"/>
                <a:sym typeface="Montserrat ExtraBold"/>
              </a:rPr>
              <a:t>Tarjous</a:t>
            </a:r>
            <a:endParaRPr sz="1800" b="0" i="0" u="none" strike="noStrike" cap="none">
              <a:solidFill>
                <a:schemeClr val="dk1"/>
              </a:solidFill>
              <a:latin typeface="Montserrat ExtraBold"/>
              <a:ea typeface="Montserrat ExtraBold"/>
              <a:cs typeface="Montserrat ExtraBold"/>
              <a:sym typeface="Montserrat ExtraBold"/>
            </a:endParaRPr>
          </a:p>
        </p:txBody>
      </p:sp>
      <p:sp>
        <p:nvSpPr>
          <p:cNvPr id="183" name="Google Shape;183;p29"/>
          <p:cNvSpPr txBox="1">
            <a:spLocks noGrp="1"/>
          </p:cNvSpPr>
          <p:nvPr>
            <p:ph type="ctrTitle" hasCustomPrompt="1"/>
          </p:nvPr>
        </p:nvSpPr>
        <p:spPr>
          <a:xfrm>
            <a:off x="838201" y="1579981"/>
            <a:ext cx="6242938" cy="2540716"/>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Montserrat ExtraBold"/>
              <a:buNone/>
              <a:defRPr sz="60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fi-FI" dirty="0"/>
              <a:t>Tilaajan nimi</a:t>
            </a:r>
            <a:endParaRPr dirty="0"/>
          </a:p>
        </p:txBody>
      </p:sp>
      <p:sp>
        <p:nvSpPr>
          <p:cNvPr id="184" name="Google Shape;184;p29"/>
          <p:cNvSpPr txBox="1">
            <a:spLocks noGrp="1"/>
          </p:cNvSpPr>
          <p:nvPr>
            <p:ph type="subTitle" idx="1" hasCustomPrompt="1"/>
          </p:nvPr>
        </p:nvSpPr>
        <p:spPr>
          <a:xfrm>
            <a:off x="968533" y="3926963"/>
            <a:ext cx="5982274" cy="1783906"/>
          </a:xfrm>
          <a:prstGeom prst="rect">
            <a:avLst/>
          </a:prstGeom>
          <a:noFill/>
          <a:ln>
            <a:noFill/>
          </a:ln>
        </p:spPr>
        <p:txBody>
          <a:bodyPr spcFirstLastPara="1" wrap="square" lIns="91425" tIns="45700" rIns="91425" bIns="45700" anchor="t" anchorCtr="0">
            <a:normAutofit/>
          </a:bodyPr>
          <a:lstStyle>
            <a:lvl1pPr marL="50400" lvl="0" indent="0" algn="ctr">
              <a:lnSpc>
                <a:spcPct val="90000"/>
              </a:lnSpc>
              <a:spcBef>
                <a:spcPts val="1000"/>
              </a:spcBef>
              <a:spcAft>
                <a:spcPts val="0"/>
              </a:spcAft>
              <a:buClr>
                <a:schemeClr val="dk1"/>
              </a:buClr>
              <a:buSzPts val="2400"/>
              <a:buNone/>
              <a:defRPr sz="2400">
                <a:latin typeface="Montserrat ExtraBold"/>
                <a:ea typeface="Montserrat ExtraBold"/>
                <a:cs typeface="Montserrat ExtraBold"/>
                <a:sym typeface="Montserrat ExtraBold"/>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fi-FI" dirty="0"/>
              <a:t>Työn nimi</a:t>
            </a:r>
            <a:endParaRPr dirty="0"/>
          </a:p>
        </p:txBody>
      </p:sp>
      <p:pic>
        <p:nvPicPr>
          <p:cNvPr id="185" name="Google Shape;185;p29"/>
          <p:cNvPicPr preferRelativeResize="0"/>
          <p:nvPr/>
        </p:nvPicPr>
        <p:blipFill rotWithShape="1">
          <a:blip r:embed="rId2">
            <a:alphaModFix/>
          </a:blip>
          <a:srcRect/>
          <a:stretch/>
        </p:blipFill>
        <p:spPr>
          <a:xfrm>
            <a:off x="3549670" y="595849"/>
            <a:ext cx="819999" cy="797533"/>
          </a:xfrm>
          <a:prstGeom prst="rect">
            <a:avLst/>
          </a:prstGeom>
          <a:noFill/>
          <a:ln>
            <a:noFill/>
          </a:ln>
        </p:spPr>
      </p:pic>
      <p:sp>
        <p:nvSpPr>
          <p:cNvPr id="187" name="Google Shape;187;p29"/>
          <p:cNvSpPr txBox="1">
            <a:spLocks noGrp="1"/>
          </p:cNvSpPr>
          <p:nvPr>
            <p:ph type="body" idx="2" hasCustomPrompt="1"/>
          </p:nvPr>
        </p:nvSpPr>
        <p:spPr>
          <a:xfrm>
            <a:off x="1755775" y="595849"/>
            <a:ext cx="1805463" cy="584200"/>
          </a:xfrm>
          <a:prstGeom prst="rect">
            <a:avLst/>
          </a:prstGeom>
          <a:noFill/>
          <a:ln>
            <a:noFill/>
          </a:ln>
        </p:spPr>
        <p:txBody>
          <a:bodyPr spcFirstLastPara="1" wrap="square" lIns="91425" tIns="45700" rIns="91425" bIns="45700" anchor="b" anchorCtr="0">
            <a:normAutofit/>
          </a:bodyPr>
          <a:lstStyle>
            <a:lvl1pPr marL="0" lvl="0" indent="0" algn="l">
              <a:lnSpc>
                <a:spcPct val="90000"/>
              </a:lnSpc>
              <a:spcBef>
                <a:spcPts val="1000"/>
              </a:spcBef>
              <a:spcAft>
                <a:spcPts val="0"/>
              </a:spcAft>
              <a:buSzPts val="2800"/>
              <a:buNone/>
              <a:defRPr sz="1600"/>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r>
              <a:rPr lang="fi-FI" dirty="0"/>
              <a:t>[pvm]</a:t>
            </a:r>
            <a:endParaRPr dirty="0"/>
          </a:p>
        </p:txBody>
      </p:sp>
      <p:sp>
        <p:nvSpPr>
          <p:cNvPr id="9" name="Text Placeholder 2">
            <a:extLst>
              <a:ext uri="{FF2B5EF4-FFF2-40B4-BE49-F238E27FC236}">
                <a16:creationId xmlns:a16="http://schemas.microsoft.com/office/drawing/2014/main" id="{1283FF02-F3B1-5B48-B677-995173942D76}"/>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sp>
        <p:nvSpPr>
          <p:cNvPr id="5" name="Kuvan paikkamerkki 4">
            <a:extLst>
              <a:ext uri="{FF2B5EF4-FFF2-40B4-BE49-F238E27FC236}">
                <a16:creationId xmlns:a16="http://schemas.microsoft.com/office/drawing/2014/main" id="{CDEA94B0-E894-D34D-A5C6-C7A2C6635EEC}"/>
              </a:ext>
            </a:extLst>
          </p:cNvPr>
          <p:cNvSpPr>
            <a:spLocks noGrp="1"/>
          </p:cNvSpPr>
          <p:nvPr>
            <p:ph type="pic" sz="quarter" idx="15"/>
          </p:nvPr>
        </p:nvSpPr>
        <p:spPr>
          <a:xfrm>
            <a:off x="7414543" y="0"/>
            <a:ext cx="4777457" cy="6857999"/>
          </a:xfrm>
          <a:prstGeom prst="rect">
            <a:avLst/>
          </a:prstGeom>
          <a:noFill/>
          <a:ln>
            <a:noFill/>
          </a:ln>
        </p:spPr>
        <p:txBody>
          <a:bodyPr/>
          <a:lstStyle>
            <a:lvl1pPr marL="50800" indent="0">
              <a:buNone/>
              <a:defRPr/>
            </a:lvl1pPr>
          </a:lstStyle>
          <a:p>
            <a:r>
              <a:rPr lang="fi-FI"/>
              <a:t>Lisää kuva napsauttamalla kuvaketta</a:t>
            </a:r>
          </a:p>
        </p:txBody>
      </p:sp>
      <p:pic>
        <p:nvPicPr>
          <p:cNvPr id="2" name="Kuva 1">
            <a:extLst>
              <a:ext uri="{FF2B5EF4-FFF2-40B4-BE49-F238E27FC236}">
                <a16:creationId xmlns:a16="http://schemas.microsoft.com/office/drawing/2014/main" id="{38FB52A5-3F30-47A9-21F8-03560C6C01B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308925" y="6113721"/>
            <a:ext cx="754182" cy="476325"/>
          </a:xfrm>
          <a:prstGeom prst="rect">
            <a:avLst/>
          </a:prstGeom>
        </p:spPr>
      </p:pic>
    </p:spTree>
    <p:extLst>
      <p:ext uri="{BB962C8B-B14F-4D97-AF65-F5344CB8AC3E}">
        <p14:creationId xmlns:p14="http://schemas.microsoft.com/office/powerpoint/2010/main" val="37612842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matchingName="Title Slide" preserve="1" userDrawn="1">
  <p:cSld name="1_Title Slide">
    <p:spTree>
      <p:nvGrpSpPr>
        <p:cNvPr id="1" name="Shape 180"/>
        <p:cNvGrpSpPr/>
        <p:nvPr/>
      </p:nvGrpSpPr>
      <p:grpSpPr>
        <a:xfrm>
          <a:off x="0" y="0"/>
          <a:ext cx="0" cy="0"/>
          <a:chOff x="0" y="0"/>
          <a:chExt cx="0" cy="0"/>
        </a:xfrm>
      </p:grpSpPr>
      <p:sp>
        <p:nvSpPr>
          <p:cNvPr id="182" name="Google Shape;182;p29"/>
          <p:cNvSpPr txBox="1"/>
          <p:nvPr/>
        </p:nvSpPr>
        <p:spPr>
          <a:xfrm>
            <a:off x="746759" y="810758"/>
            <a:ext cx="1842929"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fi-FI" sz="1800" b="0" i="0" u="none" strike="noStrike" cap="none">
                <a:solidFill>
                  <a:schemeClr val="dk1"/>
                </a:solidFill>
                <a:latin typeface="Montserrat ExtraBold"/>
                <a:ea typeface="Montserrat ExtraBold"/>
                <a:cs typeface="Montserrat ExtraBold"/>
                <a:sym typeface="Montserrat ExtraBold"/>
              </a:rPr>
              <a:t>Tarjous</a:t>
            </a:r>
            <a:endParaRPr sz="1800" b="0" i="0" u="none" strike="noStrike" cap="none">
              <a:solidFill>
                <a:schemeClr val="dk1"/>
              </a:solidFill>
              <a:latin typeface="Montserrat ExtraBold"/>
              <a:ea typeface="Montserrat ExtraBold"/>
              <a:cs typeface="Montserrat ExtraBold"/>
              <a:sym typeface="Montserrat ExtraBold"/>
            </a:endParaRPr>
          </a:p>
        </p:txBody>
      </p:sp>
      <p:sp>
        <p:nvSpPr>
          <p:cNvPr id="183" name="Google Shape;183;p29"/>
          <p:cNvSpPr txBox="1">
            <a:spLocks noGrp="1"/>
          </p:cNvSpPr>
          <p:nvPr>
            <p:ph type="ctrTitle" hasCustomPrompt="1"/>
          </p:nvPr>
        </p:nvSpPr>
        <p:spPr>
          <a:xfrm>
            <a:off x="838201" y="1579981"/>
            <a:ext cx="6242938" cy="2540716"/>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Montserrat ExtraBold"/>
              <a:buNone/>
              <a:defRPr sz="48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fi-FI" dirty="0"/>
              <a:t>Työn nimi</a:t>
            </a:r>
            <a:endParaRPr dirty="0"/>
          </a:p>
        </p:txBody>
      </p:sp>
      <p:sp>
        <p:nvSpPr>
          <p:cNvPr id="184" name="Google Shape;184;p29"/>
          <p:cNvSpPr txBox="1">
            <a:spLocks noGrp="1"/>
          </p:cNvSpPr>
          <p:nvPr>
            <p:ph type="subTitle" idx="1" hasCustomPrompt="1"/>
          </p:nvPr>
        </p:nvSpPr>
        <p:spPr>
          <a:xfrm>
            <a:off x="968533" y="3926963"/>
            <a:ext cx="5982274" cy="1783906"/>
          </a:xfrm>
          <a:prstGeom prst="rect">
            <a:avLst/>
          </a:prstGeom>
          <a:noFill/>
          <a:ln>
            <a:noFill/>
          </a:ln>
        </p:spPr>
        <p:txBody>
          <a:bodyPr spcFirstLastPara="1" wrap="square" lIns="91425" tIns="45700" rIns="91425" bIns="45700" anchor="t" anchorCtr="0">
            <a:normAutofit/>
          </a:bodyPr>
          <a:lstStyle>
            <a:lvl1pPr marL="50400" lvl="0" indent="0" algn="ctr">
              <a:lnSpc>
                <a:spcPct val="90000"/>
              </a:lnSpc>
              <a:spcBef>
                <a:spcPts val="1000"/>
              </a:spcBef>
              <a:spcAft>
                <a:spcPts val="0"/>
              </a:spcAft>
              <a:buClr>
                <a:schemeClr val="dk1"/>
              </a:buClr>
              <a:buSzPts val="2400"/>
              <a:buNone/>
              <a:defRPr sz="2400">
                <a:latin typeface="Montserrat ExtraBold"/>
                <a:ea typeface="Montserrat ExtraBold"/>
                <a:cs typeface="Montserrat ExtraBold"/>
                <a:sym typeface="Montserrat ExtraBold"/>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fi-FI" dirty="0"/>
              <a:t>Työn kuvaus</a:t>
            </a:r>
            <a:endParaRPr dirty="0"/>
          </a:p>
        </p:txBody>
      </p:sp>
      <p:pic>
        <p:nvPicPr>
          <p:cNvPr id="185" name="Google Shape;185;p29"/>
          <p:cNvPicPr preferRelativeResize="0"/>
          <p:nvPr/>
        </p:nvPicPr>
        <p:blipFill rotWithShape="1">
          <a:blip r:embed="rId2">
            <a:alphaModFix/>
          </a:blip>
          <a:srcRect/>
          <a:stretch/>
        </p:blipFill>
        <p:spPr>
          <a:xfrm>
            <a:off x="3549670" y="595849"/>
            <a:ext cx="819999" cy="797533"/>
          </a:xfrm>
          <a:prstGeom prst="rect">
            <a:avLst/>
          </a:prstGeom>
          <a:noFill/>
          <a:ln>
            <a:noFill/>
          </a:ln>
        </p:spPr>
      </p:pic>
      <p:sp>
        <p:nvSpPr>
          <p:cNvPr id="187" name="Google Shape;187;p29"/>
          <p:cNvSpPr txBox="1">
            <a:spLocks noGrp="1"/>
          </p:cNvSpPr>
          <p:nvPr>
            <p:ph type="body" idx="2" hasCustomPrompt="1"/>
          </p:nvPr>
        </p:nvSpPr>
        <p:spPr>
          <a:xfrm>
            <a:off x="1755775" y="595849"/>
            <a:ext cx="1805463" cy="584200"/>
          </a:xfrm>
          <a:prstGeom prst="rect">
            <a:avLst/>
          </a:prstGeom>
          <a:noFill/>
          <a:ln>
            <a:noFill/>
          </a:ln>
        </p:spPr>
        <p:txBody>
          <a:bodyPr spcFirstLastPara="1" wrap="square" lIns="91425" tIns="45700" rIns="91425" bIns="45700" anchor="b" anchorCtr="0">
            <a:normAutofit/>
          </a:bodyPr>
          <a:lstStyle>
            <a:lvl1pPr marL="0" lvl="0" indent="0" algn="l">
              <a:lnSpc>
                <a:spcPct val="90000"/>
              </a:lnSpc>
              <a:spcBef>
                <a:spcPts val="1000"/>
              </a:spcBef>
              <a:spcAft>
                <a:spcPts val="0"/>
              </a:spcAft>
              <a:buSzPts val="2800"/>
              <a:buNone/>
              <a:defRPr sz="1600"/>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r>
              <a:rPr lang="fi-FI" dirty="0"/>
              <a:t>[pvm]</a:t>
            </a:r>
            <a:endParaRPr dirty="0"/>
          </a:p>
        </p:txBody>
      </p:sp>
      <p:sp>
        <p:nvSpPr>
          <p:cNvPr id="9" name="Text Placeholder 2">
            <a:extLst>
              <a:ext uri="{FF2B5EF4-FFF2-40B4-BE49-F238E27FC236}">
                <a16:creationId xmlns:a16="http://schemas.microsoft.com/office/drawing/2014/main" id="{1283FF02-F3B1-5B48-B677-995173942D76}"/>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sp>
        <p:nvSpPr>
          <p:cNvPr id="12" name="Text Placeholder 2">
            <a:extLst>
              <a:ext uri="{FF2B5EF4-FFF2-40B4-BE49-F238E27FC236}">
                <a16:creationId xmlns:a16="http://schemas.microsoft.com/office/drawing/2014/main" id="{97FDAA3E-83B7-164B-AC3A-F56086577490}"/>
              </a:ext>
            </a:extLst>
          </p:cNvPr>
          <p:cNvSpPr>
            <a:spLocks noGrp="1"/>
          </p:cNvSpPr>
          <p:nvPr>
            <p:ph type="body" sz="quarter" idx="14"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sp>
        <p:nvSpPr>
          <p:cNvPr id="5" name="Kuvan paikkamerkki 4">
            <a:extLst>
              <a:ext uri="{FF2B5EF4-FFF2-40B4-BE49-F238E27FC236}">
                <a16:creationId xmlns:a16="http://schemas.microsoft.com/office/drawing/2014/main" id="{CDEA94B0-E894-D34D-A5C6-C7A2C6635EEC}"/>
              </a:ext>
            </a:extLst>
          </p:cNvPr>
          <p:cNvSpPr>
            <a:spLocks noGrp="1"/>
          </p:cNvSpPr>
          <p:nvPr>
            <p:ph type="pic" sz="quarter" idx="15"/>
          </p:nvPr>
        </p:nvSpPr>
        <p:spPr>
          <a:xfrm>
            <a:off x="7414543" y="0"/>
            <a:ext cx="4777457" cy="6857999"/>
          </a:xfrm>
          <a:prstGeom prst="rect">
            <a:avLst/>
          </a:prstGeom>
          <a:noFill/>
          <a:ln>
            <a:noFill/>
          </a:ln>
        </p:spPr>
        <p:txBody>
          <a:bodyPr/>
          <a:lstStyle>
            <a:lvl1pPr marL="50800" indent="0">
              <a:buNone/>
              <a:defRPr/>
            </a:lvl1pPr>
          </a:lstStyle>
          <a:p>
            <a:r>
              <a:rPr lang="fi-FI"/>
              <a:t>Lisää kuva napsauttamalla kuvaketta</a:t>
            </a:r>
          </a:p>
        </p:txBody>
      </p:sp>
      <p:pic>
        <p:nvPicPr>
          <p:cNvPr id="2" name="Kuva 1">
            <a:extLst>
              <a:ext uri="{FF2B5EF4-FFF2-40B4-BE49-F238E27FC236}">
                <a16:creationId xmlns:a16="http://schemas.microsoft.com/office/drawing/2014/main" id="{D099FBB1-CB47-9F64-0CBD-6B28174DDE3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308925" y="6113721"/>
            <a:ext cx="754182" cy="476325"/>
          </a:xfrm>
          <a:prstGeom prst="rect">
            <a:avLst/>
          </a:prstGeom>
        </p:spPr>
      </p:pic>
    </p:spTree>
    <p:extLst>
      <p:ext uri="{BB962C8B-B14F-4D97-AF65-F5344CB8AC3E}">
        <p14:creationId xmlns:p14="http://schemas.microsoft.com/office/powerpoint/2010/main" val="39390809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matchingName="Title Slide" preserve="1" userDrawn="1">
  <p:cSld name="1_Title Slide">
    <p:spTree>
      <p:nvGrpSpPr>
        <p:cNvPr id="1" name="Shape 180"/>
        <p:cNvGrpSpPr/>
        <p:nvPr/>
      </p:nvGrpSpPr>
      <p:grpSpPr>
        <a:xfrm>
          <a:off x="0" y="0"/>
          <a:ext cx="0" cy="0"/>
          <a:chOff x="0" y="0"/>
          <a:chExt cx="0" cy="0"/>
        </a:xfrm>
      </p:grpSpPr>
      <p:sp>
        <p:nvSpPr>
          <p:cNvPr id="182" name="Google Shape;182;p29"/>
          <p:cNvSpPr txBox="1"/>
          <p:nvPr/>
        </p:nvSpPr>
        <p:spPr>
          <a:xfrm>
            <a:off x="746759" y="810758"/>
            <a:ext cx="1842929"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fi-FI" sz="1800" b="0" i="0" u="none" strike="noStrike" cap="none">
                <a:solidFill>
                  <a:schemeClr val="dk1"/>
                </a:solidFill>
                <a:latin typeface="Montserrat ExtraBold"/>
                <a:ea typeface="Montserrat ExtraBold"/>
                <a:cs typeface="Montserrat ExtraBold"/>
                <a:sym typeface="Montserrat ExtraBold"/>
              </a:rPr>
              <a:t>Tarjous</a:t>
            </a:r>
            <a:endParaRPr sz="1800" b="0" i="0" u="none" strike="noStrike" cap="none">
              <a:solidFill>
                <a:schemeClr val="dk1"/>
              </a:solidFill>
              <a:latin typeface="Montserrat ExtraBold"/>
              <a:ea typeface="Montserrat ExtraBold"/>
              <a:cs typeface="Montserrat ExtraBold"/>
              <a:sym typeface="Montserrat ExtraBold"/>
            </a:endParaRPr>
          </a:p>
        </p:txBody>
      </p:sp>
      <p:sp>
        <p:nvSpPr>
          <p:cNvPr id="184" name="Google Shape;184;p29"/>
          <p:cNvSpPr txBox="1">
            <a:spLocks noGrp="1"/>
          </p:cNvSpPr>
          <p:nvPr>
            <p:ph type="subTitle" idx="1" hasCustomPrompt="1"/>
          </p:nvPr>
        </p:nvSpPr>
        <p:spPr>
          <a:xfrm>
            <a:off x="1035281" y="4036438"/>
            <a:ext cx="6087600" cy="1801007"/>
          </a:xfrm>
          <a:prstGeom prst="rect">
            <a:avLst/>
          </a:prstGeom>
          <a:noFill/>
          <a:ln>
            <a:noFill/>
          </a:ln>
        </p:spPr>
        <p:txBody>
          <a:bodyPr spcFirstLastPara="1" wrap="square" lIns="91425" tIns="45700" rIns="91425" bIns="45700" anchor="t" anchorCtr="0">
            <a:normAutofit/>
          </a:bodyPr>
          <a:lstStyle>
            <a:lvl1pPr marL="50400" lvl="0" indent="0" algn="ctr">
              <a:lnSpc>
                <a:spcPct val="90000"/>
              </a:lnSpc>
              <a:spcBef>
                <a:spcPts val="1000"/>
              </a:spcBef>
              <a:spcAft>
                <a:spcPts val="0"/>
              </a:spcAft>
              <a:buClr>
                <a:schemeClr val="dk1"/>
              </a:buClr>
              <a:buSzPts val="2400"/>
              <a:buNone/>
              <a:defRPr sz="2400">
                <a:latin typeface="Montserrat ExtraBold"/>
                <a:ea typeface="Montserrat ExtraBold"/>
                <a:cs typeface="Montserrat ExtraBold"/>
                <a:sym typeface="Montserrat ExtraBold"/>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fi-FI" dirty="0"/>
              <a:t>Työn nimi</a:t>
            </a:r>
            <a:endParaRPr dirty="0"/>
          </a:p>
        </p:txBody>
      </p:sp>
      <p:pic>
        <p:nvPicPr>
          <p:cNvPr id="185" name="Google Shape;185;p29"/>
          <p:cNvPicPr preferRelativeResize="0">
            <a:picLocks noChangeAspect="1"/>
          </p:cNvPicPr>
          <p:nvPr/>
        </p:nvPicPr>
        <p:blipFill rotWithShape="1">
          <a:blip r:embed="rId2">
            <a:alphaModFix/>
          </a:blip>
          <a:srcRect/>
          <a:stretch/>
        </p:blipFill>
        <p:spPr>
          <a:xfrm>
            <a:off x="3669081" y="595848"/>
            <a:ext cx="821713" cy="799200"/>
          </a:xfrm>
          <a:prstGeom prst="rect">
            <a:avLst/>
          </a:prstGeom>
          <a:noFill/>
          <a:ln>
            <a:noFill/>
          </a:ln>
        </p:spPr>
      </p:pic>
      <p:sp>
        <p:nvSpPr>
          <p:cNvPr id="187" name="Google Shape;187;p29"/>
          <p:cNvSpPr txBox="1">
            <a:spLocks noGrp="1"/>
          </p:cNvSpPr>
          <p:nvPr>
            <p:ph type="body" idx="2" hasCustomPrompt="1"/>
          </p:nvPr>
        </p:nvSpPr>
        <p:spPr>
          <a:xfrm>
            <a:off x="1755775" y="595849"/>
            <a:ext cx="1805463" cy="584200"/>
          </a:xfrm>
          <a:prstGeom prst="rect">
            <a:avLst/>
          </a:prstGeom>
          <a:noFill/>
          <a:ln>
            <a:noFill/>
          </a:ln>
        </p:spPr>
        <p:txBody>
          <a:bodyPr spcFirstLastPara="1" wrap="square" lIns="91425" tIns="45700" rIns="91425" bIns="45700" anchor="b" anchorCtr="0">
            <a:normAutofit/>
          </a:bodyPr>
          <a:lstStyle>
            <a:lvl1pPr marL="0" lvl="0" indent="0" algn="l">
              <a:lnSpc>
                <a:spcPct val="90000"/>
              </a:lnSpc>
              <a:spcBef>
                <a:spcPts val="1000"/>
              </a:spcBef>
              <a:spcAft>
                <a:spcPts val="0"/>
              </a:spcAft>
              <a:buSzPts val="2800"/>
              <a:buNone/>
              <a:defRPr sz="1600"/>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r>
              <a:rPr lang="fi-FI" dirty="0"/>
              <a:t>[pvm]</a:t>
            </a:r>
            <a:endParaRPr dirty="0"/>
          </a:p>
        </p:txBody>
      </p:sp>
      <p:sp>
        <p:nvSpPr>
          <p:cNvPr id="9" name="Text Placeholder 2">
            <a:extLst>
              <a:ext uri="{FF2B5EF4-FFF2-40B4-BE49-F238E27FC236}">
                <a16:creationId xmlns:a16="http://schemas.microsoft.com/office/drawing/2014/main" id="{1283FF02-F3B1-5B48-B677-995173942D76}"/>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sp>
        <p:nvSpPr>
          <p:cNvPr id="12" name="Text Placeholder 2">
            <a:extLst>
              <a:ext uri="{FF2B5EF4-FFF2-40B4-BE49-F238E27FC236}">
                <a16:creationId xmlns:a16="http://schemas.microsoft.com/office/drawing/2014/main" id="{97FDAA3E-83B7-164B-AC3A-F56086577490}"/>
              </a:ext>
            </a:extLst>
          </p:cNvPr>
          <p:cNvSpPr>
            <a:spLocks noGrp="1"/>
          </p:cNvSpPr>
          <p:nvPr>
            <p:ph type="body" sz="quarter" idx="14"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sp>
        <p:nvSpPr>
          <p:cNvPr id="5" name="Kuvan paikkamerkki 4">
            <a:extLst>
              <a:ext uri="{FF2B5EF4-FFF2-40B4-BE49-F238E27FC236}">
                <a16:creationId xmlns:a16="http://schemas.microsoft.com/office/drawing/2014/main" id="{CDEA94B0-E894-D34D-A5C6-C7A2C6635EEC}"/>
              </a:ext>
            </a:extLst>
          </p:cNvPr>
          <p:cNvSpPr>
            <a:spLocks noGrp="1"/>
          </p:cNvSpPr>
          <p:nvPr>
            <p:ph type="pic" sz="quarter" idx="15"/>
          </p:nvPr>
        </p:nvSpPr>
        <p:spPr>
          <a:xfrm>
            <a:off x="7738394" y="1277726"/>
            <a:ext cx="3955326" cy="4138492"/>
          </a:xfrm>
          <a:prstGeom prst="rect">
            <a:avLst/>
          </a:prstGeom>
          <a:noFill/>
          <a:ln>
            <a:noFill/>
          </a:ln>
        </p:spPr>
        <p:txBody>
          <a:bodyPr/>
          <a:lstStyle>
            <a:lvl1pPr marL="50800" indent="0">
              <a:buNone/>
              <a:defRPr/>
            </a:lvl1pPr>
          </a:lstStyle>
          <a:p>
            <a:r>
              <a:rPr lang="fi-FI"/>
              <a:t>Lisää kuva napsauttamalla kuvaketta</a:t>
            </a:r>
          </a:p>
        </p:txBody>
      </p:sp>
      <p:sp>
        <p:nvSpPr>
          <p:cNvPr id="23" name="Google Shape;183;p29">
            <a:extLst>
              <a:ext uri="{FF2B5EF4-FFF2-40B4-BE49-F238E27FC236}">
                <a16:creationId xmlns:a16="http://schemas.microsoft.com/office/drawing/2014/main" id="{FE71CF9B-EAC3-7B4D-A101-2F3239B52EE1}"/>
              </a:ext>
            </a:extLst>
          </p:cNvPr>
          <p:cNvSpPr txBox="1">
            <a:spLocks noGrp="1"/>
          </p:cNvSpPr>
          <p:nvPr>
            <p:ph type="ctrTitle" hasCustomPrompt="1"/>
          </p:nvPr>
        </p:nvSpPr>
        <p:spPr>
          <a:xfrm>
            <a:off x="838200" y="1698953"/>
            <a:ext cx="6481763" cy="253122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Montserrat ExtraBold"/>
              <a:buNone/>
              <a:defRPr sz="60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fi-FI" dirty="0"/>
              <a:t>Tilaajan nimi</a:t>
            </a:r>
            <a:endParaRPr dirty="0"/>
          </a:p>
        </p:txBody>
      </p:sp>
      <p:pic>
        <p:nvPicPr>
          <p:cNvPr id="2" name="Kuva 1">
            <a:extLst>
              <a:ext uri="{FF2B5EF4-FFF2-40B4-BE49-F238E27FC236}">
                <a16:creationId xmlns:a16="http://schemas.microsoft.com/office/drawing/2014/main" id="{2F1763B1-D3D6-42A5-B5BB-A92E17B2DDA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988765" y="6113721"/>
            <a:ext cx="754182" cy="476325"/>
          </a:xfrm>
          <a:prstGeom prst="rect">
            <a:avLst/>
          </a:prstGeom>
        </p:spPr>
      </p:pic>
    </p:spTree>
    <p:extLst>
      <p:ext uri="{BB962C8B-B14F-4D97-AF65-F5344CB8AC3E}">
        <p14:creationId xmlns:p14="http://schemas.microsoft.com/office/powerpoint/2010/main" val="10686654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39"/>
        <p:cNvGrpSpPr/>
        <p:nvPr/>
      </p:nvGrpSpPr>
      <p:grpSpPr>
        <a:xfrm>
          <a:off x="0" y="0"/>
          <a:ext cx="0" cy="0"/>
          <a:chOff x="0" y="0"/>
          <a:chExt cx="0" cy="0"/>
        </a:xfrm>
      </p:grpSpPr>
      <p:sp>
        <p:nvSpPr>
          <p:cNvPr id="40" name="Google Shape;40;p6"/>
          <p:cNvSpPr txBox="1">
            <a:spLocks noGrp="1"/>
          </p:cNvSpPr>
          <p:nvPr>
            <p:ph type="title"/>
          </p:nvPr>
        </p:nvSpPr>
        <p:spPr>
          <a:xfrm>
            <a:off x="838200" y="365125"/>
            <a:ext cx="7778749"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fi-FI"/>
              <a:t>Muokkaa ots. perustyyl. napsautt.</a:t>
            </a:r>
            <a:endParaRPr/>
          </a:p>
        </p:txBody>
      </p:sp>
      <p:sp>
        <p:nvSpPr>
          <p:cNvPr id="41" name="Google Shape;41;p6"/>
          <p:cNvSpPr txBox="1">
            <a:spLocks noGrp="1"/>
          </p:cNvSpPr>
          <p:nvPr>
            <p:ph type="body" idx="1"/>
          </p:nvPr>
        </p:nvSpPr>
        <p:spPr>
          <a:xfrm>
            <a:off x="838201" y="1825625"/>
            <a:ext cx="7778749" cy="4351338"/>
          </a:xfrm>
          <a:prstGeom prst="rect">
            <a:avLst/>
          </a:prstGeom>
          <a:noFill/>
          <a:ln>
            <a:noFill/>
          </a:ln>
        </p:spPr>
        <p:txBody>
          <a:bodyPr spcFirstLastPara="1" wrap="square" lIns="91425" tIns="45700" rIns="91425" bIns="45700" anchor="t" anchorCtr="0">
            <a:normAutofit/>
          </a:bodyPr>
          <a:lstStyle>
            <a:lvl1pPr marL="0" lvl="0" indent="0" algn="l">
              <a:lnSpc>
                <a:spcPct val="120000"/>
              </a:lnSpc>
              <a:spcBef>
                <a:spcPts val="1000"/>
              </a:spcBef>
              <a:spcAft>
                <a:spcPts val="0"/>
              </a:spcAft>
              <a:buClr>
                <a:schemeClr val="dk1"/>
              </a:buClr>
              <a:buSzPts val="2560"/>
              <a:buFont typeface="Arial"/>
              <a:buNone/>
              <a:defRPr sz="2400"/>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fi-FI"/>
              <a:t>Muokkaa tekstin perustyylejä napsauttamalla</a:t>
            </a:r>
          </a:p>
        </p:txBody>
      </p:sp>
      <p:sp>
        <p:nvSpPr>
          <p:cNvPr id="6" name="Text Placeholder 2">
            <a:extLst>
              <a:ext uri="{FF2B5EF4-FFF2-40B4-BE49-F238E27FC236}">
                <a16:creationId xmlns:a16="http://schemas.microsoft.com/office/drawing/2014/main" id="{C47A8F8B-D798-8F47-9A56-28054004E6CA}"/>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sp>
        <p:nvSpPr>
          <p:cNvPr id="3" name="Tekstin paikkamerkki 2">
            <a:extLst>
              <a:ext uri="{FF2B5EF4-FFF2-40B4-BE49-F238E27FC236}">
                <a16:creationId xmlns:a16="http://schemas.microsoft.com/office/drawing/2014/main" id="{FB795648-17FD-4D49-A5C3-32CC3CFC2960}"/>
              </a:ext>
            </a:extLst>
          </p:cNvPr>
          <p:cNvSpPr>
            <a:spLocks noGrp="1"/>
          </p:cNvSpPr>
          <p:nvPr>
            <p:ph type="body" sz="quarter" idx="14"/>
          </p:nvPr>
        </p:nvSpPr>
        <p:spPr>
          <a:xfrm>
            <a:off x="8924348" y="3433293"/>
            <a:ext cx="2284989" cy="2743670"/>
          </a:xfrm>
        </p:spPr>
        <p:txBody>
          <a:bodyPr>
            <a:noAutofit/>
          </a:bodyPr>
          <a:lstStyle>
            <a:lvl1pPr marL="50800" indent="0">
              <a:lnSpc>
                <a:spcPct val="100000"/>
              </a:lnSpc>
              <a:spcBef>
                <a:spcPts val="300"/>
              </a:spcBef>
              <a:spcAft>
                <a:spcPts val="0"/>
              </a:spcAft>
              <a:buNone/>
              <a:defRPr sz="1400"/>
            </a:lvl1pPr>
            <a:lvl2pPr marL="533400" indent="0">
              <a:lnSpc>
                <a:spcPct val="100000"/>
              </a:lnSpc>
              <a:spcAft>
                <a:spcPts val="0"/>
              </a:spcAft>
              <a:buNone/>
              <a:defRPr sz="1200"/>
            </a:lvl2pPr>
            <a:lvl3pPr marL="1016000" indent="0">
              <a:lnSpc>
                <a:spcPct val="100000"/>
              </a:lnSpc>
              <a:spcAft>
                <a:spcPts val="0"/>
              </a:spcAft>
              <a:buNone/>
              <a:defRPr sz="1100"/>
            </a:lvl3pPr>
            <a:lvl4pPr marL="1485900" indent="0">
              <a:lnSpc>
                <a:spcPct val="100000"/>
              </a:lnSpc>
              <a:spcAft>
                <a:spcPts val="0"/>
              </a:spcAft>
              <a:buNone/>
              <a:defRPr sz="1050"/>
            </a:lvl4pPr>
            <a:lvl5pPr marL="1943100" indent="0">
              <a:lnSpc>
                <a:spcPct val="100000"/>
              </a:lnSpc>
              <a:spcAft>
                <a:spcPts val="0"/>
              </a:spcAft>
              <a:buNone/>
              <a:defRPr sz="105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Kuvan paikkamerkki 4">
            <a:extLst>
              <a:ext uri="{FF2B5EF4-FFF2-40B4-BE49-F238E27FC236}">
                <a16:creationId xmlns:a16="http://schemas.microsoft.com/office/drawing/2014/main" id="{0E6843E5-BD22-1948-9295-A28FE76FACF7}"/>
              </a:ext>
            </a:extLst>
          </p:cNvPr>
          <p:cNvSpPr>
            <a:spLocks noGrp="1"/>
          </p:cNvSpPr>
          <p:nvPr>
            <p:ph type="pic" sz="quarter" idx="15"/>
          </p:nvPr>
        </p:nvSpPr>
        <p:spPr>
          <a:xfrm>
            <a:off x="8924348" y="1825624"/>
            <a:ext cx="1460500" cy="1460499"/>
          </a:xfrm>
        </p:spPr>
        <p:txBody>
          <a:bodyPr/>
          <a:lstStyle>
            <a:lvl1pPr marL="50800" indent="0">
              <a:buNone/>
              <a:defRPr/>
            </a:lvl1pPr>
          </a:lstStyle>
          <a:p>
            <a:r>
              <a:rPr lang="fi-FI"/>
              <a:t>Lisää kuva napsauttamalla kuvaketta</a:t>
            </a:r>
          </a:p>
        </p:txBody>
      </p:sp>
    </p:spTree>
    <p:extLst>
      <p:ext uri="{BB962C8B-B14F-4D97-AF65-F5344CB8AC3E}">
        <p14:creationId xmlns:p14="http://schemas.microsoft.com/office/powerpoint/2010/main" val="16795217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39"/>
        <p:cNvGrpSpPr/>
        <p:nvPr/>
      </p:nvGrpSpPr>
      <p:grpSpPr>
        <a:xfrm>
          <a:off x="0" y="0"/>
          <a:ext cx="0" cy="0"/>
          <a:chOff x="0" y="0"/>
          <a:chExt cx="0" cy="0"/>
        </a:xfrm>
      </p:grpSpPr>
      <p:sp>
        <p:nvSpPr>
          <p:cNvPr id="40" name="Google Shape;40;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fi-FI"/>
              <a:t>Muokkaa ots. perustyyl. napsautt.</a:t>
            </a:r>
            <a:endParaRPr/>
          </a:p>
        </p:txBody>
      </p:sp>
      <p:sp>
        <p:nvSpPr>
          <p:cNvPr id="41" name="Google Shape;41;p6"/>
          <p:cNvSpPr txBox="1">
            <a:spLocks noGrp="1"/>
          </p:cNvSpPr>
          <p:nvPr>
            <p:ph type="body" idx="1"/>
          </p:nvPr>
        </p:nvSpPr>
        <p:spPr>
          <a:xfrm>
            <a:off x="3792682" y="1690688"/>
            <a:ext cx="7561118" cy="4486275"/>
          </a:xfrm>
          <a:prstGeom prst="rect">
            <a:avLst/>
          </a:prstGeom>
          <a:noFill/>
          <a:ln>
            <a:noFill/>
          </a:ln>
        </p:spPr>
        <p:txBody>
          <a:bodyPr spcFirstLastPara="1" wrap="square" lIns="91425" tIns="45700" rIns="91425" bIns="45700" anchor="t" anchorCtr="0">
            <a:normAutofit/>
          </a:bodyPr>
          <a:lstStyle>
            <a:lvl1pPr marL="66040" lvl="0" indent="0" algn="l">
              <a:lnSpc>
                <a:spcPct val="100000"/>
              </a:lnSpc>
              <a:spcBef>
                <a:spcPts val="1000"/>
              </a:spcBef>
              <a:spcAft>
                <a:spcPts val="0"/>
              </a:spcAft>
              <a:buClr>
                <a:schemeClr val="dk1"/>
              </a:buClr>
              <a:buSzPts val="2560"/>
              <a:buFont typeface="Arial"/>
              <a:buNone/>
              <a:defRPr sz="1600"/>
            </a:lvl1pPr>
            <a:lvl2pPr marL="914400" lvl="1" indent="-342900" algn="l">
              <a:lnSpc>
                <a:spcPct val="100000"/>
              </a:lnSpc>
              <a:spcBef>
                <a:spcPts val="500"/>
              </a:spcBef>
              <a:spcAft>
                <a:spcPts val="0"/>
              </a:spcAft>
              <a:buClr>
                <a:schemeClr val="dk1"/>
              </a:buClr>
              <a:buSzPts val="1800"/>
              <a:buChar char="•"/>
              <a:defRPr sz="1600"/>
            </a:lvl2pPr>
            <a:lvl3pPr marL="1371600" lvl="2" indent="-342900" algn="l">
              <a:lnSpc>
                <a:spcPct val="100000"/>
              </a:lnSpc>
              <a:spcBef>
                <a:spcPts val="500"/>
              </a:spcBef>
              <a:spcAft>
                <a:spcPts val="0"/>
              </a:spcAft>
              <a:buClr>
                <a:schemeClr val="dk1"/>
              </a:buClr>
              <a:buSzPts val="1800"/>
              <a:buChar char="•"/>
              <a:defRPr sz="1600"/>
            </a:lvl3pPr>
            <a:lvl4pPr marL="1828800" lvl="3" indent="-342900" algn="l">
              <a:lnSpc>
                <a:spcPct val="90000"/>
              </a:lnSpc>
              <a:spcBef>
                <a:spcPts val="500"/>
              </a:spcBef>
              <a:spcAft>
                <a:spcPts val="0"/>
              </a:spcAft>
              <a:buClr>
                <a:schemeClr val="dk1"/>
              </a:buClr>
              <a:buSzPts val="1800"/>
              <a:buChar char="•"/>
              <a:defRPr sz="1600"/>
            </a:lvl4pPr>
            <a:lvl5pPr marL="2286000" lvl="4" indent="-342900" algn="l">
              <a:lnSpc>
                <a:spcPct val="90000"/>
              </a:lnSpc>
              <a:spcBef>
                <a:spcPts val="500"/>
              </a:spcBef>
              <a:spcAft>
                <a:spcPts val="0"/>
              </a:spcAft>
              <a:buClr>
                <a:schemeClr val="dk1"/>
              </a:buClr>
              <a:buSzPts val="1800"/>
              <a:buChar char="•"/>
              <a:defRPr sz="1600"/>
            </a:lvl5pPr>
            <a:lvl6pPr marL="2743200" lvl="5" indent="-342900" algn="l">
              <a:lnSpc>
                <a:spcPct val="90000"/>
              </a:lnSpc>
              <a:spcBef>
                <a:spcPts val="500"/>
              </a:spcBef>
              <a:spcAft>
                <a:spcPts val="0"/>
              </a:spcAft>
              <a:buClr>
                <a:schemeClr val="dk1"/>
              </a:buClr>
              <a:buSzPts val="1800"/>
              <a:buChar char="•"/>
              <a:defRPr sz="1600"/>
            </a:lvl6pPr>
            <a:lvl7pPr marL="3200400" lvl="6" indent="-342900" algn="l">
              <a:lnSpc>
                <a:spcPct val="90000"/>
              </a:lnSpc>
              <a:spcBef>
                <a:spcPts val="500"/>
              </a:spcBef>
              <a:spcAft>
                <a:spcPts val="0"/>
              </a:spcAft>
              <a:buClr>
                <a:schemeClr val="dk1"/>
              </a:buClr>
              <a:buSzPts val="1800"/>
              <a:buChar char="•"/>
              <a:defRPr sz="1600"/>
            </a:lvl7pPr>
            <a:lvl8pPr marL="3657600" lvl="7" indent="-342900" algn="l">
              <a:lnSpc>
                <a:spcPct val="90000"/>
              </a:lnSpc>
              <a:spcBef>
                <a:spcPts val="500"/>
              </a:spcBef>
              <a:spcAft>
                <a:spcPts val="0"/>
              </a:spcAft>
              <a:buClr>
                <a:schemeClr val="dk1"/>
              </a:buClr>
              <a:buSzPts val="1800"/>
              <a:buChar char="•"/>
              <a:defRPr sz="1600"/>
            </a:lvl8pPr>
            <a:lvl9pPr marL="4114800" lvl="8" indent="-342900" algn="l">
              <a:lnSpc>
                <a:spcPct val="90000"/>
              </a:lnSpc>
              <a:spcBef>
                <a:spcPts val="500"/>
              </a:spcBef>
              <a:spcAft>
                <a:spcPts val="0"/>
              </a:spcAft>
              <a:buClr>
                <a:schemeClr val="dk1"/>
              </a:buClr>
              <a:buSzPts val="1800"/>
              <a:buChar char="•"/>
              <a:defRPr sz="1600"/>
            </a:lvl9pPr>
          </a:lstStyle>
          <a:p>
            <a:pPr lvl="0"/>
            <a:r>
              <a:rPr lang="fi-FI"/>
              <a:t>Muokkaa tekstin perustyylejä napsauttamalla</a:t>
            </a:r>
          </a:p>
        </p:txBody>
      </p:sp>
      <p:sp>
        <p:nvSpPr>
          <p:cNvPr id="6" name="Text Placeholder 2">
            <a:extLst>
              <a:ext uri="{FF2B5EF4-FFF2-40B4-BE49-F238E27FC236}">
                <a16:creationId xmlns:a16="http://schemas.microsoft.com/office/drawing/2014/main" id="{C47A8F8B-D798-8F47-9A56-28054004E6CA}"/>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sp>
        <p:nvSpPr>
          <p:cNvPr id="3" name="Kuvan paikkamerkki 2">
            <a:extLst>
              <a:ext uri="{FF2B5EF4-FFF2-40B4-BE49-F238E27FC236}">
                <a16:creationId xmlns:a16="http://schemas.microsoft.com/office/drawing/2014/main" id="{064761B8-F8A5-7D47-95F2-3DC80945F807}"/>
              </a:ext>
            </a:extLst>
          </p:cNvPr>
          <p:cNvSpPr>
            <a:spLocks noGrp="1"/>
          </p:cNvSpPr>
          <p:nvPr>
            <p:ph type="pic" sz="quarter" idx="14"/>
          </p:nvPr>
        </p:nvSpPr>
        <p:spPr>
          <a:xfrm>
            <a:off x="1017070" y="1800000"/>
            <a:ext cx="2341130" cy="2341130"/>
          </a:xfrm>
        </p:spPr>
        <p:txBody>
          <a:bodyPr/>
          <a:lstStyle>
            <a:lvl1pPr marL="50800" indent="0">
              <a:buNone/>
              <a:defRPr/>
            </a:lvl1pPr>
          </a:lstStyle>
          <a:p>
            <a:r>
              <a:rPr lang="fi-FI"/>
              <a:t>Lisää kuva napsauttamalla kuvaketta</a:t>
            </a:r>
          </a:p>
        </p:txBody>
      </p:sp>
    </p:spTree>
    <p:extLst>
      <p:ext uri="{BB962C8B-B14F-4D97-AF65-F5344CB8AC3E}">
        <p14:creationId xmlns:p14="http://schemas.microsoft.com/office/powerpoint/2010/main" val="122810777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25"/>
        <p:cNvGrpSpPr/>
        <p:nvPr/>
      </p:nvGrpSpPr>
      <p:grpSpPr>
        <a:xfrm>
          <a:off x="0" y="0"/>
          <a:ext cx="0" cy="0"/>
          <a:chOff x="0" y="0"/>
          <a:chExt cx="0" cy="0"/>
        </a:xfrm>
      </p:grpSpPr>
      <p:sp>
        <p:nvSpPr>
          <p:cNvPr id="26" name="Google Shape;26;p4"/>
          <p:cNvSpPr txBox="1">
            <a:spLocks noGrp="1"/>
          </p:cNvSpPr>
          <p:nvPr>
            <p:ph type="title"/>
          </p:nvPr>
        </p:nvSpPr>
        <p:spPr>
          <a:xfrm>
            <a:off x="838200" y="365126"/>
            <a:ext cx="10515600" cy="71100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sz="24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fi-FI"/>
              <a:t>Muokkaa ots. perustyyl. napsautt.</a:t>
            </a:r>
            <a:endParaRPr dirty="0"/>
          </a:p>
        </p:txBody>
      </p:sp>
      <p:sp>
        <p:nvSpPr>
          <p:cNvPr id="27" name="Google Shape;27;p4"/>
          <p:cNvSpPr txBox="1">
            <a:spLocks noGrp="1"/>
          </p:cNvSpPr>
          <p:nvPr>
            <p:ph type="body" idx="1"/>
          </p:nvPr>
        </p:nvSpPr>
        <p:spPr>
          <a:xfrm>
            <a:off x="3432174" y="1076132"/>
            <a:ext cx="7921625" cy="5100831"/>
          </a:xfrm>
          <a:prstGeom prst="rect">
            <a:avLst/>
          </a:prstGeom>
          <a:noFill/>
          <a:ln>
            <a:noFill/>
          </a:ln>
        </p:spPr>
        <p:txBody>
          <a:bodyPr spcFirstLastPara="1" wrap="square" lIns="91425" tIns="45700" rIns="91425" bIns="45700" anchor="t" anchorCtr="0">
            <a:normAutofit/>
          </a:bodyPr>
          <a:lstStyle>
            <a:lvl1pPr marL="0" lvl="0" indent="0" algn="l">
              <a:lnSpc>
                <a:spcPct val="100000"/>
              </a:lnSpc>
              <a:spcBef>
                <a:spcPts val="1000"/>
              </a:spcBef>
              <a:spcAft>
                <a:spcPts val="0"/>
              </a:spcAft>
              <a:buClr>
                <a:schemeClr val="dk1"/>
              </a:buClr>
              <a:buSzPts val="3840"/>
              <a:buFont typeface="Montserrat"/>
              <a:buNone/>
              <a:defRPr sz="2400"/>
            </a:lvl1pPr>
            <a:lvl2pPr marL="914400" lvl="1" indent="-216000" algn="l">
              <a:lnSpc>
                <a:spcPct val="90000"/>
              </a:lnSpc>
              <a:spcBef>
                <a:spcPts val="600"/>
              </a:spcBef>
              <a:spcAft>
                <a:spcPts val="0"/>
              </a:spcAft>
              <a:buClr>
                <a:schemeClr val="dk1"/>
              </a:buClr>
              <a:buSzPts val="18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42900" algn="l">
              <a:lnSpc>
                <a:spcPct val="90000"/>
              </a:lnSpc>
              <a:spcBef>
                <a:spcPts val="500"/>
              </a:spcBef>
              <a:spcAft>
                <a:spcPts val="0"/>
              </a:spcAft>
              <a:buClr>
                <a:schemeClr val="dk1"/>
              </a:buClr>
              <a:buSzPts val="1800"/>
              <a:buChar char="•"/>
              <a:defRPr sz="1600"/>
            </a:lvl4pPr>
            <a:lvl5pPr marL="2286000" lvl="4" indent="-342900" algn="l">
              <a:lnSpc>
                <a:spcPct val="90000"/>
              </a:lnSpc>
              <a:spcBef>
                <a:spcPts val="500"/>
              </a:spcBef>
              <a:spcAft>
                <a:spcPts val="0"/>
              </a:spcAft>
              <a:buClr>
                <a:schemeClr val="dk1"/>
              </a:buClr>
              <a:buSzPts val="1800"/>
              <a:buChar char="•"/>
              <a:defRPr sz="1600"/>
            </a:lvl5pPr>
            <a:lvl6pPr marL="2743200" lvl="5" indent="-342900" algn="l">
              <a:lnSpc>
                <a:spcPct val="90000"/>
              </a:lnSpc>
              <a:spcBef>
                <a:spcPts val="500"/>
              </a:spcBef>
              <a:spcAft>
                <a:spcPts val="0"/>
              </a:spcAft>
              <a:buClr>
                <a:schemeClr val="dk1"/>
              </a:buClr>
              <a:buSzPts val="1800"/>
              <a:buChar char="•"/>
              <a:defRPr sz="1600"/>
            </a:lvl6pPr>
            <a:lvl7pPr marL="3200400" lvl="6" indent="-342900" algn="l">
              <a:lnSpc>
                <a:spcPct val="90000"/>
              </a:lnSpc>
              <a:spcBef>
                <a:spcPts val="500"/>
              </a:spcBef>
              <a:spcAft>
                <a:spcPts val="0"/>
              </a:spcAft>
              <a:buClr>
                <a:schemeClr val="dk1"/>
              </a:buClr>
              <a:buSzPts val="1800"/>
              <a:buChar char="•"/>
              <a:defRPr sz="1600"/>
            </a:lvl7pPr>
            <a:lvl8pPr marL="3657600" lvl="7" indent="-342900" algn="l">
              <a:lnSpc>
                <a:spcPct val="90000"/>
              </a:lnSpc>
              <a:spcBef>
                <a:spcPts val="500"/>
              </a:spcBef>
              <a:spcAft>
                <a:spcPts val="0"/>
              </a:spcAft>
              <a:buClr>
                <a:schemeClr val="dk1"/>
              </a:buClr>
              <a:buSzPts val="1800"/>
              <a:buChar char="•"/>
              <a:defRPr sz="1600"/>
            </a:lvl8pPr>
            <a:lvl9pPr marL="4114800" lvl="8" indent="-342900" algn="l">
              <a:lnSpc>
                <a:spcPct val="90000"/>
              </a:lnSpc>
              <a:spcBef>
                <a:spcPts val="500"/>
              </a:spcBef>
              <a:spcAft>
                <a:spcPts val="0"/>
              </a:spcAft>
              <a:buClr>
                <a:schemeClr val="dk1"/>
              </a:buClr>
              <a:buSzPts val="1800"/>
              <a:buChar char="•"/>
              <a:defRPr sz="1600"/>
            </a:lvl9pPr>
          </a:lstStyle>
          <a:p>
            <a:pPr lvl="0"/>
            <a:r>
              <a:rPr lang="fi-FI"/>
              <a:t>Muokkaa tekstin perustyylejä napsauttamalla</a:t>
            </a:r>
          </a:p>
        </p:txBody>
      </p:sp>
      <p:sp>
        <p:nvSpPr>
          <p:cNvPr id="6" name="Text Placeholder 2">
            <a:extLst>
              <a:ext uri="{FF2B5EF4-FFF2-40B4-BE49-F238E27FC236}">
                <a16:creationId xmlns:a16="http://schemas.microsoft.com/office/drawing/2014/main" id="{6EB0425D-AA35-7F49-9D46-C0E005F429DB}"/>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spTree>
    <p:extLst>
      <p:ext uri="{BB962C8B-B14F-4D97-AF65-F5344CB8AC3E}">
        <p14:creationId xmlns:p14="http://schemas.microsoft.com/office/powerpoint/2010/main" val="38658811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39"/>
        <p:cNvGrpSpPr/>
        <p:nvPr/>
      </p:nvGrpSpPr>
      <p:grpSpPr>
        <a:xfrm>
          <a:off x="0" y="0"/>
          <a:ext cx="0" cy="0"/>
          <a:chOff x="0" y="0"/>
          <a:chExt cx="0" cy="0"/>
        </a:xfrm>
      </p:grpSpPr>
      <p:sp>
        <p:nvSpPr>
          <p:cNvPr id="41" name="Google Shape;41;p6"/>
          <p:cNvSpPr txBox="1">
            <a:spLocks noGrp="1"/>
          </p:cNvSpPr>
          <p:nvPr>
            <p:ph type="body" idx="1"/>
          </p:nvPr>
        </p:nvSpPr>
        <p:spPr>
          <a:xfrm>
            <a:off x="838200" y="365125"/>
            <a:ext cx="10515600" cy="5811838"/>
          </a:xfrm>
          <a:prstGeom prst="rect">
            <a:avLst/>
          </a:prstGeom>
          <a:noFill/>
          <a:ln>
            <a:noFill/>
          </a:ln>
        </p:spPr>
        <p:txBody>
          <a:bodyPr spcFirstLastPara="1" wrap="square" lIns="91425" tIns="45700" rIns="91425" bIns="45700" anchor="t" anchorCtr="0">
            <a:normAutofit/>
          </a:bodyPr>
          <a:lstStyle>
            <a:lvl1pPr marL="523240" lvl="0" indent="-457200" algn="l">
              <a:lnSpc>
                <a:spcPct val="110000"/>
              </a:lnSpc>
              <a:spcBef>
                <a:spcPts val="1000"/>
              </a:spcBef>
              <a:spcAft>
                <a:spcPts val="0"/>
              </a:spcAft>
              <a:buClr>
                <a:schemeClr val="dk1"/>
              </a:buClr>
              <a:buSzPts val="2560"/>
              <a:buFont typeface="Normaali järjestelmäfontti"/>
              <a:buChar char="»"/>
              <a:defRPr sz="3200"/>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fi-FI"/>
              <a:t>Muokkaa tekstin perustyylejä napsauttamalla</a:t>
            </a:r>
          </a:p>
        </p:txBody>
      </p:sp>
      <p:sp>
        <p:nvSpPr>
          <p:cNvPr id="6" name="Text Placeholder 2">
            <a:extLst>
              <a:ext uri="{FF2B5EF4-FFF2-40B4-BE49-F238E27FC236}">
                <a16:creationId xmlns:a16="http://schemas.microsoft.com/office/drawing/2014/main" id="{C47A8F8B-D798-8F47-9A56-28054004E6CA}"/>
              </a:ext>
            </a:extLst>
          </p:cNvPr>
          <p:cNvSpPr>
            <a:spLocks noGrp="1"/>
          </p:cNvSpPr>
          <p:nvPr>
            <p:ph type="body" sz="quarter" idx="13" hasCustomPrompt="1"/>
          </p:nvPr>
        </p:nvSpPr>
        <p:spPr>
          <a:xfrm>
            <a:off x="195221" y="6356350"/>
            <a:ext cx="10070998"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spTree>
    <p:extLst>
      <p:ext uri="{BB962C8B-B14F-4D97-AF65-F5344CB8AC3E}">
        <p14:creationId xmlns:p14="http://schemas.microsoft.com/office/powerpoint/2010/main" val="19970036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39"/>
        <p:cNvGrpSpPr/>
        <p:nvPr/>
      </p:nvGrpSpPr>
      <p:grpSpPr>
        <a:xfrm>
          <a:off x="0" y="0"/>
          <a:ext cx="0" cy="0"/>
          <a:chOff x="0" y="0"/>
          <a:chExt cx="0" cy="0"/>
        </a:xfrm>
      </p:grpSpPr>
      <p:sp>
        <p:nvSpPr>
          <p:cNvPr id="40" name="Google Shape;40;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fi-FI"/>
              <a:t>Muokkaa ots. perustyyl. napsautt.</a:t>
            </a:r>
            <a:endParaRPr dirty="0"/>
          </a:p>
        </p:txBody>
      </p:sp>
      <p:sp>
        <p:nvSpPr>
          <p:cNvPr id="41" name="Google Shape;41;p6"/>
          <p:cNvSpPr txBox="1">
            <a:spLocks noGrp="1"/>
          </p:cNvSpPr>
          <p:nvPr>
            <p:ph type="body" idx="1"/>
          </p:nvPr>
        </p:nvSpPr>
        <p:spPr>
          <a:xfrm>
            <a:off x="838200" y="1825625"/>
            <a:ext cx="8635482" cy="4351338"/>
          </a:xfrm>
          <a:prstGeom prst="rect">
            <a:avLst/>
          </a:prstGeom>
          <a:noFill/>
          <a:ln>
            <a:noFill/>
          </a:ln>
        </p:spPr>
        <p:txBody>
          <a:bodyPr spcFirstLastPara="1" wrap="square" lIns="91425" tIns="45700" rIns="91425" bIns="45700" numCol="1" anchor="t" anchorCtr="0">
            <a:noAutofit/>
          </a:bodyPr>
          <a:lstStyle>
            <a:lvl1pPr marL="285750" lvl="0" indent="-285750" algn="l">
              <a:lnSpc>
                <a:spcPct val="100000"/>
              </a:lnSpc>
              <a:spcBef>
                <a:spcPts val="1000"/>
              </a:spcBef>
              <a:spcAft>
                <a:spcPts val="0"/>
              </a:spcAft>
              <a:buClr>
                <a:schemeClr val="dk1"/>
              </a:buClr>
              <a:buSzPct val="80000"/>
              <a:buFont typeface="Normaali järjestelmäfontti"/>
              <a:buChar char="»"/>
              <a:defRPr sz="1800"/>
            </a:lvl1pPr>
            <a:lvl2pPr marL="914400" lvl="1" indent="-342900" algn="l">
              <a:lnSpc>
                <a:spcPct val="100000"/>
              </a:lnSpc>
              <a:spcBef>
                <a:spcPts val="500"/>
              </a:spcBef>
              <a:spcAft>
                <a:spcPts val="0"/>
              </a:spcAft>
              <a:buClr>
                <a:schemeClr val="dk1"/>
              </a:buClr>
              <a:buSzPts val="1800"/>
              <a:buChar char="•"/>
              <a:defRPr sz="1600"/>
            </a:lvl2pPr>
            <a:lvl3pPr marL="1371600" lvl="2" indent="-342900" algn="l">
              <a:lnSpc>
                <a:spcPct val="100000"/>
              </a:lnSpc>
              <a:spcBef>
                <a:spcPts val="500"/>
              </a:spcBef>
              <a:spcAft>
                <a:spcPts val="0"/>
              </a:spcAft>
              <a:buClr>
                <a:schemeClr val="dk1"/>
              </a:buClr>
              <a:buSzPts val="1800"/>
              <a:buChar char="•"/>
              <a:defRPr sz="1600"/>
            </a:lvl3pPr>
            <a:lvl4pPr marL="1828800" lvl="3" indent="-342900" algn="l">
              <a:lnSpc>
                <a:spcPct val="90000"/>
              </a:lnSpc>
              <a:spcBef>
                <a:spcPts val="500"/>
              </a:spcBef>
              <a:spcAft>
                <a:spcPts val="0"/>
              </a:spcAft>
              <a:buClr>
                <a:schemeClr val="dk1"/>
              </a:buClr>
              <a:buSzPts val="1800"/>
              <a:buChar char="•"/>
              <a:defRPr sz="1600"/>
            </a:lvl4pPr>
            <a:lvl5pPr marL="2286000" lvl="4" indent="-342900" algn="l">
              <a:lnSpc>
                <a:spcPct val="90000"/>
              </a:lnSpc>
              <a:spcBef>
                <a:spcPts val="500"/>
              </a:spcBef>
              <a:spcAft>
                <a:spcPts val="0"/>
              </a:spcAft>
              <a:buClr>
                <a:schemeClr val="dk1"/>
              </a:buClr>
              <a:buSzPts val="1800"/>
              <a:buChar char="•"/>
              <a:defRPr sz="1600"/>
            </a:lvl5pPr>
            <a:lvl6pPr marL="2743200" lvl="5" indent="-342900" algn="l">
              <a:lnSpc>
                <a:spcPct val="90000"/>
              </a:lnSpc>
              <a:spcBef>
                <a:spcPts val="500"/>
              </a:spcBef>
              <a:spcAft>
                <a:spcPts val="0"/>
              </a:spcAft>
              <a:buClr>
                <a:schemeClr val="dk1"/>
              </a:buClr>
              <a:buSzPts val="1800"/>
              <a:buChar char="•"/>
              <a:defRPr sz="1600"/>
            </a:lvl6pPr>
            <a:lvl7pPr marL="3200400" lvl="6" indent="-342900" algn="l">
              <a:lnSpc>
                <a:spcPct val="90000"/>
              </a:lnSpc>
              <a:spcBef>
                <a:spcPts val="500"/>
              </a:spcBef>
              <a:spcAft>
                <a:spcPts val="0"/>
              </a:spcAft>
              <a:buClr>
                <a:schemeClr val="dk1"/>
              </a:buClr>
              <a:buSzPts val="1800"/>
              <a:buChar char="•"/>
              <a:defRPr sz="1600"/>
            </a:lvl7pPr>
            <a:lvl8pPr marL="3657600" lvl="7" indent="-342900" algn="l">
              <a:lnSpc>
                <a:spcPct val="90000"/>
              </a:lnSpc>
              <a:spcBef>
                <a:spcPts val="500"/>
              </a:spcBef>
              <a:spcAft>
                <a:spcPts val="0"/>
              </a:spcAft>
              <a:buClr>
                <a:schemeClr val="dk1"/>
              </a:buClr>
              <a:buSzPts val="1800"/>
              <a:buChar char="•"/>
              <a:defRPr sz="1600"/>
            </a:lvl8pPr>
            <a:lvl9pPr marL="4114800" lvl="8" indent="-342900" algn="l">
              <a:lnSpc>
                <a:spcPct val="90000"/>
              </a:lnSpc>
              <a:spcBef>
                <a:spcPts val="500"/>
              </a:spcBef>
              <a:spcAft>
                <a:spcPts val="0"/>
              </a:spcAft>
              <a:buClr>
                <a:schemeClr val="dk1"/>
              </a:buClr>
              <a:buSzPts val="1800"/>
              <a:buChar char="•"/>
              <a:defRPr sz="1600"/>
            </a:lvl9pPr>
          </a:lstStyle>
          <a:p>
            <a:pPr lvl="0"/>
            <a:r>
              <a:rPr lang="fi-FI"/>
              <a:t>Muokkaa tekstin perustyylejä napsauttamalla</a:t>
            </a:r>
          </a:p>
        </p:txBody>
      </p:sp>
      <p:sp>
        <p:nvSpPr>
          <p:cNvPr id="6" name="Text Placeholder 2">
            <a:extLst>
              <a:ext uri="{FF2B5EF4-FFF2-40B4-BE49-F238E27FC236}">
                <a16:creationId xmlns:a16="http://schemas.microsoft.com/office/drawing/2014/main" id="{AFB01BAC-DD15-114F-ADC2-9BC9D9A97057}"/>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spTree>
    <p:extLst>
      <p:ext uri="{BB962C8B-B14F-4D97-AF65-F5344CB8AC3E}">
        <p14:creationId xmlns:p14="http://schemas.microsoft.com/office/powerpoint/2010/main" val="37660712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39"/>
        <p:cNvGrpSpPr/>
        <p:nvPr/>
      </p:nvGrpSpPr>
      <p:grpSpPr>
        <a:xfrm>
          <a:off x="0" y="0"/>
          <a:ext cx="0" cy="0"/>
          <a:chOff x="0" y="0"/>
          <a:chExt cx="0" cy="0"/>
        </a:xfrm>
      </p:grpSpPr>
      <p:sp>
        <p:nvSpPr>
          <p:cNvPr id="40" name="Google Shape;40;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fi-FI"/>
              <a:t>Muokkaa ots. perustyyl. napsautt.</a:t>
            </a:r>
            <a:endParaRPr dirty="0"/>
          </a:p>
        </p:txBody>
      </p:sp>
      <p:sp>
        <p:nvSpPr>
          <p:cNvPr id="41" name="Google Shape;41;p6"/>
          <p:cNvSpPr txBox="1">
            <a:spLocks noGrp="1"/>
          </p:cNvSpPr>
          <p:nvPr>
            <p:ph type="body" idx="1"/>
          </p:nvPr>
        </p:nvSpPr>
        <p:spPr>
          <a:xfrm>
            <a:off x="838200" y="1825625"/>
            <a:ext cx="8635482" cy="4351338"/>
          </a:xfrm>
          <a:prstGeom prst="rect">
            <a:avLst/>
          </a:prstGeom>
          <a:noFill/>
          <a:ln>
            <a:noFill/>
          </a:ln>
        </p:spPr>
        <p:txBody>
          <a:bodyPr spcFirstLastPara="1" wrap="square" lIns="91425" tIns="45700" rIns="91425" bIns="45700" numCol="1" anchor="t" anchorCtr="0">
            <a:noAutofit/>
          </a:bodyPr>
          <a:lstStyle>
            <a:lvl1pPr marL="285750" lvl="0" indent="-285750" algn="l">
              <a:lnSpc>
                <a:spcPct val="100000"/>
              </a:lnSpc>
              <a:spcBef>
                <a:spcPts val="1000"/>
              </a:spcBef>
              <a:spcAft>
                <a:spcPts val="0"/>
              </a:spcAft>
              <a:buClr>
                <a:schemeClr val="dk1"/>
              </a:buClr>
              <a:buSzPct val="80000"/>
              <a:buFont typeface="Normaali järjestelmäfontti"/>
              <a:buChar char="»"/>
              <a:defRPr sz="1800"/>
            </a:lvl1pPr>
            <a:lvl2pPr marL="914400" lvl="1" indent="-342900" algn="l">
              <a:lnSpc>
                <a:spcPct val="100000"/>
              </a:lnSpc>
              <a:spcBef>
                <a:spcPts val="500"/>
              </a:spcBef>
              <a:spcAft>
                <a:spcPts val="0"/>
              </a:spcAft>
              <a:buClr>
                <a:schemeClr val="dk1"/>
              </a:buClr>
              <a:buSzPts val="1800"/>
              <a:buChar char="•"/>
              <a:defRPr sz="1600"/>
            </a:lvl2pPr>
            <a:lvl3pPr marL="1371600" lvl="2" indent="-342900" algn="l">
              <a:lnSpc>
                <a:spcPct val="100000"/>
              </a:lnSpc>
              <a:spcBef>
                <a:spcPts val="500"/>
              </a:spcBef>
              <a:spcAft>
                <a:spcPts val="0"/>
              </a:spcAft>
              <a:buClr>
                <a:schemeClr val="dk1"/>
              </a:buClr>
              <a:buSzPts val="1800"/>
              <a:buChar char="•"/>
              <a:defRPr sz="1600"/>
            </a:lvl3pPr>
            <a:lvl4pPr marL="1828800" lvl="3" indent="-342900" algn="l">
              <a:lnSpc>
                <a:spcPct val="90000"/>
              </a:lnSpc>
              <a:spcBef>
                <a:spcPts val="500"/>
              </a:spcBef>
              <a:spcAft>
                <a:spcPts val="0"/>
              </a:spcAft>
              <a:buClr>
                <a:schemeClr val="dk1"/>
              </a:buClr>
              <a:buSzPts val="1800"/>
              <a:buChar char="•"/>
              <a:defRPr sz="1600"/>
            </a:lvl4pPr>
            <a:lvl5pPr marL="2286000" lvl="4" indent="-342900" algn="l">
              <a:lnSpc>
                <a:spcPct val="90000"/>
              </a:lnSpc>
              <a:spcBef>
                <a:spcPts val="500"/>
              </a:spcBef>
              <a:spcAft>
                <a:spcPts val="0"/>
              </a:spcAft>
              <a:buClr>
                <a:schemeClr val="dk1"/>
              </a:buClr>
              <a:buSzPts val="1800"/>
              <a:buChar char="•"/>
              <a:defRPr sz="1600"/>
            </a:lvl5pPr>
            <a:lvl6pPr marL="2743200" lvl="5" indent="-342900" algn="l">
              <a:lnSpc>
                <a:spcPct val="90000"/>
              </a:lnSpc>
              <a:spcBef>
                <a:spcPts val="500"/>
              </a:spcBef>
              <a:spcAft>
                <a:spcPts val="0"/>
              </a:spcAft>
              <a:buClr>
                <a:schemeClr val="dk1"/>
              </a:buClr>
              <a:buSzPts val="1800"/>
              <a:buChar char="•"/>
              <a:defRPr sz="1600"/>
            </a:lvl6pPr>
            <a:lvl7pPr marL="3200400" lvl="6" indent="-342900" algn="l">
              <a:lnSpc>
                <a:spcPct val="90000"/>
              </a:lnSpc>
              <a:spcBef>
                <a:spcPts val="500"/>
              </a:spcBef>
              <a:spcAft>
                <a:spcPts val="0"/>
              </a:spcAft>
              <a:buClr>
                <a:schemeClr val="dk1"/>
              </a:buClr>
              <a:buSzPts val="1800"/>
              <a:buChar char="•"/>
              <a:defRPr sz="1600"/>
            </a:lvl7pPr>
            <a:lvl8pPr marL="3657600" lvl="7" indent="-342900" algn="l">
              <a:lnSpc>
                <a:spcPct val="90000"/>
              </a:lnSpc>
              <a:spcBef>
                <a:spcPts val="500"/>
              </a:spcBef>
              <a:spcAft>
                <a:spcPts val="0"/>
              </a:spcAft>
              <a:buClr>
                <a:schemeClr val="dk1"/>
              </a:buClr>
              <a:buSzPts val="1800"/>
              <a:buChar char="•"/>
              <a:defRPr sz="1600"/>
            </a:lvl8pPr>
            <a:lvl9pPr marL="4114800" lvl="8" indent="-342900" algn="l">
              <a:lnSpc>
                <a:spcPct val="90000"/>
              </a:lnSpc>
              <a:spcBef>
                <a:spcPts val="500"/>
              </a:spcBef>
              <a:spcAft>
                <a:spcPts val="0"/>
              </a:spcAft>
              <a:buClr>
                <a:schemeClr val="dk1"/>
              </a:buClr>
              <a:buSzPts val="1800"/>
              <a:buChar char="•"/>
              <a:defRPr sz="1600"/>
            </a:lvl9pPr>
          </a:lstStyle>
          <a:p>
            <a:pPr lvl="0"/>
            <a:r>
              <a:rPr lang="fi-FI"/>
              <a:t>Muokkaa tekstin perustyylejä napsauttamalla</a:t>
            </a:r>
          </a:p>
        </p:txBody>
      </p:sp>
      <p:sp>
        <p:nvSpPr>
          <p:cNvPr id="6" name="Text Placeholder 2">
            <a:extLst>
              <a:ext uri="{FF2B5EF4-FFF2-40B4-BE49-F238E27FC236}">
                <a16:creationId xmlns:a16="http://schemas.microsoft.com/office/drawing/2014/main" id="{AFB01BAC-DD15-114F-ADC2-9BC9D9A97057}"/>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spTree>
    <p:extLst>
      <p:ext uri="{BB962C8B-B14F-4D97-AF65-F5344CB8AC3E}">
        <p14:creationId xmlns:p14="http://schemas.microsoft.com/office/powerpoint/2010/main" val="18772027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39"/>
        <p:cNvGrpSpPr/>
        <p:nvPr/>
      </p:nvGrpSpPr>
      <p:grpSpPr>
        <a:xfrm>
          <a:off x="0" y="0"/>
          <a:ext cx="0" cy="0"/>
          <a:chOff x="0" y="0"/>
          <a:chExt cx="0" cy="0"/>
        </a:xfrm>
      </p:grpSpPr>
      <p:sp>
        <p:nvSpPr>
          <p:cNvPr id="40" name="Google Shape;40;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fi-FI"/>
              <a:t>Muokkaa ots. perustyyl. napsautt.</a:t>
            </a:r>
            <a:endParaRPr dirty="0"/>
          </a:p>
        </p:txBody>
      </p:sp>
      <p:sp>
        <p:nvSpPr>
          <p:cNvPr id="41" name="Google Shape;41;p6"/>
          <p:cNvSpPr txBox="1">
            <a:spLocks noGrp="1"/>
          </p:cNvSpPr>
          <p:nvPr>
            <p:ph type="body" idx="1"/>
          </p:nvPr>
        </p:nvSpPr>
        <p:spPr>
          <a:xfrm>
            <a:off x="838200" y="1825625"/>
            <a:ext cx="8635482" cy="4351338"/>
          </a:xfrm>
          <a:prstGeom prst="rect">
            <a:avLst/>
          </a:prstGeom>
          <a:noFill/>
          <a:ln>
            <a:noFill/>
          </a:ln>
        </p:spPr>
        <p:txBody>
          <a:bodyPr spcFirstLastPara="1" wrap="square" lIns="91425" tIns="45700" rIns="91425" bIns="45700" numCol="1" anchor="t" anchorCtr="0">
            <a:noAutofit/>
          </a:bodyPr>
          <a:lstStyle>
            <a:lvl1pPr marL="285750" lvl="0" indent="-285750" algn="l">
              <a:lnSpc>
                <a:spcPct val="100000"/>
              </a:lnSpc>
              <a:spcBef>
                <a:spcPts val="1000"/>
              </a:spcBef>
              <a:spcAft>
                <a:spcPts val="0"/>
              </a:spcAft>
              <a:buClr>
                <a:schemeClr val="dk1"/>
              </a:buClr>
              <a:buSzPct val="80000"/>
              <a:buFont typeface="Normaali järjestelmäfontti"/>
              <a:buChar char="»"/>
              <a:defRPr sz="1800"/>
            </a:lvl1pPr>
            <a:lvl2pPr marL="914400" lvl="1" indent="-342900" algn="l">
              <a:lnSpc>
                <a:spcPct val="100000"/>
              </a:lnSpc>
              <a:spcBef>
                <a:spcPts val="500"/>
              </a:spcBef>
              <a:spcAft>
                <a:spcPts val="0"/>
              </a:spcAft>
              <a:buClr>
                <a:schemeClr val="dk1"/>
              </a:buClr>
              <a:buSzPts val="1800"/>
              <a:buChar char="•"/>
              <a:defRPr sz="1600"/>
            </a:lvl2pPr>
            <a:lvl3pPr marL="1371600" lvl="2" indent="-342900" algn="l">
              <a:lnSpc>
                <a:spcPct val="100000"/>
              </a:lnSpc>
              <a:spcBef>
                <a:spcPts val="500"/>
              </a:spcBef>
              <a:spcAft>
                <a:spcPts val="0"/>
              </a:spcAft>
              <a:buClr>
                <a:schemeClr val="dk1"/>
              </a:buClr>
              <a:buSzPts val="1800"/>
              <a:buChar char="•"/>
              <a:defRPr sz="1600"/>
            </a:lvl3pPr>
            <a:lvl4pPr marL="1828800" lvl="3" indent="-342900" algn="l">
              <a:lnSpc>
                <a:spcPct val="90000"/>
              </a:lnSpc>
              <a:spcBef>
                <a:spcPts val="500"/>
              </a:spcBef>
              <a:spcAft>
                <a:spcPts val="0"/>
              </a:spcAft>
              <a:buClr>
                <a:schemeClr val="dk1"/>
              </a:buClr>
              <a:buSzPts val="1800"/>
              <a:buChar char="•"/>
              <a:defRPr sz="1600"/>
            </a:lvl4pPr>
            <a:lvl5pPr marL="2286000" lvl="4" indent="-342900" algn="l">
              <a:lnSpc>
                <a:spcPct val="90000"/>
              </a:lnSpc>
              <a:spcBef>
                <a:spcPts val="500"/>
              </a:spcBef>
              <a:spcAft>
                <a:spcPts val="0"/>
              </a:spcAft>
              <a:buClr>
                <a:schemeClr val="dk1"/>
              </a:buClr>
              <a:buSzPts val="1800"/>
              <a:buChar char="•"/>
              <a:defRPr sz="1600"/>
            </a:lvl5pPr>
            <a:lvl6pPr marL="2743200" lvl="5" indent="-342900" algn="l">
              <a:lnSpc>
                <a:spcPct val="90000"/>
              </a:lnSpc>
              <a:spcBef>
                <a:spcPts val="500"/>
              </a:spcBef>
              <a:spcAft>
                <a:spcPts val="0"/>
              </a:spcAft>
              <a:buClr>
                <a:schemeClr val="dk1"/>
              </a:buClr>
              <a:buSzPts val="1800"/>
              <a:buChar char="•"/>
              <a:defRPr sz="1600"/>
            </a:lvl6pPr>
            <a:lvl7pPr marL="3200400" lvl="6" indent="-342900" algn="l">
              <a:lnSpc>
                <a:spcPct val="90000"/>
              </a:lnSpc>
              <a:spcBef>
                <a:spcPts val="500"/>
              </a:spcBef>
              <a:spcAft>
                <a:spcPts val="0"/>
              </a:spcAft>
              <a:buClr>
                <a:schemeClr val="dk1"/>
              </a:buClr>
              <a:buSzPts val="1800"/>
              <a:buChar char="•"/>
              <a:defRPr sz="1600"/>
            </a:lvl7pPr>
            <a:lvl8pPr marL="3657600" lvl="7" indent="-342900" algn="l">
              <a:lnSpc>
                <a:spcPct val="90000"/>
              </a:lnSpc>
              <a:spcBef>
                <a:spcPts val="500"/>
              </a:spcBef>
              <a:spcAft>
                <a:spcPts val="0"/>
              </a:spcAft>
              <a:buClr>
                <a:schemeClr val="dk1"/>
              </a:buClr>
              <a:buSzPts val="1800"/>
              <a:buChar char="•"/>
              <a:defRPr sz="1600"/>
            </a:lvl8pPr>
            <a:lvl9pPr marL="4114800" lvl="8" indent="-342900" algn="l">
              <a:lnSpc>
                <a:spcPct val="90000"/>
              </a:lnSpc>
              <a:spcBef>
                <a:spcPts val="500"/>
              </a:spcBef>
              <a:spcAft>
                <a:spcPts val="0"/>
              </a:spcAft>
              <a:buClr>
                <a:schemeClr val="dk1"/>
              </a:buClr>
              <a:buSzPts val="1800"/>
              <a:buChar char="•"/>
              <a:defRPr sz="1600"/>
            </a:lvl9pPr>
          </a:lstStyle>
          <a:p>
            <a:pPr lvl="0"/>
            <a:r>
              <a:rPr lang="fi-FI"/>
              <a:t>Muokkaa tekstin perustyylejä napsauttamalla</a:t>
            </a:r>
          </a:p>
        </p:txBody>
      </p:sp>
      <p:sp>
        <p:nvSpPr>
          <p:cNvPr id="6" name="Text Placeholder 2">
            <a:extLst>
              <a:ext uri="{FF2B5EF4-FFF2-40B4-BE49-F238E27FC236}">
                <a16:creationId xmlns:a16="http://schemas.microsoft.com/office/drawing/2014/main" id="{AFB01BAC-DD15-114F-ADC2-9BC9D9A97057}"/>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spTree>
    <p:extLst>
      <p:ext uri="{BB962C8B-B14F-4D97-AF65-F5344CB8AC3E}">
        <p14:creationId xmlns:p14="http://schemas.microsoft.com/office/powerpoint/2010/main" val="39395027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39"/>
        <p:cNvGrpSpPr/>
        <p:nvPr/>
      </p:nvGrpSpPr>
      <p:grpSpPr>
        <a:xfrm>
          <a:off x="0" y="0"/>
          <a:ext cx="0" cy="0"/>
          <a:chOff x="0" y="0"/>
          <a:chExt cx="0" cy="0"/>
        </a:xfrm>
      </p:grpSpPr>
      <p:sp>
        <p:nvSpPr>
          <p:cNvPr id="40" name="Google Shape;40;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fi-FI"/>
              <a:t>Muokkaa ots. perustyyl. napsautt.</a:t>
            </a:r>
            <a:endParaRPr dirty="0"/>
          </a:p>
        </p:txBody>
      </p:sp>
      <p:sp>
        <p:nvSpPr>
          <p:cNvPr id="41" name="Google Shape;41;p6"/>
          <p:cNvSpPr txBox="1">
            <a:spLocks noGrp="1"/>
          </p:cNvSpPr>
          <p:nvPr>
            <p:ph type="body" idx="1"/>
          </p:nvPr>
        </p:nvSpPr>
        <p:spPr>
          <a:xfrm>
            <a:off x="838200" y="1825625"/>
            <a:ext cx="7661304" cy="4351338"/>
          </a:xfrm>
          <a:prstGeom prst="rect">
            <a:avLst/>
          </a:prstGeom>
          <a:noFill/>
          <a:ln>
            <a:noFill/>
          </a:ln>
        </p:spPr>
        <p:txBody>
          <a:bodyPr spcFirstLastPara="1" wrap="square" lIns="91425" tIns="45700" rIns="91425" bIns="45700" numCol="1" anchor="t" anchorCtr="0">
            <a:noAutofit/>
          </a:bodyPr>
          <a:lstStyle>
            <a:lvl1pPr marL="285750" lvl="0" indent="-285750" algn="l">
              <a:lnSpc>
                <a:spcPct val="100000"/>
              </a:lnSpc>
              <a:spcBef>
                <a:spcPts val="1000"/>
              </a:spcBef>
              <a:spcAft>
                <a:spcPts val="0"/>
              </a:spcAft>
              <a:buClr>
                <a:schemeClr val="dk1"/>
              </a:buClr>
              <a:buSzPts val="2560"/>
              <a:buFont typeface="Normaali järjestelmäfontti"/>
              <a:buChar char="»"/>
              <a:defRPr sz="1800"/>
            </a:lvl1pPr>
            <a:lvl2pPr marL="914400" lvl="1" indent="-342900" algn="l">
              <a:lnSpc>
                <a:spcPct val="100000"/>
              </a:lnSpc>
              <a:spcBef>
                <a:spcPts val="500"/>
              </a:spcBef>
              <a:spcAft>
                <a:spcPts val="0"/>
              </a:spcAft>
              <a:buClr>
                <a:schemeClr val="dk1"/>
              </a:buClr>
              <a:buSzPts val="1800"/>
              <a:buChar char="•"/>
              <a:defRPr sz="1600"/>
            </a:lvl2pPr>
            <a:lvl3pPr marL="1371600" lvl="2" indent="-342900" algn="l">
              <a:lnSpc>
                <a:spcPct val="100000"/>
              </a:lnSpc>
              <a:spcBef>
                <a:spcPts val="500"/>
              </a:spcBef>
              <a:spcAft>
                <a:spcPts val="0"/>
              </a:spcAft>
              <a:buClr>
                <a:schemeClr val="dk1"/>
              </a:buClr>
              <a:buSzPts val="1800"/>
              <a:buChar char="•"/>
              <a:defRPr sz="1600"/>
            </a:lvl3pPr>
            <a:lvl4pPr marL="1828800" lvl="3" indent="-342900" algn="l">
              <a:lnSpc>
                <a:spcPct val="90000"/>
              </a:lnSpc>
              <a:spcBef>
                <a:spcPts val="500"/>
              </a:spcBef>
              <a:spcAft>
                <a:spcPts val="0"/>
              </a:spcAft>
              <a:buClr>
                <a:schemeClr val="dk1"/>
              </a:buClr>
              <a:buSzPts val="1800"/>
              <a:buChar char="•"/>
              <a:defRPr sz="1600"/>
            </a:lvl4pPr>
            <a:lvl5pPr marL="2286000" lvl="4" indent="-342900" algn="l">
              <a:lnSpc>
                <a:spcPct val="90000"/>
              </a:lnSpc>
              <a:spcBef>
                <a:spcPts val="500"/>
              </a:spcBef>
              <a:spcAft>
                <a:spcPts val="0"/>
              </a:spcAft>
              <a:buClr>
                <a:schemeClr val="dk1"/>
              </a:buClr>
              <a:buSzPts val="1800"/>
              <a:buChar char="•"/>
              <a:defRPr sz="1600"/>
            </a:lvl5pPr>
            <a:lvl6pPr marL="2743200" lvl="5" indent="-342900" algn="l">
              <a:lnSpc>
                <a:spcPct val="90000"/>
              </a:lnSpc>
              <a:spcBef>
                <a:spcPts val="500"/>
              </a:spcBef>
              <a:spcAft>
                <a:spcPts val="0"/>
              </a:spcAft>
              <a:buClr>
                <a:schemeClr val="dk1"/>
              </a:buClr>
              <a:buSzPts val="1800"/>
              <a:buChar char="•"/>
              <a:defRPr sz="1600"/>
            </a:lvl6pPr>
            <a:lvl7pPr marL="3200400" lvl="6" indent="-342900" algn="l">
              <a:lnSpc>
                <a:spcPct val="90000"/>
              </a:lnSpc>
              <a:spcBef>
                <a:spcPts val="500"/>
              </a:spcBef>
              <a:spcAft>
                <a:spcPts val="0"/>
              </a:spcAft>
              <a:buClr>
                <a:schemeClr val="dk1"/>
              </a:buClr>
              <a:buSzPts val="1800"/>
              <a:buChar char="•"/>
              <a:defRPr sz="1600"/>
            </a:lvl7pPr>
            <a:lvl8pPr marL="3657600" lvl="7" indent="-342900" algn="l">
              <a:lnSpc>
                <a:spcPct val="90000"/>
              </a:lnSpc>
              <a:spcBef>
                <a:spcPts val="500"/>
              </a:spcBef>
              <a:spcAft>
                <a:spcPts val="0"/>
              </a:spcAft>
              <a:buClr>
                <a:schemeClr val="dk1"/>
              </a:buClr>
              <a:buSzPts val="1800"/>
              <a:buChar char="•"/>
              <a:defRPr sz="1600"/>
            </a:lvl8pPr>
            <a:lvl9pPr marL="4114800" lvl="8" indent="-342900" algn="l">
              <a:lnSpc>
                <a:spcPct val="90000"/>
              </a:lnSpc>
              <a:spcBef>
                <a:spcPts val="500"/>
              </a:spcBef>
              <a:spcAft>
                <a:spcPts val="0"/>
              </a:spcAft>
              <a:buClr>
                <a:schemeClr val="dk1"/>
              </a:buClr>
              <a:buSzPts val="1800"/>
              <a:buChar char="•"/>
              <a:defRPr sz="1600"/>
            </a:lvl9pPr>
          </a:lstStyle>
          <a:p>
            <a:pPr lvl="0"/>
            <a:r>
              <a:rPr lang="fi-FI"/>
              <a:t>Muokkaa tekstin perustyylejä napsauttamalla</a:t>
            </a:r>
          </a:p>
        </p:txBody>
      </p:sp>
      <p:sp>
        <p:nvSpPr>
          <p:cNvPr id="6" name="Text Placeholder 2">
            <a:extLst>
              <a:ext uri="{FF2B5EF4-FFF2-40B4-BE49-F238E27FC236}">
                <a16:creationId xmlns:a16="http://schemas.microsoft.com/office/drawing/2014/main" id="{AFB01BAC-DD15-114F-ADC2-9BC9D9A97057}"/>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sp>
        <p:nvSpPr>
          <p:cNvPr id="3" name="Sisällön paikkamerkki 2">
            <a:extLst>
              <a:ext uri="{FF2B5EF4-FFF2-40B4-BE49-F238E27FC236}">
                <a16:creationId xmlns:a16="http://schemas.microsoft.com/office/drawing/2014/main" id="{09F1CA4B-E6DE-1D4E-8DAE-334CF78F1F7E}"/>
              </a:ext>
            </a:extLst>
          </p:cNvPr>
          <p:cNvSpPr>
            <a:spLocks noGrp="1"/>
          </p:cNvSpPr>
          <p:nvPr>
            <p:ph sz="quarter" idx="14"/>
          </p:nvPr>
        </p:nvSpPr>
        <p:spPr>
          <a:xfrm>
            <a:off x="8596313" y="1825625"/>
            <a:ext cx="2757487"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30326594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39"/>
        <p:cNvGrpSpPr/>
        <p:nvPr/>
      </p:nvGrpSpPr>
      <p:grpSpPr>
        <a:xfrm>
          <a:off x="0" y="0"/>
          <a:ext cx="0" cy="0"/>
          <a:chOff x="0" y="0"/>
          <a:chExt cx="0" cy="0"/>
        </a:xfrm>
      </p:grpSpPr>
      <p:sp>
        <p:nvSpPr>
          <p:cNvPr id="40" name="Google Shape;40;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fi-FI"/>
              <a:t>Muokkaa ots. perustyyl. napsautt.</a:t>
            </a:r>
            <a:endParaRPr dirty="0"/>
          </a:p>
        </p:txBody>
      </p:sp>
      <p:sp>
        <p:nvSpPr>
          <p:cNvPr id="41" name="Google Shape;41;p6"/>
          <p:cNvSpPr txBox="1">
            <a:spLocks noGrp="1"/>
          </p:cNvSpPr>
          <p:nvPr>
            <p:ph type="body" idx="1"/>
          </p:nvPr>
        </p:nvSpPr>
        <p:spPr>
          <a:xfrm>
            <a:off x="4622800" y="1825625"/>
            <a:ext cx="6731000" cy="4351338"/>
          </a:xfrm>
          <a:prstGeom prst="rect">
            <a:avLst/>
          </a:prstGeom>
          <a:noFill/>
          <a:ln>
            <a:noFill/>
          </a:ln>
        </p:spPr>
        <p:txBody>
          <a:bodyPr spcFirstLastPara="1" wrap="square" lIns="91425" tIns="45700" rIns="91425" bIns="45700" numCol="1" anchor="t" anchorCtr="0">
            <a:noAutofit/>
          </a:bodyPr>
          <a:lstStyle>
            <a:lvl1pPr marL="285750" lvl="0" indent="-285750" algn="l">
              <a:lnSpc>
                <a:spcPct val="100000"/>
              </a:lnSpc>
              <a:spcBef>
                <a:spcPts val="1000"/>
              </a:spcBef>
              <a:spcAft>
                <a:spcPts val="0"/>
              </a:spcAft>
              <a:buClr>
                <a:schemeClr val="dk1"/>
              </a:buClr>
              <a:buSzPct val="80000"/>
              <a:buFont typeface="Normaali järjestelmäfontti"/>
              <a:buChar char="»"/>
              <a:defRPr sz="1800"/>
            </a:lvl1pPr>
            <a:lvl2pPr marL="914400" lvl="1" indent="-342900" algn="l">
              <a:lnSpc>
                <a:spcPct val="100000"/>
              </a:lnSpc>
              <a:spcBef>
                <a:spcPts val="500"/>
              </a:spcBef>
              <a:spcAft>
                <a:spcPts val="0"/>
              </a:spcAft>
              <a:buClr>
                <a:schemeClr val="dk1"/>
              </a:buClr>
              <a:buSzPts val="1800"/>
              <a:buChar char="•"/>
              <a:defRPr sz="1600"/>
            </a:lvl2pPr>
            <a:lvl3pPr marL="1371600" lvl="2" indent="-342900" algn="l">
              <a:lnSpc>
                <a:spcPct val="100000"/>
              </a:lnSpc>
              <a:spcBef>
                <a:spcPts val="500"/>
              </a:spcBef>
              <a:spcAft>
                <a:spcPts val="0"/>
              </a:spcAft>
              <a:buClr>
                <a:schemeClr val="dk1"/>
              </a:buClr>
              <a:buSzPts val="1800"/>
              <a:buChar char="•"/>
              <a:defRPr sz="1600"/>
            </a:lvl3pPr>
            <a:lvl4pPr marL="1828800" lvl="3" indent="-342900" algn="l">
              <a:lnSpc>
                <a:spcPct val="90000"/>
              </a:lnSpc>
              <a:spcBef>
                <a:spcPts val="500"/>
              </a:spcBef>
              <a:spcAft>
                <a:spcPts val="0"/>
              </a:spcAft>
              <a:buClr>
                <a:schemeClr val="dk1"/>
              </a:buClr>
              <a:buSzPts val="1800"/>
              <a:buChar char="•"/>
              <a:defRPr sz="1600"/>
            </a:lvl4pPr>
            <a:lvl5pPr marL="2286000" lvl="4" indent="-342900" algn="l">
              <a:lnSpc>
                <a:spcPct val="90000"/>
              </a:lnSpc>
              <a:spcBef>
                <a:spcPts val="500"/>
              </a:spcBef>
              <a:spcAft>
                <a:spcPts val="0"/>
              </a:spcAft>
              <a:buClr>
                <a:schemeClr val="dk1"/>
              </a:buClr>
              <a:buSzPts val="1800"/>
              <a:buChar char="•"/>
              <a:defRPr sz="1600"/>
            </a:lvl5pPr>
            <a:lvl6pPr marL="2743200" lvl="5" indent="-342900" algn="l">
              <a:lnSpc>
                <a:spcPct val="90000"/>
              </a:lnSpc>
              <a:spcBef>
                <a:spcPts val="500"/>
              </a:spcBef>
              <a:spcAft>
                <a:spcPts val="0"/>
              </a:spcAft>
              <a:buClr>
                <a:schemeClr val="dk1"/>
              </a:buClr>
              <a:buSzPts val="1800"/>
              <a:buChar char="•"/>
              <a:defRPr sz="1600"/>
            </a:lvl6pPr>
            <a:lvl7pPr marL="3200400" lvl="6" indent="-342900" algn="l">
              <a:lnSpc>
                <a:spcPct val="90000"/>
              </a:lnSpc>
              <a:spcBef>
                <a:spcPts val="500"/>
              </a:spcBef>
              <a:spcAft>
                <a:spcPts val="0"/>
              </a:spcAft>
              <a:buClr>
                <a:schemeClr val="dk1"/>
              </a:buClr>
              <a:buSzPts val="1800"/>
              <a:buChar char="•"/>
              <a:defRPr sz="1600"/>
            </a:lvl7pPr>
            <a:lvl8pPr marL="3657600" lvl="7" indent="-342900" algn="l">
              <a:lnSpc>
                <a:spcPct val="90000"/>
              </a:lnSpc>
              <a:spcBef>
                <a:spcPts val="500"/>
              </a:spcBef>
              <a:spcAft>
                <a:spcPts val="0"/>
              </a:spcAft>
              <a:buClr>
                <a:schemeClr val="dk1"/>
              </a:buClr>
              <a:buSzPts val="1800"/>
              <a:buChar char="•"/>
              <a:defRPr sz="1600"/>
            </a:lvl8pPr>
            <a:lvl9pPr marL="4114800" lvl="8" indent="-342900" algn="l">
              <a:lnSpc>
                <a:spcPct val="90000"/>
              </a:lnSpc>
              <a:spcBef>
                <a:spcPts val="500"/>
              </a:spcBef>
              <a:spcAft>
                <a:spcPts val="0"/>
              </a:spcAft>
              <a:buClr>
                <a:schemeClr val="dk1"/>
              </a:buClr>
              <a:buSzPts val="1800"/>
              <a:buChar char="•"/>
              <a:defRPr sz="1600"/>
            </a:lvl9pPr>
          </a:lstStyle>
          <a:p>
            <a:pPr lvl="0"/>
            <a:r>
              <a:rPr lang="fi-FI"/>
              <a:t>Muokkaa tekstin perustyylejä napsauttamalla</a:t>
            </a:r>
          </a:p>
        </p:txBody>
      </p:sp>
      <p:sp>
        <p:nvSpPr>
          <p:cNvPr id="6" name="Text Placeholder 2">
            <a:extLst>
              <a:ext uri="{FF2B5EF4-FFF2-40B4-BE49-F238E27FC236}">
                <a16:creationId xmlns:a16="http://schemas.microsoft.com/office/drawing/2014/main" id="{AFB01BAC-DD15-114F-ADC2-9BC9D9A97057}"/>
              </a:ext>
            </a:extLst>
          </p:cNvPr>
          <p:cNvSpPr>
            <a:spLocks noGrp="1"/>
          </p:cNvSpPr>
          <p:nvPr>
            <p:ph type="body" sz="quarter" idx="13" hasCustomPrompt="1"/>
          </p:nvPr>
        </p:nvSpPr>
        <p:spPr>
          <a:xfrm>
            <a:off x="4622799" y="6356350"/>
            <a:ext cx="669818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sp>
        <p:nvSpPr>
          <p:cNvPr id="3" name="Sisällön paikkamerkki 2">
            <a:extLst>
              <a:ext uri="{FF2B5EF4-FFF2-40B4-BE49-F238E27FC236}">
                <a16:creationId xmlns:a16="http://schemas.microsoft.com/office/drawing/2014/main" id="{09F1CA4B-E6DE-1D4E-8DAE-334CF78F1F7E}"/>
              </a:ext>
            </a:extLst>
          </p:cNvPr>
          <p:cNvSpPr>
            <a:spLocks noGrp="1"/>
          </p:cNvSpPr>
          <p:nvPr>
            <p:ph sz="quarter" idx="14"/>
          </p:nvPr>
        </p:nvSpPr>
        <p:spPr>
          <a:xfrm>
            <a:off x="0" y="1825624"/>
            <a:ext cx="4475480" cy="5032375"/>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253627866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image" Target="../media/image2.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image" Target="../media/image1.pn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Montserrat ExtraBold"/>
              <a:buNone/>
              <a:defRPr sz="4400" b="0" i="0" u="none" strike="noStrike" cap="none">
                <a:solidFill>
                  <a:schemeClr val="dk1"/>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Montserrat"/>
                <a:ea typeface="Montserrat"/>
                <a:cs typeface="Montserrat"/>
                <a:sym typeface="Montserra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Montserrat"/>
                <a:ea typeface="Montserrat"/>
                <a:cs typeface="Montserrat"/>
                <a:sym typeface="Montserra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Montserrat"/>
                <a:ea typeface="Montserrat"/>
                <a:cs typeface="Montserrat"/>
                <a:sym typeface="Montserra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Montserrat"/>
                <a:ea typeface="Montserrat"/>
                <a:cs typeface="Montserrat"/>
                <a:sym typeface="Montserra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a:ea typeface="Montserrat"/>
                <a:cs typeface="Montserrat"/>
                <a:sym typeface="Montserrat"/>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Montserrat"/>
                <a:ea typeface="Montserrat"/>
                <a:cs typeface="Montserrat"/>
                <a:sym typeface="Montserra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a:ea typeface="Montserrat"/>
                <a:cs typeface="Montserrat"/>
                <a:sym typeface="Montserrat"/>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fi-FI"/>
              <a:t>‹#›</a:t>
            </a:fld>
            <a:endParaRPr/>
          </a:p>
        </p:txBody>
      </p:sp>
      <p:pic>
        <p:nvPicPr>
          <p:cNvPr id="3" name="Kuva 2">
            <a:extLst>
              <a:ext uri="{FF2B5EF4-FFF2-40B4-BE49-F238E27FC236}">
                <a16:creationId xmlns:a16="http://schemas.microsoft.com/office/drawing/2014/main" id="{B5EC1442-A83A-A2F0-F048-FE944971877B}"/>
              </a:ext>
            </a:extLst>
          </p:cNvPr>
          <p:cNvPicPr>
            <a:picLocks noChangeAspect="1"/>
          </p:cNvPicPr>
          <p:nvPr userDrawn="1"/>
        </p:nvPicPr>
        <p:blipFill>
          <a:blip r:embed="rId51">
            <a:extLst>
              <a:ext uri="{96DAC541-7B7A-43D3-8B79-37D633B846F1}">
                <asvg:svgBlip xmlns:asvg="http://schemas.microsoft.com/office/drawing/2016/SVG/main" r:embed="rId52"/>
              </a:ext>
            </a:extLst>
          </a:blip>
          <a:stretch>
            <a:fillRect/>
          </a:stretch>
        </p:blipFill>
        <p:spPr>
          <a:xfrm>
            <a:off x="11596915" y="6035789"/>
            <a:ext cx="390723" cy="656658"/>
          </a:xfrm>
          <a:prstGeom prst="rect">
            <a:avLst/>
          </a:prstGeom>
        </p:spPr>
      </p:pic>
    </p:spTree>
  </p:cSld>
  <p:clrMap bg1="lt1" tx1="dk1" bg2="dk2" tx2="lt2" accent1="accent1" accent2="accent2" accent3="accent3" accent4="accent4" accent5="accent5" accent6="accent6" hlink="hlink" folHlink="folHlink"/>
  <p:sldLayoutIdLst>
    <p:sldLayoutId id="2147483656" r:id="rId1"/>
    <p:sldLayoutId id="2147483652" r:id="rId2"/>
    <p:sldLayoutId id="2147483722" r:id="rId3"/>
    <p:sldLayoutId id="2147483718" r:id="rId4"/>
    <p:sldLayoutId id="2147483688" r:id="rId5"/>
    <p:sldLayoutId id="2147483693" r:id="rId6"/>
    <p:sldLayoutId id="2147483704" r:id="rId7"/>
    <p:sldLayoutId id="2147483698" r:id="rId8"/>
    <p:sldLayoutId id="2147483697" r:id="rId9"/>
    <p:sldLayoutId id="2147483690" r:id="rId10"/>
    <p:sldLayoutId id="2147483700" r:id="rId11"/>
    <p:sldLayoutId id="2147483691" r:id="rId12"/>
    <p:sldLayoutId id="2147483694" r:id="rId13"/>
    <p:sldLayoutId id="2147483658" r:id="rId14"/>
    <p:sldLayoutId id="2147483659" r:id="rId15"/>
    <p:sldLayoutId id="2147483660" r:id="rId16"/>
    <p:sldLayoutId id="2147483661" r:id="rId17"/>
    <p:sldLayoutId id="2147483663" r:id="rId18"/>
    <p:sldLayoutId id="2147483664" r:id="rId19"/>
    <p:sldLayoutId id="2147483665" r:id="rId20"/>
    <p:sldLayoutId id="2147483666" r:id="rId21"/>
    <p:sldLayoutId id="2147483667" r:id="rId22"/>
    <p:sldLayoutId id="2147483669" r:id="rId23"/>
    <p:sldLayoutId id="2147483670" r:id="rId24"/>
    <p:sldLayoutId id="2147483671" r:id="rId25"/>
    <p:sldLayoutId id="2147483648" r:id="rId26"/>
    <p:sldLayoutId id="2147483711" r:id="rId27"/>
    <p:sldLayoutId id="2147483696" r:id="rId28"/>
    <p:sldLayoutId id="2147483699" r:id="rId29"/>
    <p:sldLayoutId id="2147483695" r:id="rId30"/>
    <p:sldLayoutId id="2147483672" r:id="rId31"/>
    <p:sldLayoutId id="2147483673" r:id="rId32"/>
    <p:sldLayoutId id="2147483692" r:id="rId33"/>
    <p:sldLayoutId id="2147483689" r:id="rId34"/>
    <p:sldLayoutId id="2147483701" r:id="rId35"/>
    <p:sldLayoutId id="2147483702" r:id="rId36"/>
    <p:sldLayoutId id="2147483678" r:id="rId37"/>
    <p:sldLayoutId id="2147483679" r:id="rId38"/>
    <p:sldLayoutId id="2147483687" r:id="rId39"/>
    <p:sldLayoutId id="2147483714" r:id="rId40"/>
    <p:sldLayoutId id="2147483710" r:id="rId41"/>
    <p:sldLayoutId id="2147483713" r:id="rId42"/>
    <p:sldLayoutId id="2147483707" r:id="rId43"/>
    <p:sldLayoutId id="2147483712" r:id="rId44"/>
    <p:sldLayoutId id="2147483709" r:id="rId45"/>
    <p:sldLayoutId id="2147483715" r:id="rId46"/>
    <p:sldLayoutId id="2147483720" r:id="rId47"/>
    <p:sldLayoutId id="2147483719" r:id="rId48"/>
    <p:sldLayoutId id="2147483721" r:id="rId49"/>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457200" marR="0" lvl="0" indent="-406400" algn="l" rtl="0" eaLnBrk="1" hangingPunct="1">
        <a:lnSpc>
          <a:spcPct val="100000"/>
        </a:lnSpc>
        <a:spcBef>
          <a:spcPts val="0"/>
        </a:spcBef>
        <a:spcAft>
          <a:spcPts val="0"/>
        </a:spcAft>
        <a:buClr>
          <a:srgbClr val="000000"/>
        </a:buClr>
        <a:buSzPct val="80000"/>
        <a:buFont typeface="Normaali järjestelmäfontti"/>
        <a:buChar char="»"/>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2" pos="529" userDrawn="1">
          <p15:clr>
            <a:srgbClr val="A4A3A4"/>
          </p15:clr>
        </p15:guide>
        <p15:guide id="5" pos="2162" userDrawn="1">
          <p15:clr>
            <a:srgbClr val="A4A3A4"/>
          </p15:clr>
        </p15:guide>
        <p15:guide id="6" pos="2978" userDrawn="1">
          <p15:clr>
            <a:srgbClr val="A4A3A4"/>
          </p15:clr>
        </p15:guide>
        <p15:guide id="7" pos="3795" userDrawn="1">
          <p15:clr>
            <a:srgbClr val="A4A3A4"/>
          </p15:clr>
        </p15:guide>
        <p15:guide id="8" pos="4611" userDrawn="1">
          <p15:clr>
            <a:srgbClr val="A4A3A4"/>
          </p15:clr>
        </p15:guide>
        <p15:guide id="9" pos="5428" userDrawn="1">
          <p15:clr>
            <a:srgbClr val="A4A3A4"/>
          </p15:clr>
        </p15:guide>
        <p15:guide id="10" pos="6244" userDrawn="1">
          <p15:clr>
            <a:srgbClr val="A4A3A4"/>
          </p15:clr>
        </p15:guide>
        <p15:guide id="13" pos="2865" userDrawn="1">
          <p15:clr>
            <a:srgbClr val="FDE53C"/>
          </p15:clr>
        </p15:guide>
        <p15:guide id="15" pos="4815" userDrawn="1">
          <p15:clr>
            <a:srgbClr val="FDE53C"/>
          </p15:clr>
        </p15:guide>
        <p15:guide id="16" pos="1345" userDrawn="1">
          <p15:clr>
            <a:srgbClr val="A4A3A4"/>
          </p15:clr>
        </p15:guide>
        <p15:guide id="19" orient="horz" pos="1638" userDrawn="1">
          <p15:clr>
            <a:srgbClr val="FDE53C"/>
          </p15:clr>
        </p15:guide>
        <p15:guide id="21" orient="horz" pos="2682" userDrawn="1">
          <p15:clr>
            <a:srgbClr val="FDE53C"/>
          </p15:clr>
        </p15:guide>
        <p15:guide id="22" pos="7061" userDrawn="1">
          <p15:clr>
            <a:srgbClr val="A4A3A4"/>
          </p15:clr>
        </p15:guide>
        <p15:guide id="23" pos="7151" userDrawn="1">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3.xml"/><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chart" Target="../charts/chart1.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4.jpg"/><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svg"/><Relationship Id="rId3" Type="http://schemas.openxmlformats.org/officeDocument/2006/relationships/image" Target="../media/image43.svg"/><Relationship Id="rId7" Type="http://schemas.openxmlformats.org/officeDocument/2006/relationships/image" Target="../media/image47.svg"/><Relationship Id="rId12" Type="http://schemas.openxmlformats.org/officeDocument/2006/relationships/image" Target="../media/image52.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6.png"/><Relationship Id="rId11" Type="http://schemas.openxmlformats.org/officeDocument/2006/relationships/image" Target="../media/image51.svg"/><Relationship Id="rId5" Type="http://schemas.openxmlformats.org/officeDocument/2006/relationships/image" Target="../media/image45.sv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svg"/></Relationships>
</file>

<file path=ppt/slides/_rels/slide32.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3.xml"/><Relationship Id="rId4" Type="http://schemas.openxmlformats.org/officeDocument/2006/relationships/image" Target="../media/image2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laotsikko 2">
            <a:extLst>
              <a:ext uri="{FF2B5EF4-FFF2-40B4-BE49-F238E27FC236}">
                <a16:creationId xmlns:a16="http://schemas.microsoft.com/office/drawing/2014/main" id="{1B575054-2D7A-A236-2EE8-A9E00217CD7A}"/>
              </a:ext>
            </a:extLst>
          </p:cNvPr>
          <p:cNvSpPr txBox="1">
            <a:spLocks/>
          </p:cNvSpPr>
          <p:nvPr/>
        </p:nvSpPr>
        <p:spPr>
          <a:xfrm>
            <a:off x="1524000" y="4078757"/>
            <a:ext cx="9144000" cy="1607272"/>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L="457200" marR="0" lvl="0" indent="-472440" algn="l" rtl="0" eaLnBrk="1" hangingPunct="1">
              <a:lnSpc>
                <a:spcPct val="90000"/>
              </a:lnSpc>
              <a:spcBef>
                <a:spcPts val="1000"/>
              </a:spcBef>
              <a:spcAft>
                <a:spcPts val="0"/>
              </a:spcAft>
              <a:buClr>
                <a:schemeClr val="dk1"/>
              </a:buClr>
              <a:buSzPts val="3840"/>
              <a:buFont typeface="Montserrat"/>
              <a:buChar char="»"/>
              <a:defRPr sz="4800" b="0" i="0" u="none" strike="noStrike" cap="none">
                <a:solidFill>
                  <a:schemeClr val="dk1"/>
                </a:solidFill>
                <a:latin typeface="Montserrat"/>
                <a:ea typeface="Montserrat"/>
                <a:cs typeface="Montserrat"/>
                <a:sym typeface="Montserrat"/>
              </a:defRPr>
            </a:lvl1pPr>
            <a:lvl2pPr marL="914400" marR="0" lvl="1" indent="-216000" algn="l" rtl="0" eaLnBrk="1" hangingPunct="1">
              <a:lnSpc>
                <a:spcPct val="90000"/>
              </a:lnSpc>
              <a:spcBef>
                <a:spcPts val="600"/>
              </a:spcBef>
              <a:spcAft>
                <a:spcPts val="0"/>
              </a:spcAft>
              <a:buClr>
                <a:schemeClr val="dk1"/>
              </a:buClr>
              <a:buSzPts val="1800"/>
              <a:buFont typeface="Arial"/>
              <a:buChar char="•"/>
              <a:defRPr sz="2400" b="0" i="0" u="none" strike="noStrike" cap="none">
                <a:solidFill>
                  <a:schemeClr val="dk1"/>
                </a:solidFill>
                <a:latin typeface="Montserrat"/>
                <a:ea typeface="Montserrat"/>
                <a:cs typeface="Montserrat"/>
                <a:sym typeface="Montserrat"/>
              </a:defRPr>
            </a:lvl2pPr>
            <a:lvl3pPr marL="1371600" marR="0" lvl="2" indent="-342900" algn="l" rtl="0" eaLnBrk="1" hangingPunct="1">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Montserrat"/>
                <a:ea typeface="Montserrat"/>
                <a:cs typeface="Montserrat"/>
                <a:sym typeface="Montserrat"/>
              </a:defRPr>
            </a:lvl3pPr>
            <a:lvl4pPr marL="1828800" marR="0" lvl="3"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4pPr>
            <a:lvl5pPr marL="2286000" marR="0" lvl="4"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5pPr>
            <a:lvl6pPr marL="2743200" marR="0" lvl="5"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6pPr>
            <a:lvl7pPr marL="3200400" marR="0" lvl="6"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7pPr>
            <a:lvl8pPr marL="3657600" marR="0" lvl="7"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8pPr>
            <a:lvl9pPr marL="4114800" marR="0" lvl="8"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9pPr>
          </a:lstStyle>
          <a:p>
            <a:pPr marL="0" indent="0" algn="ctr">
              <a:buNone/>
            </a:pPr>
            <a:r>
              <a:rPr lang="fi-FI" sz="3200" b="1" dirty="0"/>
              <a:t>MDI:n vuoden 2023 Väestöennuste</a:t>
            </a:r>
          </a:p>
        </p:txBody>
      </p:sp>
      <p:pic>
        <p:nvPicPr>
          <p:cNvPr id="6" name="Picture 2">
            <a:extLst>
              <a:ext uri="{FF2B5EF4-FFF2-40B4-BE49-F238E27FC236}">
                <a16:creationId xmlns:a16="http://schemas.microsoft.com/office/drawing/2014/main" id="{116321AB-117D-6B26-74DC-4A832830E3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1973732"/>
            <a:ext cx="5943600" cy="2105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90125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7DE9F9C-FF1D-B620-827B-B195FE076B6E}"/>
              </a:ext>
            </a:extLst>
          </p:cNvPr>
          <p:cNvSpPr>
            <a:spLocks noGrp="1"/>
          </p:cNvSpPr>
          <p:nvPr>
            <p:ph type="title"/>
          </p:nvPr>
        </p:nvSpPr>
        <p:spPr>
          <a:xfrm>
            <a:off x="309989" y="22810"/>
            <a:ext cx="11043811" cy="1325563"/>
          </a:xfrm>
        </p:spPr>
        <p:txBody>
          <a:bodyPr>
            <a:normAutofit/>
          </a:bodyPr>
          <a:lstStyle/>
          <a:p>
            <a:pPr algn="ctr"/>
            <a:r>
              <a:rPr lang="fi-FI" sz="3600" dirty="0"/>
              <a:t>Aluksi: Suomi Pohjoismaiden kontekstissa</a:t>
            </a:r>
          </a:p>
        </p:txBody>
      </p:sp>
      <p:sp>
        <p:nvSpPr>
          <p:cNvPr id="14" name="Tekstin paikkamerkki 3">
            <a:extLst>
              <a:ext uri="{FF2B5EF4-FFF2-40B4-BE49-F238E27FC236}">
                <a16:creationId xmlns:a16="http://schemas.microsoft.com/office/drawing/2014/main" id="{251905AB-B5B4-5DA0-464B-B30F113BB009}"/>
              </a:ext>
            </a:extLst>
          </p:cNvPr>
          <p:cNvSpPr txBox="1">
            <a:spLocks/>
          </p:cNvSpPr>
          <p:nvPr/>
        </p:nvSpPr>
        <p:spPr>
          <a:xfrm>
            <a:off x="4183489" y="6373214"/>
            <a:ext cx="4153368" cy="47884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L="0" marR="0" lvl="0" indent="0" algn="l" rtl="0" eaLnBrk="1" hangingPunct="1">
              <a:lnSpc>
                <a:spcPct val="90000"/>
              </a:lnSpc>
              <a:spcBef>
                <a:spcPts val="0"/>
              </a:spcBef>
              <a:spcAft>
                <a:spcPts val="300"/>
              </a:spcAft>
              <a:buClr>
                <a:schemeClr val="dk1"/>
              </a:buClr>
              <a:buSzPts val="2800"/>
              <a:buFont typeface="Arial"/>
              <a:buNone/>
              <a:defRPr sz="1400" b="0" i="0" u="none" strike="noStrike" cap="none">
                <a:solidFill>
                  <a:schemeClr val="dk1"/>
                </a:solidFill>
                <a:latin typeface="Montserrat"/>
                <a:ea typeface="Montserrat"/>
                <a:cs typeface="Montserrat"/>
                <a:sym typeface="Montserrat"/>
              </a:defRPr>
            </a:lvl1pPr>
            <a:lvl2pPr marL="533400" marR="0" lvl="1" indent="0" algn="l" rtl="0" eaLnBrk="1" hangingPunct="1">
              <a:lnSpc>
                <a:spcPct val="90000"/>
              </a:lnSpc>
              <a:spcBef>
                <a:spcPts val="500"/>
              </a:spcBef>
              <a:spcAft>
                <a:spcPts val="0"/>
              </a:spcAft>
              <a:buClr>
                <a:schemeClr val="dk1"/>
              </a:buClr>
              <a:buSzPts val="2400"/>
              <a:buFont typeface="Arial"/>
              <a:buNone/>
              <a:defRPr sz="2400" b="0" i="0" u="none" strike="noStrike" cap="none">
                <a:solidFill>
                  <a:schemeClr val="dk1"/>
                </a:solidFill>
                <a:latin typeface="Montserrat"/>
                <a:ea typeface="Montserrat"/>
                <a:cs typeface="Montserrat"/>
                <a:sym typeface="Montserrat"/>
              </a:defRPr>
            </a:lvl2pPr>
            <a:lvl3pPr marL="1016000" marR="0" lvl="2" indent="0" algn="l" rtl="0" eaLnBrk="1" hangingPunct="1">
              <a:lnSpc>
                <a:spcPct val="90000"/>
              </a:lnSpc>
              <a:spcBef>
                <a:spcPts val="500"/>
              </a:spcBef>
              <a:spcAft>
                <a:spcPts val="0"/>
              </a:spcAft>
              <a:buClr>
                <a:schemeClr val="dk1"/>
              </a:buClr>
              <a:buSzPts val="2000"/>
              <a:buFont typeface="Arial"/>
              <a:buNone/>
              <a:defRPr sz="2000" b="0" i="0" u="none" strike="noStrike" cap="none">
                <a:solidFill>
                  <a:schemeClr val="dk1"/>
                </a:solidFill>
                <a:latin typeface="Montserrat"/>
                <a:ea typeface="Montserrat"/>
                <a:cs typeface="Montserrat"/>
                <a:sym typeface="Montserrat"/>
              </a:defRPr>
            </a:lvl3pPr>
            <a:lvl4pPr marL="1485900" marR="0" lvl="3" indent="0" algn="l" rtl="0" eaLnBrk="1" hangingPunct="1">
              <a:lnSpc>
                <a:spcPct val="90000"/>
              </a:lnSpc>
              <a:spcBef>
                <a:spcPts val="500"/>
              </a:spcBef>
              <a:spcAft>
                <a:spcPts val="0"/>
              </a:spcAft>
              <a:buClr>
                <a:schemeClr val="dk1"/>
              </a:buClr>
              <a:buSzPts val="1800"/>
              <a:buFont typeface="Arial"/>
              <a:buNone/>
              <a:defRPr sz="1800" b="0" i="0" u="none" strike="noStrike" cap="none">
                <a:solidFill>
                  <a:schemeClr val="dk1"/>
                </a:solidFill>
                <a:latin typeface="Montserrat"/>
                <a:ea typeface="Montserrat"/>
                <a:cs typeface="Montserrat"/>
                <a:sym typeface="Montserrat"/>
              </a:defRPr>
            </a:lvl4pPr>
            <a:lvl5pPr marL="1943100" marR="0" lvl="4" indent="0" algn="l" rtl="0" eaLnBrk="1" hangingPunct="1">
              <a:lnSpc>
                <a:spcPct val="90000"/>
              </a:lnSpc>
              <a:spcBef>
                <a:spcPts val="500"/>
              </a:spcBef>
              <a:spcAft>
                <a:spcPts val="0"/>
              </a:spcAft>
              <a:buClr>
                <a:schemeClr val="dk1"/>
              </a:buClr>
              <a:buSzPts val="1800"/>
              <a:buFont typeface="Arial"/>
              <a:buNone/>
              <a:defRPr sz="1800" b="0" i="0" u="none" strike="noStrike" cap="none">
                <a:solidFill>
                  <a:schemeClr val="dk1"/>
                </a:solidFill>
                <a:latin typeface="Montserrat"/>
                <a:ea typeface="Montserrat"/>
                <a:cs typeface="Montserrat"/>
                <a:sym typeface="Montserrat"/>
              </a:defRPr>
            </a:lvl5pPr>
            <a:lvl6pPr marL="2743200" marR="0" lvl="5"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6pPr>
            <a:lvl7pPr marL="3200400" marR="0" lvl="6"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7pPr>
            <a:lvl8pPr marL="3657600" marR="0" lvl="7"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8pPr>
            <a:lvl9pPr marL="4114800" marR="0" lvl="8"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9pPr>
          </a:lstStyle>
          <a:p>
            <a:pPr algn="ctr"/>
            <a:r>
              <a:rPr lang="fi-FI" sz="1600" b="1" dirty="0"/>
              <a:t>Väestönmuutos 2010–2022</a:t>
            </a:r>
          </a:p>
        </p:txBody>
      </p:sp>
      <p:sp>
        <p:nvSpPr>
          <p:cNvPr id="15" name="Tekstin paikkamerkki 3">
            <a:extLst>
              <a:ext uri="{FF2B5EF4-FFF2-40B4-BE49-F238E27FC236}">
                <a16:creationId xmlns:a16="http://schemas.microsoft.com/office/drawing/2014/main" id="{971A6A62-8B4C-1E07-2DB2-A764898A7938}"/>
              </a:ext>
            </a:extLst>
          </p:cNvPr>
          <p:cNvSpPr txBox="1">
            <a:spLocks/>
          </p:cNvSpPr>
          <p:nvPr/>
        </p:nvSpPr>
        <p:spPr>
          <a:xfrm>
            <a:off x="8199121" y="6261100"/>
            <a:ext cx="3992880" cy="574090"/>
          </a:xfrm>
          <a:prstGeom prst="rect">
            <a:avLst/>
          </a:prstGeom>
          <a:solidFill>
            <a:schemeClr val="bg1"/>
          </a:solid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L="0" marR="0" lvl="0" indent="0" algn="l" rtl="0" eaLnBrk="1" hangingPunct="1">
              <a:lnSpc>
                <a:spcPct val="90000"/>
              </a:lnSpc>
              <a:spcBef>
                <a:spcPts val="0"/>
              </a:spcBef>
              <a:spcAft>
                <a:spcPts val="300"/>
              </a:spcAft>
              <a:buClr>
                <a:schemeClr val="dk1"/>
              </a:buClr>
              <a:buSzPts val="2800"/>
              <a:buFont typeface="Arial"/>
              <a:buNone/>
              <a:defRPr sz="1400" b="0" i="0" u="none" strike="noStrike" cap="none">
                <a:solidFill>
                  <a:schemeClr val="dk1"/>
                </a:solidFill>
                <a:latin typeface="Montserrat"/>
                <a:ea typeface="Montserrat"/>
                <a:cs typeface="Montserrat"/>
                <a:sym typeface="Montserrat"/>
              </a:defRPr>
            </a:lvl1pPr>
            <a:lvl2pPr marL="533400" marR="0" lvl="1" indent="0" algn="l" rtl="0" eaLnBrk="1" hangingPunct="1">
              <a:lnSpc>
                <a:spcPct val="90000"/>
              </a:lnSpc>
              <a:spcBef>
                <a:spcPts val="500"/>
              </a:spcBef>
              <a:spcAft>
                <a:spcPts val="0"/>
              </a:spcAft>
              <a:buClr>
                <a:schemeClr val="dk1"/>
              </a:buClr>
              <a:buSzPts val="2400"/>
              <a:buFont typeface="Arial"/>
              <a:buNone/>
              <a:defRPr sz="2400" b="0" i="0" u="none" strike="noStrike" cap="none">
                <a:solidFill>
                  <a:schemeClr val="dk1"/>
                </a:solidFill>
                <a:latin typeface="Montserrat"/>
                <a:ea typeface="Montserrat"/>
                <a:cs typeface="Montserrat"/>
                <a:sym typeface="Montserrat"/>
              </a:defRPr>
            </a:lvl2pPr>
            <a:lvl3pPr marL="1016000" marR="0" lvl="2" indent="0" algn="l" rtl="0" eaLnBrk="1" hangingPunct="1">
              <a:lnSpc>
                <a:spcPct val="90000"/>
              </a:lnSpc>
              <a:spcBef>
                <a:spcPts val="500"/>
              </a:spcBef>
              <a:spcAft>
                <a:spcPts val="0"/>
              </a:spcAft>
              <a:buClr>
                <a:schemeClr val="dk1"/>
              </a:buClr>
              <a:buSzPts val="2000"/>
              <a:buFont typeface="Arial"/>
              <a:buNone/>
              <a:defRPr sz="2000" b="0" i="0" u="none" strike="noStrike" cap="none">
                <a:solidFill>
                  <a:schemeClr val="dk1"/>
                </a:solidFill>
                <a:latin typeface="Montserrat"/>
                <a:ea typeface="Montserrat"/>
                <a:cs typeface="Montserrat"/>
                <a:sym typeface="Montserrat"/>
              </a:defRPr>
            </a:lvl3pPr>
            <a:lvl4pPr marL="1485900" marR="0" lvl="3" indent="0" algn="l" rtl="0" eaLnBrk="1" hangingPunct="1">
              <a:lnSpc>
                <a:spcPct val="90000"/>
              </a:lnSpc>
              <a:spcBef>
                <a:spcPts val="500"/>
              </a:spcBef>
              <a:spcAft>
                <a:spcPts val="0"/>
              </a:spcAft>
              <a:buClr>
                <a:schemeClr val="dk1"/>
              </a:buClr>
              <a:buSzPts val="1800"/>
              <a:buFont typeface="Arial"/>
              <a:buNone/>
              <a:defRPr sz="1800" b="0" i="0" u="none" strike="noStrike" cap="none">
                <a:solidFill>
                  <a:schemeClr val="dk1"/>
                </a:solidFill>
                <a:latin typeface="Montserrat"/>
                <a:ea typeface="Montserrat"/>
                <a:cs typeface="Montserrat"/>
                <a:sym typeface="Montserrat"/>
              </a:defRPr>
            </a:lvl4pPr>
            <a:lvl5pPr marL="1943100" marR="0" lvl="4" indent="0" algn="l" rtl="0" eaLnBrk="1" hangingPunct="1">
              <a:lnSpc>
                <a:spcPct val="90000"/>
              </a:lnSpc>
              <a:spcBef>
                <a:spcPts val="500"/>
              </a:spcBef>
              <a:spcAft>
                <a:spcPts val="0"/>
              </a:spcAft>
              <a:buClr>
                <a:schemeClr val="dk1"/>
              </a:buClr>
              <a:buSzPts val="1800"/>
              <a:buFont typeface="Arial"/>
              <a:buNone/>
              <a:defRPr sz="1800" b="0" i="0" u="none" strike="noStrike" cap="none">
                <a:solidFill>
                  <a:schemeClr val="dk1"/>
                </a:solidFill>
                <a:latin typeface="Montserrat"/>
                <a:ea typeface="Montserrat"/>
                <a:cs typeface="Montserrat"/>
                <a:sym typeface="Montserrat"/>
              </a:defRPr>
            </a:lvl5pPr>
            <a:lvl6pPr marL="2743200" marR="0" lvl="5"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6pPr>
            <a:lvl7pPr marL="3200400" marR="0" lvl="6"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7pPr>
            <a:lvl8pPr marL="3657600" marR="0" lvl="7"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8pPr>
            <a:lvl9pPr marL="4114800" marR="0" lvl="8"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9pPr>
          </a:lstStyle>
          <a:p>
            <a:pPr algn="ctr"/>
            <a:r>
              <a:rPr lang="fi-FI" sz="1600" b="1" dirty="0"/>
              <a:t>Työpaikkojen muutos 2016–2021</a:t>
            </a:r>
          </a:p>
        </p:txBody>
      </p:sp>
      <p:sp>
        <p:nvSpPr>
          <p:cNvPr id="23" name="Tekstin paikkamerkki 2">
            <a:extLst>
              <a:ext uri="{FF2B5EF4-FFF2-40B4-BE49-F238E27FC236}">
                <a16:creationId xmlns:a16="http://schemas.microsoft.com/office/drawing/2014/main" id="{C054DB5B-4473-7044-CEAB-BE5F60CA711E}"/>
              </a:ext>
            </a:extLst>
          </p:cNvPr>
          <p:cNvSpPr>
            <a:spLocks noGrp="1"/>
          </p:cNvSpPr>
          <p:nvPr>
            <p:ph type="body" idx="1"/>
          </p:nvPr>
        </p:nvSpPr>
        <p:spPr>
          <a:xfrm>
            <a:off x="195220" y="1012822"/>
            <a:ext cx="4282901" cy="5248277"/>
          </a:xfrm>
        </p:spPr>
        <p:txBody>
          <a:bodyPr>
            <a:normAutofit fontScale="92500" lnSpcReduction="20000"/>
          </a:bodyPr>
          <a:lstStyle/>
          <a:p>
            <a:pPr>
              <a:spcAft>
                <a:spcPts val="300"/>
              </a:spcAft>
            </a:pPr>
            <a:r>
              <a:rPr lang="fi-FI" sz="1400" i="1" dirty="0"/>
              <a:t>Kartoissa on kuvattu työikäisten kehitystä ja työpaikkojen muutosta kunnittain Pohjoismaissa</a:t>
            </a:r>
          </a:p>
          <a:p>
            <a:pPr>
              <a:spcAft>
                <a:spcPts val="300"/>
              </a:spcAft>
            </a:pPr>
            <a:endParaRPr lang="fi-FI" sz="1400" dirty="0"/>
          </a:p>
          <a:p>
            <a:pPr marL="171450" indent="-171450">
              <a:spcAft>
                <a:spcPts val="300"/>
              </a:spcAft>
              <a:buFont typeface="Arial" panose="020B0604020202020204" pitchFamily="34" charset="0"/>
              <a:buChar char="•"/>
            </a:pPr>
            <a:r>
              <a:rPr lang="fi-FI" sz="1400" dirty="0"/>
              <a:t>Työikäisen väestön kehitys oli haasteellista suurimmassa osassa Pohjoismaiden kuntia 2010-luvulla, pitkälti väestön ikääntymisen seurauksena. </a:t>
            </a:r>
          </a:p>
          <a:p>
            <a:pPr marL="171450" indent="-171450">
              <a:spcAft>
                <a:spcPts val="300"/>
              </a:spcAft>
              <a:buFont typeface="Arial" panose="020B0604020202020204" pitchFamily="34" charset="0"/>
              <a:buChar char="•"/>
            </a:pPr>
            <a:endParaRPr lang="fi-FI" sz="1400" b="1" dirty="0">
              <a:sym typeface="Wingdings" panose="05000000000000000000" pitchFamily="2" charset="2"/>
            </a:endParaRPr>
          </a:p>
          <a:p>
            <a:pPr marL="171450" indent="-171450">
              <a:spcAft>
                <a:spcPts val="300"/>
              </a:spcAft>
              <a:buFont typeface="Arial" panose="020B0604020202020204" pitchFamily="34" charset="0"/>
              <a:buChar char="•"/>
            </a:pPr>
            <a:r>
              <a:rPr lang="fi-FI" sz="1400" b="1" dirty="0">
                <a:sym typeface="Wingdings" panose="05000000000000000000" pitchFamily="2" charset="2"/>
              </a:rPr>
              <a:t>Suomessa työikäisen väestön kuntatason kehitys oli kuitenkin poikkeuksellisen negatiivista muihin Pohjoismaihin verrattuna. </a:t>
            </a:r>
            <a:r>
              <a:rPr lang="fi-FI" sz="1400" dirty="0">
                <a:sym typeface="Wingdings" panose="05000000000000000000" pitchFamily="2" charset="2"/>
              </a:rPr>
              <a:t>Muissa Pohjoismaissa ei ole käytännössä yhtään kuntaa, jossa työikäinen väestö väheni yli viidenneksellä. </a:t>
            </a:r>
            <a:endParaRPr lang="fi-FI" sz="1400" b="1" dirty="0">
              <a:sym typeface="Wingdings" panose="05000000000000000000" pitchFamily="2" charset="2"/>
            </a:endParaRPr>
          </a:p>
          <a:p>
            <a:pPr marL="171450" indent="-171450">
              <a:spcAft>
                <a:spcPts val="300"/>
              </a:spcAft>
              <a:buFont typeface="Arial" panose="020B0604020202020204" pitchFamily="34" charset="0"/>
              <a:buChar char="•"/>
            </a:pPr>
            <a:endParaRPr lang="fi-FI" sz="1400" b="1" dirty="0">
              <a:sym typeface="Wingdings" panose="05000000000000000000" pitchFamily="2" charset="2"/>
            </a:endParaRPr>
          </a:p>
          <a:p>
            <a:pPr marL="171450" indent="-171450">
              <a:spcAft>
                <a:spcPts val="300"/>
              </a:spcAft>
              <a:buFont typeface="Arial" panose="020B0604020202020204" pitchFamily="34" charset="0"/>
              <a:buChar char="•"/>
            </a:pPr>
            <a:r>
              <a:rPr lang="fi-FI" sz="1400" b="1" dirty="0">
                <a:sym typeface="Wingdings" panose="05000000000000000000" pitchFamily="2" charset="2"/>
              </a:rPr>
              <a:t>Työpaikkakehitys oli Suomessa suhteessa muihin Pohjoismaihin vastaavampaa kuin demografinen kehitys. </a:t>
            </a:r>
            <a:r>
              <a:rPr lang="fi-FI" sz="1400" dirty="0">
                <a:sym typeface="Wingdings" panose="05000000000000000000" pitchFamily="2" charset="2"/>
              </a:rPr>
              <a:t>Ero Norjan ja Tanskan hyvin laaja-alaiseen työpaikkojen kasvuun oli kuitenkin yhä merkittävä.</a:t>
            </a:r>
            <a:endParaRPr lang="fi-FI" sz="1400" b="1" dirty="0">
              <a:sym typeface="Wingdings" panose="05000000000000000000" pitchFamily="2" charset="2"/>
            </a:endParaRPr>
          </a:p>
        </p:txBody>
      </p:sp>
      <p:pic>
        <p:nvPicPr>
          <p:cNvPr id="7" name="Kuva 6">
            <a:extLst>
              <a:ext uri="{FF2B5EF4-FFF2-40B4-BE49-F238E27FC236}">
                <a16:creationId xmlns:a16="http://schemas.microsoft.com/office/drawing/2014/main" id="{49C7A207-7716-02B2-AA37-8D2780405519}"/>
              </a:ext>
            </a:extLst>
          </p:cNvPr>
          <p:cNvPicPr>
            <a:picLocks noChangeAspect="1"/>
          </p:cNvPicPr>
          <p:nvPr/>
        </p:nvPicPr>
        <p:blipFill>
          <a:blip r:embed="rId2"/>
          <a:stretch>
            <a:fillRect/>
          </a:stretch>
        </p:blipFill>
        <p:spPr>
          <a:xfrm>
            <a:off x="4556701" y="1012822"/>
            <a:ext cx="3742022" cy="5293150"/>
          </a:xfrm>
          <a:prstGeom prst="rect">
            <a:avLst/>
          </a:prstGeom>
          <a:ln w="3175">
            <a:solidFill>
              <a:schemeClr val="tx1"/>
            </a:solidFill>
          </a:ln>
        </p:spPr>
      </p:pic>
      <p:pic>
        <p:nvPicPr>
          <p:cNvPr id="8" name="Kuva 7">
            <a:extLst>
              <a:ext uri="{FF2B5EF4-FFF2-40B4-BE49-F238E27FC236}">
                <a16:creationId xmlns:a16="http://schemas.microsoft.com/office/drawing/2014/main" id="{C973A43B-F2F4-55E3-27DF-C564E1D759B6}"/>
              </a:ext>
            </a:extLst>
          </p:cNvPr>
          <p:cNvPicPr>
            <a:picLocks noChangeAspect="1"/>
          </p:cNvPicPr>
          <p:nvPr/>
        </p:nvPicPr>
        <p:blipFill>
          <a:blip r:embed="rId3"/>
          <a:stretch>
            <a:fillRect/>
          </a:stretch>
        </p:blipFill>
        <p:spPr>
          <a:xfrm>
            <a:off x="8374350" y="1023462"/>
            <a:ext cx="3742022" cy="5293150"/>
          </a:xfrm>
          <a:prstGeom prst="rect">
            <a:avLst/>
          </a:prstGeom>
          <a:ln w="3175">
            <a:solidFill>
              <a:schemeClr val="tx1"/>
            </a:solidFill>
          </a:ln>
        </p:spPr>
      </p:pic>
    </p:spTree>
    <p:extLst>
      <p:ext uri="{BB962C8B-B14F-4D97-AF65-F5344CB8AC3E}">
        <p14:creationId xmlns:p14="http://schemas.microsoft.com/office/powerpoint/2010/main" val="12204534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 4" descr="Kuva, joka sisältää kohteen kartta&#10;&#10;Kuvaus luotu automaattisesti">
            <a:extLst>
              <a:ext uri="{FF2B5EF4-FFF2-40B4-BE49-F238E27FC236}">
                <a16:creationId xmlns:a16="http://schemas.microsoft.com/office/drawing/2014/main" id="{E14975D4-A195-FF3F-1F49-020C75AC91F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967252" y="471811"/>
            <a:ext cx="3937894" cy="5570215"/>
          </a:xfrm>
          <a:prstGeom prst="rect">
            <a:avLst/>
          </a:prstGeom>
        </p:spPr>
      </p:pic>
      <p:sp>
        <p:nvSpPr>
          <p:cNvPr id="2" name="Otsikko 1">
            <a:extLst>
              <a:ext uri="{FF2B5EF4-FFF2-40B4-BE49-F238E27FC236}">
                <a16:creationId xmlns:a16="http://schemas.microsoft.com/office/drawing/2014/main" id="{DD38015C-AB75-338E-CB58-F3FA9EEE092B}"/>
              </a:ext>
            </a:extLst>
          </p:cNvPr>
          <p:cNvSpPr>
            <a:spLocks noGrp="1"/>
          </p:cNvSpPr>
          <p:nvPr>
            <p:ph type="title"/>
          </p:nvPr>
        </p:nvSpPr>
        <p:spPr>
          <a:xfrm>
            <a:off x="838200" y="365125"/>
            <a:ext cx="7661304" cy="1325563"/>
          </a:xfrm>
        </p:spPr>
        <p:txBody>
          <a:bodyPr>
            <a:noAutofit/>
          </a:bodyPr>
          <a:lstStyle/>
          <a:p>
            <a:r>
              <a:rPr lang="fi-FI" sz="3600" dirty="0"/>
              <a:t>Väestö keskittyy:</a:t>
            </a:r>
            <a:br>
              <a:rPr lang="fi-FI" sz="3600" dirty="0"/>
            </a:br>
            <a:r>
              <a:rPr lang="fi-FI" sz="3600" dirty="0"/>
              <a:t>2010-luvun väestönkehitys</a:t>
            </a:r>
          </a:p>
        </p:txBody>
      </p:sp>
      <p:sp>
        <p:nvSpPr>
          <p:cNvPr id="3" name="Tekstin paikkamerkki 2">
            <a:extLst>
              <a:ext uri="{FF2B5EF4-FFF2-40B4-BE49-F238E27FC236}">
                <a16:creationId xmlns:a16="http://schemas.microsoft.com/office/drawing/2014/main" id="{13E4FBDE-1DD1-450B-75B8-6A20900F9CC1}"/>
              </a:ext>
            </a:extLst>
          </p:cNvPr>
          <p:cNvSpPr>
            <a:spLocks noGrp="1"/>
          </p:cNvSpPr>
          <p:nvPr>
            <p:ph type="body" idx="1"/>
          </p:nvPr>
        </p:nvSpPr>
        <p:spPr>
          <a:xfrm>
            <a:off x="838200" y="1825625"/>
            <a:ext cx="7130142" cy="4351338"/>
          </a:xfrm>
        </p:spPr>
        <p:txBody>
          <a:bodyPr>
            <a:normAutofit fontScale="92500" lnSpcReduction="10000"/>
          </a:bodyPr>
          <a:lstStyle/>
          <a:p>
            <a:r>
              <a:rPr lang="fi-FI" sz="1600" b="1" dirty="0"/>
              <a:t>2010-luvulla väestö keskittyi usealla aluetasolla samaan aikaan:</a:t>
            </a:r>
            <a:endParaRPr lang="fi-FI" sz="1600" dirty="0"/>
          </a:p>
          <a:p>
            <a:pPr marL="342900" indent="-342900">
              <a:buFont typeface="+mj-lt"/>
              <a:buAutoNum type="arabicPeriod"/>
            </a:pPr>
            <a:r>
              <a:rPr lang="fi-FI" sz="1600" b="1" dirty="0"/>
              <a:t>Suuraluetasolla </a:t>
            </a:r>
            <a:r>
              <a:rPr lang="fi-FI" sz="1600" dirty="0"/>
              <a:t>väestö keskittyi Itä- ja Pohjois-Suomesta Etelä- ja Länsi-Suomeen.</a:t>
            </a:r>
          </a:p>
          <a:p>
            <a:pPr marL="342900" indent="-342900">
              <a:buFont typeface="+mj-lt"/>
              <a:buAutoNum type="arabicPeriod"/>
            </a:pPr>
            <a:r>
              <a:rPr lang="fi-FI" sz="1600" b="1" dirty="0"/>
              <a:t>Maakuntien tasolla </a:t>
            </a:r>
            <a:r>
              <a:rPr lang="fi-FI" sz="1600" dirty="0"/>
              <a:t>väestö keskittyi kohti suurimpia maakuntia pienemmistä maakunnista.</a:t>
            </a:r>
          </a:p>
          <a:p>
            <a:pPr marL="342900" indent="-342900">
              <a:buFont typeface="+mj-lt"/>
              <a:buAutoNum type="arabicPeriod"/>
            </a:pPr>
            <a:r>
              <a:rPr lang="fi-FI" sz="1600" b="1" dirty="0"/>
              <a:t>Maakuntien sisällä </a:t>
            </a:r>
            <a:r>
              <a:rPr lang="fi-FI" sz="1600" dirty="0"/>
              <a:t>väestö keskittyi kohti keskuskaupunkeja.</a:t>
            </a:r>
          </a:p>
          <a:p>
            <a:pPr marL="342900" indent="-342900">
              <a:buFont typeface="+mj-lt"/>
              <a:buAutoNum type="arabicPeriod"/>
            </a:pPr>
            <a:r>
              <a:rPr lang="fi-FI" sz="1600" b="1" dirty="0"/>
              <a:t>Seutujen sisällä </a:t>
            </a:r>
            <a:r>
              <a:rPr lang="fi-FI" sz="1600" dirty="0"/>
              <a:t>väestö keskittyi kohti paikalliskeskuksia</a:t>
            </a:r>
          </a:p>
          <a:p>
            <a:pPr marL="342900" indent="-342900">
              <a:buFont typeface="+mj-lt"/>
              <a:buAutoNum type="arabicPeriod"/>
            </a:pPr>
            <a:r>
              <a:rPr lang="fi-FI" sz="1600" b="1" dirty="0"/>
              <a:t>Kuntien sisällä</a:t>
            </a:r>
            <a:r>
              <a:rPr lang="fi-FI" sz="1600" dirty="0"/>
              <a:t> väestö keskittyi kohti taajamia (haja-asutusalueilta). </a:t>
            </a:r>
            <a:endParaRPr lang="fi-FI" sz="1600" b="1" dirty="0"/>
          </a:p>
          <a:p>
            <a:pPr marL="285750" indent="-285750">
              <a:buFont typeface="Wingdings" pitchFamily="2" charset="2"/>
              <a:buChar char="à"/>
            </a:pPr>
            <a:r>
              <a:rPr lang="fi-FI" sz="1600" b="1" dirty="0">
                <a:sym typeface="Wingdings" pitchFamily="2" charset="2"/>
              </a:rPr>
              <a:t>Lopputuloksena yhä suurempi osa väestöstä asui kaupungeissa, taajamissa tai tiheämmin asutuilla alueilla. </a:t>
            </a:r>
          </a:p>
          <a:p>
            <a:pPr marL="285750" indent="-285750">
              <a:buFont typeface="Wingdings" pitchFamily="2" charset="2"/>
              <a:buChar char="à"/>
            </a:pPr>
            <a:r>
              <a:rPr lang="fi-FI" sz="1600" b="1" dirty="0">
                <a:sym typeface="Wingdings" pitchFamily="2" charset="2"/>
              </a:rPr>
              <a:t>Osa keskittymisestä oli epäsuoraa</a:t>
            </a:r>
            <a:r>
              <a:rPr lang="fi-FI" sz="1600" dirty="0">
                <a:sym typeface="Wingdings" pitchFamily="2" charset="2"/>
              </a:rPr>
              <a:t>, kuolleiden enemmyys </a:t>
            </a:r>
            <a:r>
              <a:rPr lang="fi-FI" sz="1600" dirty="0" err="1">
                <a:sym typeface="Wingdings" pitchFamily="2" charset="2"/>
              </a:rPr>
              <a:t>vähensii</a:t>
            </a:r>
            <a:r>
              <a:rPr lang="fi-FI" sz="1600" dirty="0">
                <a:sym typeface="Wingdings" pitchFamily="2" charset="2"/>
              </a:rPr>
              <a:t> väestöä haja-asutusalueilla, syntyneiden enemmyys ja etenkin maahanmuutto kasvattivat (suurten) kaupunkien väestöä. </a:t>
            </a:r>
            <a:endParaRPr lang="fi-FI" sz="1600" dirty="0"/>
          </a:p>
        </p:txBody>
      </p:sp>
      <p:pic>
        <p:nvPicPr>
          <p:cNvPr id="4" name="Kuva 3">
            <a:extLst>
              <a:ext uri="{FF2B5EF4-FFF2-40B4-BE49-F238E27FC236}">
                <a16:creationId xmlns:a16="http://schemas.microsoft.com/office/drawing/2014/main" id="{78C2E756-C84D-7C60-3190-F2DFE649648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968342" y="481971"/>
            <a:ext cx="3937894" cy="5570215"/>
          </a:xfrm>
          <a:prstGeom prst="rect">
            <a:avLst/>
          </a:prstGeom>
        </p:spPr>
      </p:pic>
      <p:sp>
        <p:nvSpPr>
          <p:cNvPr id="6" name="Tekstiruutu 5">
            <a:extLst>
              <a:ext uri="{FF2B5EF4-FFF2-40B4-BE49-F238E27FC236}">
                <a16:creationId xmlns:a16="http://schemas.microsoft.com/office/drawing/2014/main" id="{87A3315C-7582-19C2-BE50-E177D8B56069}"/>
              </a:ext>
            </a:extLst>
          </p:cNvPr>
          <p:cNvSpPr txBox="1"/>
          <p:nvPr/>
        </p:nvSpPr>
        <p:spPr>
          <a:xfrm>
            <a:off x="7575769" y="557848"/>
            <a:ext cx="4224746" cy="5676901"/>
          </a:xfrm>
          <a:prstGeom prst="rect">
            <a:avLst/>
          </a:prstGeom>
          <a:solidFill>
            <a:schemeClr val="bg1"/>
          </a:solidFill>
        </p:spPr>
        <p:txBody>
          <a:bodyPr wrap="square" rtlCol="0">
            <a:spAutoFit/>
          </a:bodyPr>
          <a:lstStyle/>
          <a:p>
            <a:pPr algn="l"/>
            <a:endParaRPr lang="fi-FI" dirty="0">
              <a:latin typeface="+mn-lt"/>
            </a:endParaRPr>
          </a:p>
        </p:txBody>
      </p:sp>
      <p:pic>
        <p:nvPicPr>
          <p:cNvPr id="7" name="Kuva 6">
            <a:extLst>
              <a:ext uri="{FF2B5EF4-FFF2-40B4-BE49-F238E27FC236}">
                <a16:creationId xmlns:a16="http://schemas.microsoft.com/office/drawing/2014/main" id="{90D33B9D-88AB-C2BC-7D9A-C1895C82A98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215309" y="365125"/>
            <a:ext cx="3441780" cy="5676901"/>
          </a:xfrm>
          <a:prstGeom prst="rect">
            <a:avLst/>
          </a:prstGeom>
        </p:spPr>
      </p:pic>
    </p:spTree>
    <p:extLst>
      <p:ext uri="{BB962C8B-B14F-4D97-AF65-F5344CB8AC3E}">
        <p14:creationId xmlns:p14="http://schemas.microsoft.com/office/powerpoint/2010/main" val="1169896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D38015C-AB75-338E-CB58-F3FA9EEE092B}"/>
              </a:ext>
            </a:extLst>
          </p:cNvPr>
          <p:cNvSpPr>
            <a:spLocks noGrp="1"/>
          </p:cNvSpPr>
          <p:nvPr>
            <p:ph type="title"/>
          </p:nvPr>
        </p:nvSpPr>
        <p:spPr>
          <a:xfrm>
            <a:off x="838200" y="365125"/>
            <a:ext cx="6518910" cy="1325563"/>
          </a:xfrm>
        </p:spPr>
        <p:txBody>
          <a:bodyPr>
            <a:noAutofit/>
          </a:bodyPr>
          <a:lstStyle/>
          <a:p>
            <a:r>
              <a:rPr lang="fi-FI" sz="3600" dirty="0"/>
              <a:t>Luonnollinen väestönlisäys</a:t>
            </a:r>
            <a:br>
              <a:rPr lang="fi-FI" sz="3600" dirty="0"/>
            </a:br>
            <a:r>
              <a:rPr lang="fi-FI" sz="3600" dirty="0"/>
              <a:t>kuntatasolla</a:t>
            </a:r>
          </a:p>
        </p:txBody>
      </p:sp>
      <p:sp>
        <p:nvSpPr>
          <p:cNvPr id="3" name="Tekstin paikkamerkki 2">
            <a:extLst>
              <a:ext uri="{FF2B5EF4-FFF2-40B4-BE49-F238E27FC236}">
                <a16:creationId xmlns:a16="http://schemas.microsoft.com/office/drawing/2014/main" id="{13E4FBDE-1DD1-450B-75B8-6A20900F9CC1}"/>
              </a:ext>
            </a:extLst>
          </p:cNvPr>
          <p:cNvSpPr>
            <a:spLocks noGrp="1"/>
          </p:cNvSpPr>
          <p:nvPr>
            <p:ph type="body" idx="1"/>
          </p:nvPr>
        </p:nvSpPr>
        <p:spPr>
          <a:xfrm>
            <a:off x="838200" y="1825625"/>
            <a:ext cx="6518910" cy="4351338"/>
          </a:xfrm>
        </p:spPr>
        <p:txBody>
          <a:bodyPr>
            <a:normAutofit lnSpcReduction="10000"/>
          </a:bodyPr>
          <a:lstStyle/>
          <a:p>
            <a:r>
              <a:rPr lang="fi-FI" sz="1400" i="1" dirty="0"/>
              <a:t>Luonnollinen väestönlisäys on syntyneiden ja kuolleiden erotus. Kartassa kuvataan sinisellä kuntia, joissa syntyy enemmän henkilöitä kuin kuolee. </a:t>
            </a:r>
          </a:p>
          <a:p>
            <a:pPr marL="342900" indent="-342900">
              <a:buFont typeface="Wingdings" panose="05000000000000000000" pitchFamily="2" charset="2"/>
              <a:buChar char="§"/>
            </a:pPr>
            <a:r>
              <a:rPr lang="fi-FI" sz="1400" b="1" dirty="0"/>
              <a:t>Luonnollinen väestönlisäys luo alueen tai valtion väestönkehityksen pohjan – </a:t>
            </a:r>
            <a:r>
              <a:rPr lang="fi-FI" sz="1400" dirty="0"/>
              <a:t>ilman muuttajia väestö joko kasvaa tai vähenee riippuen luonnollisen väestönlisäyksen etumerkistä.   </a:t>
            </a:r>
            <a:r>
              <a:rPr lang="fi-FI" sz="1400" dirty="0">
                <a:sym typeface="Wingdings" panose="05000000000000000000" pitchFamily="2" charset="2"/>
              </a:rPr>
              <a:t> </a:t>
            </a:r>
            <a:r>
              <a:rPr lang="fi-FI" sz="1400" b="1" dirty="0"/>
              <a:t>Jos luonnollinen väestönlisäys on negatiivista, alueen tai valtion täytyy saada ulkopuolelta uutta väestöä säilyttääkseen väestöpohjansa. </a:t>
            </a:r>
          </a:p>
          <a:p>
            <a:pPr marL="342900" indent="-342900">
              <a:buFont typeface="Wingdings" panose="05000000000000000000" pitchFamily="2" charset="2"/>
              <a:buChar char="§"/>
            </a:pPr>
            <a:r>
              <a:rPr lang="fi-FI" sz="1400" dirty="0"/>
              <a:t>Vielä 1990-luvulla suurimmassa osassa kuntia syntyi enemmän henkilöitä kuin kuoli. 2000-luvun aikana kuolleiden määrä alkoi kuitenkin kasvaa väestön ikääntymisen takia. </a:t>
            </a:r>
            <a:r>
              <a:rPr lang="fi-FI" sz="1400" b="1" dirty="0"/>
              <a:t>2010-luvun aikana luonnollinen väestönlisäys romahti syntyvyyden laskun takia. </a:t>
            </a:r>
          </a:p>
          <a:p>
            <a:pPr marL="342900" indent="-342900">
              <a:buFont typeface="Wingdings" panose="05000000000000000000" pitchFamily="2" charset="2"/>
              <a:buChar char="§"/>
            </a:pPr>
            <a:r>
              <a:rPr lang="fi-FI" sz="1400" dirty="0"/>
              <a:t>Tällä hetkellä ainoastaan suurilla kaupunkiseuduilla syntyneitä on kuolleita enemmän nuoren ikärakenteen takia. </a:t>
            </a:r>
            <a:r>
              <a:rPr lang="fi-FI" sz="1400" b="1" dirty="0"/>
              <a:t>Suurimmassa osassa maata luonnollinen väestönlisäys on tällä hetkellä merkittävin väestöä vähentävä tekijä. </a:t>
            </a:r>
            <a:endParaRPr lang="fi-FI" sz="1400" dirty="0"/>
          </a:p>
        </p:txBody>
      </p:sp>
      <p:pic>
        <p:nvPicPr>
          <p:cNvPr id="9" name="Kuva 8">
            <a:extLst>
              <a:ext uri="{FF2B5EF4-FFF2-40B4-BE49-F238E27FC236}">
                <a16:creationId xmlns:a16="http://schemas.microsoft.com/office/drawing/2014/main" id="{8B5E58BE-178A-6733-D6D0-5045FC3C8602}"/>
              </a:ext>
            </a:extLst>
          </p:cNvPr>
          <p:cNvPicPr>
            <a:picLocks noChangeAspect="1"/>
          </p:cNvPicPr>
          <p:nvPr/>
        </p:nvPicPr>
        <p:blipFill>
          <a:blip r:embed="rId2"/>
          <a:stretch>
            <a:fillRect/>
          </a:stretch>
        </p:blipFill>
        <p:spPr>
          <a:xfrm>
            <a:off x="7357110" y="0"/>
            <a:ext cx="4834890" cy="6858000"/>
          </a:xfrm>
          <a:prstGeom prst="rect">
            <a:avLst/>
          </a:prstGeom>
        </p:spPr>
      </p:pic>
    </p:spTree>
    <p:extLst>
      <p:ext uri="{BB962C8B-B14F-4D97-AF65-F5344CB8AC3E}">
        <p14:creationId xmlns:p14="http://schemas.microsoft.com/office/powerpoint/2010/main" val="3952152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D38015C-AB75-338E-CB58-F3FA9EEE092B}"/>
              </a:ext>
            </a:extLst>
          </p:cNvPr>
          <p:cNvSpPr>
            <a:spLocks noGrp="1"/>
          </p:cNvSpPr>
          <p:nvPr>
            <p:ph type="title"/>
          </p:nvPr>
        </p:nvSpPr>
        <p:spPr>
          <a:xfrm>
            <a:off x="838200" y="365125"/>
            <a:ext cx="6518910" cy="1325563"/>
          </a:xfrm>
        </p:spPr>
        <p:txBody>
          <a:bodyPr>
            <a:noAutofit/>
          </a:bodyPr>
          <a:lstStyle/>
          <a:p>
            <a:r>
              <a:rPr lang="fi-FI" sz="3600" dirty="0"/>
              <a:t>Kuntien välinen muuttoliike</a:t>
            </a:r>
          </a:p>
        </p:txBody>
      </p:sp>
      <p:sp>
        <p:nvSpPr>
          <p:cNvPr id="3" name="Tekstin paikkamerkki 2">
            <a:extLst>
              <a:ext uri="{FF2B5EF4-FFF2-40B4-BE49-F238E27FC236}">
                <a16:creationId xmlns:a16="http://schemas.microsoft.com/office/drawing/2014/main" id="{13E4FBDE-1DD1-450B-75B8-6A20900F9CC1}"/>
              </a:ext>
            </a:extLst>
          </p:cNvPr>
          <p:cNvSpPr>
            <a:spLocks noGrp="1"/>
          </p:cNvSpPr>
          <p:nvPr>
            <p:ph type="body" idx="1"/>
          </p:nvPr>
        </p:nvSpPr>
        <p:spPr>
          <a:xfrm>
            <a:off x="838200" y="1825625"/>
            <a:ext cx="6518910" cy="4351338"/>
          </a:xfrm>
        </p:spPr>
        <p:txBody>
          <a:bodyPr>
            <a:normAutofit fontScale="92500"/>
          </a:bodyPr>
          <a:lstStyle/>
          <a:p>
            <a:pPr marL="359410" indent="-287655"/>
            <a:r>
              <a:rPr lang="fi-FI" sz="1400" i="1" dirty="0"/>
              <a:t>Animaatiossa on kuvattu kuntia (sinisellä), jotka saivat muuttovoittoa maan sisältä (kuntaan muutettiin enemmän kuin kunnasta muutettiin). </a:t>
            </a:r>
            <a:endParaRPr lang="fi-FI"/>
          </a:p>
          <a:p>
            <a:pPr marL="342900" indent="-342900">
              <a:buFont typeface="Wingdings" panose="05000000000000000000" pitchFamily="2" charset="2"/>
              <a:buChar char="§"/>
            </a:pPr>
            <a:r>
              <a:rPr lang="fi-FI" sz="1400" b="1" dirty="0"/>
              <a:t>Maan sisäinen muuttoliike on ollut etenkin 1990-luvulta lähtien kaupungistumisen ajuri. </a:t>
            </a:r>
            <a:r>
              <a:rPr lang="fi-FI" sz="1400" dirty="0"/>
              <a:t>Muuttoliike maan keskittää väestöä etenkin suurille kaupunkiseuduille muusta maasta. On huomionarvoista, että maan sisäinen muuttoliike on koko maan tasolla aina ”nollasummapeli”.</a:t>
            </a:r>
          </a:p>
          <a:p>
            <a:pPr marL="342900" indent="-342900">
              <a:buFont typeface="Wingdings" panose="05000000000000000000" pitchFamily="2" charset="2"/>
              <a:buChar char="§"/>
            </a:pPr>
            <a:r>
              <a:rPr lang="fi-FI" sz="1400" b="1" dirty="0"/>
              <a:t>Maan sisäinen muuttoliike siirtää etenkin nuoria koulutuksen ja työnperässä korkeakoulukaupunkeihin. </a:t>
            </a:r>
            <a:r>
              <a:rPr lang="fi-FI" sz="1400" dirty="0"/>
              <a:t>Jatkomuutot esimerkiksi vastavalmistuneiden ryhmässä kohdistuvat myös pääosin muihin suuriin kaupunkeihin, monessa pienemmässä kunnassa haasteena on paluumuuttajien vähäisyys. </a:t>
            </a:r>
          </a:p>
          <a:p>
            <a:pPr marL="342900" indent="-342900">
              <a:buFont typeface="Wingdings" panose="05000000000000000000" pitchFamily="2" charset="2"/>
              <a:buChar char="§"/>
            </a:pPr>
            <a:r>
              <a:rPr lang="fi-FI" sz="1400" dirty="0"/>
              <a:t>Pitkän ajanjakson aikana maan sisäisen muuttoliikkeen epätasapaino johtaa myös kuntatason ikärakenteiden erkaantumiseen. </a:t>
            </a:r>
            <a:r>
              <a:rPr lang="fi-FI" sz="1400" b="1" dirty="0"/>
              <a:t>Pitkään jatkuneen nuorten työikäisten keskittävä muuttoliike on johtunut suuriin eroihin väestön ikärakenteessa suurten kaupunkiseutujen ja muun maan välillä.</a:t>
            </a:r>
            <a:endParaRPr lang="fi-FI" sz="1400" dirty="0"/>
          </a:p>
        </p:txBody>
      </p:sp>
      <p:pic>
        <p:nvPicPr>
          <p:cNvPr id="5" name="Kuva 4">
            <a:extLst>
              <a:ext uri="{FF2B5EF4-FFF2-40B4-BE49-F238E27FC236}">
                <a16:creationId xmlns:a16="http://schemas.microsoft.com/office/drawing/2014/main" id="{333DC719-2A0E-5B39-55C3-0D9145F88B4E}"/>
              </a:ext>
            </a:extLst>
          </p:cNvPr>
          <p:cNvPicPr>
            <a:picLocks noChangeAspect="1"/>
          </p:cNvPicPr>
          <p:nvPr/>
        </p:nvPicPr>
        <p:blipFill>
          <a:blip r:embed="rId2"/>
          <a:stretch>
            <a:fillRect/>
          </a:stretch>
        </p:blipFill>
        <p:spPr>
          <a:xfrm>
            <a:off x="7357110" y="0"/>
            <a:ext cx="4834890" cy="6858000"/>
          </a:xfrm>
          <a:prstGeom prst="rect">
            <a:avLst/>
          </a:prstGeom>
        </p:spPr>
      </p:pic>
    </p:spTree>
    <p:extLst>
      <p:ext uri="{BB962C8B-B14F-4D97-AF65-F5344CB8AC3E}">
        <p14:creationId xmlns:p14="http://schemas.microsoft.com/office/powerpoint/2010/main" val="15894950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D38015C-AB75-338E-CB58-F3FA9EEE092B}"/>
              </a:ext>
            </a:extLst>
          </p:cNvPr>
          <p:cNvSpPr>
            <a:spLocks noGrp="1"/>
          </p:cNvSpPr>
          <p:nvPr>
            <p:ph type="title"/>
          </p:nvPr>
        </p:nvSpPr>
        <p:spPr>
          <a:xfrm>
            <a:off x="838200" y="365125"/>
            <a:ext cx="6518910" cy="1325563"/>
          </a:xfrm>
        </p:spPr>
        <p:txBody>
          <a:bodyPr>
            <a:noAutofit/>
          </a:bodyPr>
          <a:lstStyle/>
          <a:p>
            <a:r>
              <a:rPr lang="fi-FI" sz="3600" dirty="0"/>
              <a:t>Nettomaahanmuutto</a:t>
            </a:r>
          </a:p>
        </p:txBody>
      </p:sp>
      <p:sp>
        <p:nvSpPr>
          <p:cNvPr id="3" name="Tekstin paikkamerkki 2">
            <a:extLst>
              <a:ext uri="{FF2B5EF4-FFF2-40B4-BE49-F238E27FC236}">
                <a16:creationId xmlns:a16="http://schemas.microsoft.com/office/drawing/2014/main" id="{13E4FBDE-1DD1-450B-75B8-6A20900F9CC1}"/>
              </a:ext>
            </a:extLst>
          </p:cNvPr>
          <p:cNvSpPr>
            <a:spLocks noGrp="1"/>
          </p:cNvSpPr>
          <p:nvPr>
            <p:ph type="body" idx="1"/>
          </p:nvPr>
        </p:nvSpPr>
        <p:spPr>
          <a:xfrm>
            <a:off x="838200" y="1825625"/>
            <a:ext cx="6518910" cy="4351338"/>
          </a:xfrm>
        </p:spPr>
        <p:txBody>
          <a:bodyPr>
            <a:normAutofit fontScale="92500" lnSpcReduction="10000"/>
          </a:bodyPr>
          <a:lstStyle/>
          <a:p>
            <a:r>
              <a:rPr lang="fi-FI" sz="1400" i="1" dirty="0"/>
              <a:t>Kartassa on kuvattu kuntia, jotka saivat muuttovoittoa ulkomailta (nettomaahanmuutto, maahan- ja </a:t>
            </a:r>
            <a:r>
              <a:rPr lang="fi-FI" sz="1400" i="1" dirty="0" err="1"/>
              <a:t>maastamuuttajien</a:t>
            </a:r>
            <a:r>
              <a:rPr lang="fi-FI" sz="1400" i="1" dirty="0"/>
              <a:t> erotus)</a:t>
            </a:r>
          </a:p>
          <a:p>
            <a:pPr marL="342900" indent="-342900">
              <a:buFont typeface="Wingdings" panose="05000000000000000000" pitchFamily="2" charset="2"/>
              <a:buChar char="§"/>
            </a:pPr>
            <a:r>
              <a:rPr lang="fi-FI" sz="1400" b="1" dirty="0"/>
              <a:t>Suomi alkoi saada merkittäviä muuttovoittoja ulkomailta 1990-luvulla, </a:t>
            </a:r>
            <a:r>
              <a:rPr lang="fi-FI" sz="1400" dirty="0"/>
              <a:t>osin Neuvostoliiton romahtamisen ja entisen Itä-Blokin vapautumisen seurauksena. Maahanmuutto kiihtyi 2000-luvun ensimmäisen vuosikymmenen aikana. </a:t>
            </a:r>
            <a:r>
              <a:rPr lang="fi-FI" sz="1400" b="1" dirty="0"/>
              <a:t>2020-luvulla maahanmuutto on kiihtynyt huomattavasti.</a:t>
            </a:r>
          </a:p>
          <a:p>
            <a:pPr marL="342900" indent="-342900">
              <a:buFont typeface="Wingdings" panose="05000000000000000000" pitchFamily="2" charset="2"/>
              <a:buChar char="§"/>
            </a:pPr>
            <a:r>
              <a:rPr lang="fi-FI" sz="1400" b="1" dirty="0"/>
              <a:t>Ilman ulkomaita saatuja merkittäviä muuttovoittoja Suomen väestö vähenisi merkittävästi tällä hetkellä </a:t>
            </a:r>
            <a:r>
              <a:rPr lang="fi-FI" sz="1400" dirty="0"/>
              <a:t>(ja tulevaisuudessa).</a:t>
            </a:r>
            <a:endParaRPr lang="fi-FI" sz="1400" b="1" dirty="0"/>
          </a:p>
          <a:p>
            <a:pPr marL="342900" indent="-342900">
              <a:buFont typeface="Wingdings" panose="05000000000000000000" pitchFamily="2" charset="2"/>
              <a:buChar char="§"/>
            </a:pPr>
            <a:r>
              <a:rPr lang="fi-FI" sz="1400" dirty="0"/>
              <a:t>Lähes kaikki Suomen kunnat saavat muuttovoittoja ulkomailta. Muuttovoittojen määrät sen sijaan vaihtelevat huomattavasti. Suurimmat muuttovoitot ulkomailta paikantuvat suurille kaupunkiseuduille, etenkin pääkaupunkiseudulle. </a:t>
            </a:r>
            <a:r>
              <a:rPr lang="fi-FI" sz="1400" b="1" dirty="0"/>
              <a:t>Pääkaupunkiseudun kasvu nojaa erittäin vahvasti ulkomailta tulevaan maahanmuuttoon. </a:t>
            </a:r>
          </a:p>
          <a:p>
            <a:pPr marL="342900" indent="-342900">
              <a:buFont typeface="Wingdings" panose="05000000000000000000" pitchFamily="2" charset="2"/>
              <a:buChar char="§"/>
            </a:pPr>
            <a:r>
              <a:rPr lang="fi-FI" sz="1400" dirty="0"/>
              <a:t>Maahanmuuttajat muuttavat myös hyvin aktiivisesti maan sisällä, minkä seurauksena etenkin pienemmät kunnat menettävät suuren osan maahanmuuttajista suuremmille kaupunkiseuduille.  </a:t>
            </a:r>
          </a:p>
          <a:p>
            <a:pPr marL="342900" indent="-342900">
              <a:buFont typeface="Wingdings" panose="05000000000000000000" pitchFamily="2" charset="2"/>
              <a:buChar char="§"/>
            </a:pPr>
            <a:endParaRPr lang="fi-FI" sz="1400" b="1" dirty="0"/>
          </a:p>
        </p:txBody>
      </p:sp>
      <p:pic>
        <p:nvPicPr>
          <p:cNvPr id="6" name="Kuva 5">
            <a:extLst>
              <a:ext uri="{FF2B5EF4-FFF2-40B4-BE49-F238E27FC236}">
                <a16:creationId xmlns:a16="http://schemas.microsoft.com/office/drawing/2014/main" id="{453BA262-0797-621E-7FA8-DD7A22406897}"/>
              </a:ext>
            </a:extLst>
          </p:cNvPr>
          <p:cNvPicPr>
            <a:picLocks noChangeAspect="1"/>
          </p:cNvPicPr>
          <p:nvPr/>
        </p:nvPicPr>
        <p:blipFill>
          <a:blip r:embed="rId2"/>
          <a:stretch>
            <a:fillRect/>
          </a:stretch>
        </p:blipFill>
        <p:spPr>
          <a:xfrm>
            <a:off x="7357110" y="0"/>
            <a:ext cx="4834890" cy="6858000"/>
          </a:xfrm>
          <a:prstGeom prst="rect">
            <a:avLst/>
          </a:prstGeom>
        </p:spPr>
      </p:pic>
    </p:spTree>
    <p:extLst>
      <p:ext uri="{BB962C8B-B14F-4D97-AF65-F5344CB8AC3E}">
        <p14:creationId xmlns:p14="http://schemas.microsoft.com/office/powerpoint/2010/main" val="3141067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1">
            <a:extLst>
              <a:ext uri="{FF2B5EF4-FFF2-40B4-BE49-F238E27FC236}">
                <a16:creationId xmlns:a16="http://schemas.microsoft.com/office/drawing/2014/main" id="{AA9C623D-BA18-27E5-C13A-41E02FADE786}"/>
              </a:ext>
            </a:extLst>
          </p:cNvPr>
          <p:cNvSpPr txBox="1">
            <a:spLocks/>
          </p:cNvSpPr>
          <p:nvPr/>
        </p:nvSpPr>
        <p:spPr>
          <a:xfrm>
            <a:off x="687896" y="365126"/>
            <a:ext cx="5796795" cy="978693"/>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eaLnBrk="1" hangingPunct="1">
              <a:lnSpc>
                <a:spcPct val="90000"/>
              </a:lnSpc>
              <a:spcBef>
                <a:spcPts val="0"/>
              </a:spcBef>
              <a:spcAft>
                <a:spcPts val="0"/>
              </a:spcAft>
              <a:buClr>
                <a:schemeClr val="dk1"/>
              </a:buClr>
              <a:buSzPts val="1800"/>
              <a:buFont typeface="Montserrat ExtraBold"/>
              <a:buNone/>
              <a:defRPr sz="4400" b="0" i="0" u="none" strike="noStrike" cap="none">
                <a:solidFill>
                  <a:schemeClr val="bg2"/>
                </a:solidFill>
                <a:latin typeface="Montserrat ExtraBold"/>
                <a:ea typeface="Montserrat ExtraBold"/>
                <a:cs typeface="Montserrat ExtraBold"/>
                <a:sym typeface="Montserrat ExtraBold"/>
              </a:defRPr>
            </a:lvl1pPr>
            <a:lvl2pPr marR="0" lvl="1"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fi-FI" sz="2400" dirty="0">
                <a:solidFill>
                  <a:srgbClr val="EA564F"/>
                </a:solidFill>
                <a:latin typeface="+mj-lt"/>
              </a:rPr>
              <a:t>Syntyvyys laski voimakkaasti </a:t>
            </a:r>
          </a:p>
          <a:p>
            <a:r>
              <a:rPr lang="fi-FI" sz="2400" dirty="0">
                <a:solidFill>
                  <a:srgbClr val="EA564F"/>
                </a:solidFill>
                <a:latin typeface="+mj-lt"/>
              </a:rPr>
              <a:t>2010-luvulla</a:t>
            </a:r>
          </a:p>
        </p:txBody>
      </p:sp>
      <p:sp>
        <p:nvSpPr>
          <p:cNvPr id="5" name="Text Placeholder 2">
            <a:extLst>
              <a:ext uri="{FF2B5EF4-FFF2-40B4-BE49-F238E27FC236}">
                <a16:creationId xmlns:a16="http://schemas.microsoft.com/office/drawing/2014/main" id="{392E358B-D407-1E6D-6FFB-FE9936C44ABD}"/>
              </a:ext>
            </a:extLst>
          </p:cNvPr>
          <p:cNvSpPr>
            <a:spLocks noGrp="1"/>
          </p:cNvSpPr>
          <p:nvPr>
            <p:ph type="body" idx="1"/>
          </p:nvPr>
        </p:nvSpPr>
        <p:spPr>
          <a:xfrm>
            <a:off x="838199" y="1442906"/>
            <a:ext cx="4715249" cy="4746877"/>
          </a:xfrm>
        </p:spPr>
        <p:txBody>
          <a:bodyPr>
            <a:noAutofit/>
          </a:bodyPr>
          <a:lstStyle/>
          <a:p>
            <a:pPr marL="285750" indent="-285750">
              <a:buFont typeface="Wingdings" pitchFamily="2" charset="2"/>
              <a:buChar char="§"/>
            </a:pPr>
            <a:r>
              <a:rPr lang="fi-FI" sz="1400" dirty="0">
                <a:solidFill>
                  <a:srgbClr val="000000"/>
                </a:solidFill>
                <a:latin typeface="+mn-lt"/>
              </a:rPr>
              <a:t>Moninaisista syistä johtuen Suomen kokonaishedelmällisyysluku laski Pohjoismaiden keskitasosta 2010-luvun alussa kaikkien Pohjoismaiden 250 mittausvuoden matalimmalle tasolle vuonna 2019 ja uudelleen vuonna 2022. </a:t>
            </a:r>
          </a:p>
          <a:p>
            <a:pPr marL="285750" indent="-285750">
              <a:buFont typeface="Wingdings" pitchFamily="2" charset="2"/>
              <a:buChar char="§"/>
            </a:pPr>
            <a:r>
              <a:rPr lang="fi-FI" sz="1400" b="1" dirty="0">
                <a:solidFill>
                  <a:srgbClr val="000000"/>
                </a:solidFill>
                <a:latin typeface="+mn-lt"/>
              </a:rPr>
              <a:t>Syntyneiden lasten määrä romahti noin 60 000 lapsesta 45 000 lapseen 2010-luvun aikana. </a:t>
            </a:r>
            <a:r>
              <a:rPr lang="fi-FI" sz="1400" dirty="0">
                <a:solidFill>
                  <a:srgbClr val="000000"/>
                </a:solidFill>
                <a:latin typeface="+mn-lt"/>
              </a:rPr>
              <a:t>Kokonaishedelmällisyys-luku* laski 28 prosentilla. </a:t>
            </a:r>
          </a:p>
          <a:p>
            <a:pPr marL="285750" indent="-285750">
              <a:buFont typeface="Wingdings" pitchFamily="2" charset="2"/>
              <a:buChar char="§"/>
            </a:pPr>
            <a:r>
              <a:rPr lang="fi-FI" sz="1400" dirty="0">
                <a:solidFill>
                  <a:srgbClr val="000000"/>
                </a:solidFill>
                <a:latin typeface="+mn-lt"/>
              </a:rPr>
              <a:t>Syntyvyyden kehitys oli poikkeavaa suhteessa muuhun EU:hun. Suomen syntyvyys laski selvästi EU:n ylittävältä tasolta selvästi alle EU:n keskitason. Toisaalta EU:n matalimpien maiden tasolle on yhä matkaa. </a:t>
            </a:r>
          </a:p>
          <a:p>
            <a:pPr marL="285750" indent="-285750">
              <a:buFont typeface="Wingdings" pitchFamily="2" charset="2"/>
              <a:buChar char="§"/>
            </a:pPr>
            <a:r>
              <a:rPr lang="fi-FI" sz="1400" b="1" dirty="0">
                <a:solidFill>
                  <a:srgbClr val="000000"/>
                </a:solidFill>
                <a:latin typeface="+mn-lt"/>
              </a:rPr>
              <a:t>Syntyvyys laski käytännössä kaikkialla Suomessa. </a:t>
            </a:r>
            <a:r>
              <a:rPr lang="fi-FI" sz="1400" dirty="0">
                <a:solidFill>
                  <a:srgbClr val="000000"/>
                </a:solidFill>
                <a:latin typeface="+mn-lt"/>
              </a:rPr>
              <a:t>Syntyneiden määrä laski lähes kaikissa kunnissa, eikä ole selvää aluetyyppiä, jossa syntyneiden määrä ei olisi laskenut. </a:t>
            </a:r>
            <a:endParaRPr lang="fi-FI" sz="1400" b="1" dirty="0">
              <a:solidFill>
                <a:srgbClr val="000000"/>
              </a:solidFill>
              <a:latin typeface="+mn-lt"/>
            </a:endParaRPr>
          </a:p>
        </p:txBody>
      </p:sp>
      <p:graphicFrame>
        <p:nvGraphicFramePr>
          <p:cNvPr id="2" name="Kaavio 1">
            <a:extLst>
              <a:ext uri="{FF2B5EF4-FFF2-40B4-BE49-F238E27FC236}">
                <a16:creationId xmlns:a16="http://schemas.microsoft.com/office/drawing/2014/main" id="{7FD6066C-FBEE-9194-7526-6FBA68AD269E}"/>
              </a:ext>
            </a:extLst>
          </p:cNvPr>
          <p:cNvGraphicFramePr>
            <a:graphicFrameLocks/>
          </p:cNvGraphicFramePr>
          <p:nvPr/>
        </p:nvGraphicFramePr>
        <p:xfrm>
          <a:off x="5688530" y="1343817"/>
          <a:ext cx="6351069" cy="4845965"/>
        </p:xfrm>
        <a:graphic>
          <a:graphicData uri="http://schemas.openxmlformats.org/drawingml/2006/chart">
            <c:chart xmlns:c="http://schemas.openxmlformats.org/drawingml/2006/chart" xmlns:r="http://schemas.openxmlformats.org/officeDocument/2006/relationships" r:id="rId2"/>
          </a:graphicData>
        </a:graphic>
      </p:graphicFrame>
      <p:sp>
        <p:nvSpPr>
          <p:cNvPr id="8" name="Suorakulmio 7">
            <a:extLst>
              <a:ext uri="{FF2B5EF4-FFF2-40B4-BE49-F238E27FC236}">
                <a16:creationId xmlns:a16="http://schemas.microsoft.com/office/drawing/2014/main" id="{7CAFA6D0-F5D6-F976-D62B-C212C6BE569C}"/>
              </a:ext>
            </a:extLst>
          </p:cNvPr>
          <p:cNvSpPr/>
          <p:nvPr/>
        </p:nvSpPr>
        <p:spPr>
          <a:xfrm>
            <a:off x="5763237" y="0"/>
            <a:ext cx="6428761"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t>&gt;</a:t>
            </a:r>
          </a:p>
        </p:txBody>
      </p:sp>
      <p:sp>
        <p:nvSpPr>
          <p:cNvPr id="6" name="Tekstin paikkamerkki 3">
            <a:extLst>
              <a:ext uri="{FF2B5EF4-FFF2-40B4-BE49-F238E27FC236}">
                <a16:creationId xmlns:a16="http://schemas.microsoft.com/office/drawing/2014/main" id="{D684003C-2DD1-B94E-F7DD-715725DDE9C0}"/>
              </a:ext>
            </a:extLst>
          </p:cNvPr>
          <p:cNvSpPr txBox="1">
            <a:spLocks/>
          </p:cNvSpPr>
          <p:nvPr/>
        </p:nvSpPr>
        <p:spPr>
          <a:xfrm>
            <a:off x="7041242" y="5799644"/>
            <a:ext cx="4223657" cy="1058357"/>
          </a:xfrm>
          <a:prstGeom prst="rect">
            <a:avLst/>
          </a:prstGeom>
          <a:solidFill>
            <a:schemeClr val="bg1"/>
          </a:solid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L="0" marR="0" lvl="0" indent="0" algn="l" rtl="0" eaLnBrk="1" hangingPunct="1">
              <a:lnSpc>
                <a:spcPct val="90000"/>
              </a:lnSpc>
              <a:spcBef>
                <a:spcPts val="0"/>
              </a:spcBef>
              <a:spcAft>
                <a:spcPts val="300"/>
              </a:spcAft>
              <a:buClr>
                <a:schemeClr val="dk1"/>
              </a:buClr>
              <a:buSzPts val="2800"/>
              <a:buFont typeface="Arial"/>
              <a:buNone/>
              <a:defRPr sz="1400" b="0" i="0" u="none" strike="noStrike" cap="none">
                <a:solidFill>
                  <a:schemeClr val="dk1"/>
                </a:solidFill>
                <a:latin typeface="Montserrat"/>
                <a:ea typeface="Montserrat"/>
                <a:cs typeface="Montserrat"/>
                <a:sym typeface="Montserrat"/>
              </a:defRPr>
            </a:lvl1pPr>
            <a:lvl2pPr marL="533400" marR="0" lvl="1" indent="0" algn="l" rtl="0" eaLnBrk="1" hangingPunct="1">
              <a:lnSpc>
                <a:spcPct val="90000"/>
              </a:lnSpc>
              <a:spcBef>
                <a:spcPts val="500"/>
              </a:spcBef>
              <a:spcAft>
                <a:spcPts val="0"/>
              </a:spcAft>
              <a:buClr>
                <a:schemeClr val="dk1"/>
              </a:buClr>
              <a:buSzPts val="2400"/>
              <a:buFont typeface="Arial"/>
              <a:buNone/>
              <a:defRPr sz="2400" b="0" i="0" u="none" strike="noStrike" cap="none">
                <a:solidFill>
                  <a:schemeClr val="dk1"/>
                </a:solidFill>
                <a:latin typeface="Montserrat"/>
                <a:ea typeface="Montserrat"/>
                <a:cs typeface="Montserrat"/>
                <a:sym typeface="Montserrat"/>
              </a:defRPr>
            </a:lvl2pPr>
            <a:lvl3pPr marL="1016000" marR="0" lvl="2" indent="0" algn="l" rtl="0" eaLnBrk="1" hangingPunct="1">
              <a:lnSpc>
                <a:spcPct val="90000"/>
              </a:lnSpc>
              <a:spcBef>
                <a:spcPts val="500"/>
              </a:spcBef>
              <a:spcAft>
                <a:spcPts val="0"/>
              </a:spcAft>
              <a:buClr>
                <a:schemeClr val="dk1"/>
              </a:buClr>
              <a:buSzPts val="2000"/>
              <a:buFont typeface="Arial"/>
              <a:buNone/>
              <a:defRPr sz="2000" b="0" i="0" u="none" strike="noStrike" cap="none">
                <a:solidFill>
                  <a:schemeClr val="dk1"/>
                </a:solidFill>
                <a:latin typeface="Montserrat"/>
                <a:ea typeface="Montserrat"/>
                <a:cs typeface="Montserrat"/>
                <a:sym typeface="Montserrat"/>
              </a:defRPr>
            </a:lvl3pPr>
            <a:lvl4pPr marL="1485900" marR="0" lvl="3" indent="0" algn="l" rtl="0" eaLnBrk="1" hangingPunct="1">
              <a:lnSpc>
                <a:spcPct val="90000"/>
              </a:lnSpc>
              <a:spcBef>
                <a:spcPts val="500"/>
              </a:spcBef>
              <a:spcAft>
                <a:spcPts val="0"/>
              </a:spcAft>
              <a:buClr>
                <a:schemeClr val="dk1"/>
              </a:buClr>
              <a:buSzPts val="1800"/>
              <a:buFont typeface="Arial"/>
              <a:buNone/>
              <a:defRPr sz="1800" b="0" i="0" u="none" strike="noStrike" cap="none">
                <a:solidFill>
                  <a:schemeClr val="dk1"/>
                </a:solidFill>
                <a:latin typeface="Montserrat"/>
                <a:ea typeface="Montserrat"/>
                <a:cs typeface="Montserrat"/>
                <a:sym typeface="Montserrat"/>
              </a:defRPr>
            </a:lvl4pPr>
            <a:lvl5pPr marL="1943100" marR="0" lvl="4" indent="0" algn="l" rtl="0" eaLnBrk="1" hangingPunct="1">
              <a:lnSpc>
                <a:spcPct val="90000"/>
              </a:lnSpc>
              <a:spcBef>
                <a:spcPts val="500"/>
              </a:spcBef>
              <a:spcAft>
                <a:spcPts val="0"/>
              </a:spcAft>
              <a:buClr>
                <a:schemeClr val="dk1"/>
              </a:buClr>
              <a:buSzPts val="1800"/>
              <a:buFont typeface="Arial"/>
              <a:buNone/>
              <a:defRPr sz="1800" b="0" i="0" u="none" strike="noStrike" cap="none">
                <a:solidFill>
                  <a:schemeClr val="dk1"/>
                </a:solidFill>
                <a:latin typeface="Montserrat"/>
                <a:ea typeface="Montserrat"/>
                <a:cs typeface="Montserrat"/>
                <a:sym typeface="Montserrat"/>
              </a:defRPr>
            </a:lvl5pPr>
            <a:lvl6pPr marL="2743200" marR="0" lvl="5"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6pPr>
            <a:lvl7pPr marL="3200400" marR="0" lvl="6"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7pPr>
            <a:lvl8pPr marL="3657600" marR="0" lvl="7"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8pPr>
            <a:lvl9pPr marL="4114800" marR="0" lvl="8"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9pPr>
          </a:lstStyle>
          <a:p>
            <a:pPr algn="ctr"/>
            <a:r>
              <a:rPr lang="fi-FI" b="1" dirty="0"/>
              <a:t>Syntyneiden määrän </a:t>
            </a:r>
          </a:p>
          <a:p>
            <a:pPr algn="ctr"/>
            <a:r>
              <a:rPr lang="fi-FI" b="1" dirty="0"/>
              <a:t>muutos 2010–2019</a:t>
            </a:r>
          </a:p>
          <a:p>
            <a:pPr algn="ctr"/>
            <a:r>
              <a:rPr lang="fi-FI" b="1" dirty="0"/>
              <a:t>Lähde: Tilastokeskus, </a:t>
            </a:r>
            <a:r>
              <a:rPr lang="fi-FI" b="1" dirty="0" err="1"/>
              <a:t>statfin</a:t>
            </a:r>
            <a:r>
              <a:rPr lang="fi-FI" b="1" dirty="0"/>
              <a:t>: väestörakenne</a:t>
            </a:r>
          </a:p>
        </p:txBody>
      </p:sp>
      <p:pic>
        <p:nvPicPr>
          <p:cNvPr id="7" name="Kuva 6">
            <a:extLst>
              <a:ext uri="{FF2B5EF4-FFF2-40B4-BE49-F238E27FC236}">
                <a16:creationId xmlns:a16="http://schemas.microsoft.com/office/drawing/2014/main" id="{D958A002-15A8-4B6A-3755-E6EF30E5944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288366" y="365126"/>
            <a:ext cx="3343328" cy="5434519"/>
          </a:xfrm>
          <a:prstGeom prst="rect">
            <a:avLst/>
          </a:prstGeom>
        </p:spPr>
      </p:pic>
    </p:spTree>
    <p:extLst>
      <p:ext uri="{BB962C8B-B14F-4D97-AF65-F5344CB8AC3E}">
        <p14:creationId xmlns:p14="http://schemas.microsoft.com/office/powerpoint/2010/main" val="971253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9190CC2-1BD2-7231-9030-248E1BDD8FDA}"/>
              </a:ext>
            </a:extLst>
          </p:cNvPr>
          <p:cNvSpPr>
            <a:spLocks noGrp="1"/>
          </p:cNvSpPr>
          <p:nvPr>
            <p:ph type="title"/>
          </p:nvPr>
        </p:nvSpPr>
        <p:spPr>
          <a:xfrm>
            <a:off x="846986" y="0"/>
            <a:ext cx="10515600" cy="1325563"/>
          </a:xfrm>
        </p:spPr>
        <p:txBody>
          <a:bodyPr>
            <a:normAutofit/>
          </a:bodyPr>
          <a:lstStyle/>
          <a:p>
            <a:pPr algn="ctr"/>
            <a:r>
              <a:rPr lang="fi-FI" sz="3600" dirty="0"/>
              <a:t>Korona-efekti ja maallemuutto (?)</a:t>
            </a:r>
          </a:p>
        </p:txBody>
      </p:sp>
      <p:sp>
        <p:nvSpPr>
          <p:cNvPr id="11" name="Tekstiruutu 10">
            <a:extLst>
              <a:ext uri="{FF2B5EF4-FFF2-40B4-BE49-F238E27FC236}">
                <a16:creationId xmlns:a16="http://schemas.microsoft.com/office/drawing/2014/main" id="{17462E49-2247-EB04-E6EE-13CC1A50F41B}"/>
              </a:ext>
            </a:extLst>
          </p:cNvPr>
          <p:cNvSpPr txBox="1"/>
          <p:nvPr/>
        </p:nvSpPr>
        <p:spPr>
          <a:xfrm>
            <a:off x="5888736" y="694944"/>
            <a:ext cx="184731" cy="307777"/>
          </a:xfrm>
          <a:prstGeom prst="rect">
            <a:avLst/>
          </a:prstGeom>
          <a:noFill/>
        </p:spPr>
        <p:txBody>
          <a:bodyPr wrap="none" rtlCol="0">
            <a:spAutoFit/>
          </a:bodyPr>
          <a:lstStyle/>
          <a:p>
            <a:pPr algn="l"/>
            <a:endParaRPr lang="fi-FI" dirty="0">
              <a:latin typeface="+mn-lt"/>
            </a:endParaRPr>
          </a:p>
        </p:txBody>
      </p:sp>
      <p:graphicFrame>
        <p:nvGraphicFramePr>
          <p:cNvPr id="3" name="Kaavio 2">
            <a:extLst>
              <a:ext uri="{FF2B5EF4-FFF2-40B4-BE49-F238E27FC236}">
                <a16:creationId xmlns:a16="http://schemas.microsoft.com/office/drawing/2014/main" id="{E6CD3EEB-E075-F29E-BEA3-CA4E936ADAC6}"/>
              </a:ext>
            </a:extLst>
          </p:cNvPr>
          <p:cNvGraphicFramePr>
            <a:graphicFrameLocks/>
          </p:cNvGraphicFramePr>
          <p:nvPr/>
        </p:nvGraphicFramePr>
        <p:xfrm>
          <a:off x="105879" y="1002721"/>
          <a:ext cx="11954576" cy="585527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768926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graphicEl>
                                              <a:chart seriesIdx="-4" categoryIdx="0" bldStep="category"/>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graphicEl>
                                              <a:chart seriesIdx="-4" categoryIdx="1" bldStep="category"/>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graphicEl>
                                              <a:chart seriesIdx="-4" categoryIdx="2" bldStep="category"/>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graphicEl>
                                              <a:chart seriesIdx="-4" categoryIdx="3" bldStep="category"/>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graphicEl>
                                              <a:chart seriesIdx="-4" categoryIdx="4" bldStep="category"/>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graphicEl>
                                              <a:chart seriesIdx="-4" categoryIdx="5" bldStep="category"/>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graphicEl>
                                              <a:chart seriesIdx="-4" categoryIdx="6" bldStep="category"/>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graphicEl>
                                              <a:chart seriesIdx="-4" categoryIdx="7" bldStep="category"/>
                                            </p:graphic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graphicEl>
                                              <a:chart seriesIdx="-4" categoryIdx="8" bldStep="category"/>
                                            </p:graphic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graphicEl>
                                              <a:chart seriesIdx="-4" categoryIdx="9" bldStep="category"/>
                                            </p:graphic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graphicEl>
                                              <a:chart seriesIdx="-4" categoryIdx="10" bldStep="category"/>
                                            </p:graphic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graphicEl>
                                              <a:chart seriesIdx="-4" categoryIdx="11" bldStep="category"/>
                                            </p:graphic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
                                            <p:graphicEl>
                                              <a:chart seriesIdx="-4" categoryIdx="12" bldStep="category"/>
                                            </p:graphic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
                                            <p:graphicEl>
                                              <a:chart seriesIdx="-4" categoryIdx="13" bldStep="category"/>
                                            </p:graphic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
                                            <p:graphicEl>
                                              <a:chart seriesIdx="-4" categoryIdx="14" bldStep="category"/>
                                            </p:graphic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
                                            <p:graphicEl>
                                              <a:chart seriesIdx="-4" categoryIdx="15" bldStep="category"/>
                                            </p:graphic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
                                            <p:graphicEl>
                                              <a:chart seriesIdx="-4" categoryIdx="16" bldStep="category"/>
                                            </p:graphic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
                                            <p:graphicEl>
                                              <a:chart seriesIdx="-4" categoryIdx="17" bldStep="category"/>
                                            </p:graphic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
                                            <p:graphicEl>
                                              <a:chart seriesIdx="-4" categoryIdx="18" bldStep="category"/>
                                            </p:graphic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
                                            <p:graphicEl>
                                              <a:chart seriesIdx="-4" categoryIdx="19" bldStep="category"/>
                                            </p:graphic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
                                            <p:graphicEl>
                                              <a:chart seriesIdx="-4" categoryIdx="20" bldStep="category"/>
                                            </p:graphic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3">
                                            <p:graphicEl>
                                              <a:chart seriesIdx="-4" categoryIdx="21" bldStep="category"/>
                                            </p:graphicEl>
                                          </p:spTgt>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3">
                                            <p:graphicEl>
                                              <a:chart seriesIdx="-4" categoryIdx="22" bldStep="category"/>
                                            </p:graphicEl>
                                          </p:spTgt>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3">
                                            <p:graphicEl>
                                              <a:chart seriesIdx="-4" categoryIdx="23" bldStep="category"/>
                                            </p:graphicEl>
                                          </p:spTgt>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3">
                                            <p:graphicEl>
                                              <a:chart seriesIdx="-4" categoryIdx="24" bldStep="category"/>
                                            </p:graphicEl>
                                          </p:spTgt>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3">
                                            <p:graphicEl>
                                              <a:chart seriesIdx="-4" categoryIdx="25" bldStep="category"/>
                                            </p:graphicEl>
                                          </p:spTgt>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3">
                                            <p:graphicEl>
                                              <a:chart seriesIdx="-4" categoryIdx="26" bldStep="category"/>
                                            </p:graphicEl>
                                          </p:spTgt>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3">
                                            <p:graphicEl>
                                              <a:chart seriesIdx="-4" categoryIdx="27" bldStep="category"/>
                                            </p:graphicEl>
                                          </p:spTgt>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3">
                                            <p:graphicEl>
                                              <a:chart seriesIdx="-4" categoryIdx="28" bldStep="category"/>
                                            </p:graphicEl>
                                          </p:spTgt>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3">
                                            <p:graphicEl>
                                              <a:chart seriesIdx="-4" categoryIdx="29" bldStep="category"/>
                                            </p:graphicEl>
                                          </p:spTgt>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3">
                                            <p:graphicEl>
                                              <a:chart seriesIdx="-4" categoryIdx="30" bldStep="category"/>
                                            </p:graphicEl>
                                          </p:spTgt>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3">
                                            <p:graphicEl>
                                              <a:chart seriesIdx="-4" categoryIdx="31" bldStep="category"/>
                                            </p:graphicEl>
                                          </p:spTgt>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3">
                                            <p:graphicEl>
                                              <a:chart seriesIdx="-4" categoryIdx="32" bldStep="category"/>
                                            </p:graphicEl>
                                          </p:spTgt>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grpId="0" nodeType="clickEffect">
                                  <p:stCondLst>
                                    <p:cond delay="0"/>
                                  </p:stCondLst>
                                  <p:childTnLst>
                                    <p:set>
                                      <p:cBhvr>
                                        <p:cTn id="142" dur="1" fill="hold">
                                          <p:stCondLst>
                                            <p:cond delay="0"/>
                                          </p:stCondLst>
                                        </p:cTn>
                                        <p:tgtEl>
                                          <p:spTgt spid="3">
                                            <p:graphicEl>
                                              <a:chart seriesIdx="-4" categoryIdx="33" bldStep="category"/>
                                            </p:graphicEl>
                                          </p:spTgt>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3">
                                            <p:graphicEl>
                                              <a:chart seriesIdx="-4" categoryIdx="34" bldStep="category"/>
                                            </p:graphicEl>
                                          </p:spTgt>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grpId="0" nodeType="clickEffect">
                                  <p:stCondLst>
                                    <p:cond delay="0"/>
                                  </p:stCondLst>
                                  <p:childTnLst>
                                    <p:set>
                                      <p:cBhvr>
                                        <p:cTn id="150" dur="1" fill="hold">
                                          <p:stCondLst>
                                            <p:cond delay="0"/>
                                          </p:stCondLst>
                                        </p:cTn>
                                        <p:tgtEl>
                                          <p:spTgt spid="3">
                                            <p:graphicEl>
                                              <a:chart seriesIdx="-4" categoryIdx="35" bldStep="category"/>
                                            </p:graphicEl>
                                          </p:spTgt>
                                        </p:tgtEl>
                                        <p:attrNameLst>
                                          <p:attrName>style.visibility</p:attrName>
                                        </p:attrNameLst>
                                      </p:cBhvr>
                                      <p:to>
                                        <p:strVal val="visible"/>
                                      </p:to>
                                    </p:set>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grpId="0" nodeType="clickEffect">
                                  <p:stCondLst>
                                    <p:cond delay="0"/>
                                  </p:stCondLst>
                                  <p:childTnLst>
                                    <p:set>
                                      <p:cBhvr>
                                        <p:cTn id="154" dur="1" fill="hold">
                                          <p:stCondLst>
                                            <p:cond delay="0"/>
                                          </p:stCondLst>
                                        </p:cTn>
                                        <p:tgtEl>
                                          <p:spTgt spid="3">
                                            <p:graphicEl>
                                              <a:chart seriesIdx="-4" categoryIdx="36" bldStep="category"/>
                                            </p:graphicEl>
                                          </p:spTgt>
                                        </p:tgtEl>
                                        <p:attrNameLst>
                                          <p:attrName>style.visibility</p:attrName>
                                        </p:attrNameLst>
                                      </p:cBhvr>
                                      <p:to>
                                        <p:strVal val="visible"/>
                                      </p:to>
                                    </p:set>
                                  </p:childTnLst>
                                </p:cTn>
                              </p:par>
                            </p:childTnLst>
                          </p:cTn>
                        </p:par>
                      </p:childTnLst>
                    </p:cTn>
                  </p:par>
                  <p:par>
                    <p:cTn id="155" fill="hold">
                      <p:stCondLst>
                        <p:cond delay="indefinite"/>
                      </p:stCondLst>
                      <p:childTnLst>
                        <p:par>
                          <p:cTn id="156" fill="hold">
                            <p:stCondLst>
                              <p:cond delay="0"/>
                            </p:stCondLst>
                            <p:childTnLst>
                              <p:par>
                                <p:cTn id="157" presetID="1" presetClass="entr" presetSubtype="0" fill="hold" grpId="0" nodeType="clickEffect">
                                  <p:stCondLst>
                                    <p:cond delay="0"/>
                                  </p:stCondLst>
                                  <p:childTnLst>
                                    <p:set>
                                      <p:cBhvr>
                                        <p:cTn id="158" dur="1" fill="hold">
                                          <p:stCondLst>
                                            <p:cond delay="0"/>
                                          </p:stCondLst>
                                        </p:cTn>
                                        <p:tgtEl>
                                          <p:spTgt spid="3">
                                            <p:graphicEl>
                                              <a:chart seriesIdx="-4" categoryIdx="37" bldStep="category"/>
                                            </p:graphicEl>
                                          </p:spTgt>
                                        </p:tgtEl>
                                        <p:attrNameLst>
                                          <p:attrName>style.visibility</p:attrName>
                                        </p:attrNameLst>
                                      </p:cBhvr>
                                      <p:to>
                                        <p:strVal val="visible"/>
                                      </p:to>
                                    </p:set>
                                  </p:childTnLst>
                                </p:cTn>
                              </p:par>
                            </p:childTnLst>
                          </p:cTn>
                        </p:par>
                      </p:childTnLst>
                    </p:cTn>
                  </p:par>
                  <p:par>
                    <p:cTn id="159" fill="hold">
                      <p:stCondLst>
                        <p:cond delay="indefinite"/>
                      </p:stCondLst>
                      <p:childTnLst>
                        <p:par>
                          <p:cTn id="160" fill="hold">
                            <p:stCondLst>
                              <p:cond delay="0"/>
                            </p:stCondLst>
                            <p:childTnLst>
                              <p:par>
                                <p:cTn id="161" presetID="1" presetClass="entr" presetSubtype="0" fill="hold" grpId="0" nodeType="clickEffect">
                                  <p:stCondLst>
                                    <p:cond delay="0"/>
                                  </p:stCondLst>
                                  <p:childTnLst>
                                    <p:set>
                                      <p:cBhvr>
                                        <p:cTn id="162" dur="1" fill="hold">
                                          <p:stCondLst>
                                            <p:cond delay="0"/>
                                          </p:stCondLst>
                                        </p:cTn>
                                        <p:tgtEl>
                                          <p:spTgt spid="3">
                                            <p:graphicEl>
                                              <a:chart seriesIdx="-4" categoryIdx="38" bldStep="category"/>
                                            </p:graphicEl>
                                          </p:spTgt>
                                        </p:tgtEl>
                                        <p:attrNameLst>
                                          <p:attrName>style.visibility</p:attrName>
                                        </p:attrNameLst>
                                      </p:cBhvr>
                                      <p:to>
                                        <p:strVal val="visible"/>
                                      </p:to>
                                    </p:set>
                                  </p:childTnLst>
                                </p:cTn>
                              </p:par>
                            </p:childTnLst>
                          </p:cTn>
                        </p:par>
                      </p:childTnLst>
                    </p:cTn>
                  </p:par>
                  <p:par>
                    <p:cTn id="163" fill="hold">
                      <p:stCondLst>
                        <p:cond delay="indefinite"/>
                      </p:stCondLst>
                      <p:childTnLst>
                        <p:par>
                          <p:cTn id="164" fill="hold">
                            <p:stCondLst>
                              <p:cond delay="0"/>
                            </p:stCondLst>
                            <p:childTnLst>
                              <p:par>
                                <p:cTn id="165" presetID="1" presetClass="entr" presetSubtype="0" fill="hold" grpId="0" nodeType="clickEffect">
                                  <p:stCondLst>
                                    <p:cond delay="0"/>
                                  </p:stCondLst>
                                  <p:childTnLst>
                                    <p:set>
                                      <p:cBhvr>
                                        <p:cTn id="166" dur="1" fill="hold">
                                          <p:stCondLst>
                                            <p:cond delay="0"/>
                                          </p:stCondLst>
                                        </p:cTn>
                                        <p:tgtEl>
                                          <p:spTgt spid="3">
                                            <p:graphicEl>
                                              <a:chart seriesIdx="-4" categoryIdx="39" bldStep="category"/>
                                            </p:graphicEl>
                                          </p:spTgt>
                                        </p:tgtEl>
                                        <p:attrNameLst>
                                          <p:attrName>style.visibility</p:attrName>
                                        </p:attrNameLst>
                                      </p:cBhvr>
                                      <p:to>
                                        <p:strVal val="visible"/>
                                      </p:to>
                                    </p:set>
                                  </p:childTnLst>
                                </p:cTn>
                              </p:par>
                            </p:childTnLst>
                          </p:cTn>
                        </p:par>
                      </p:childTnLst>
                    </p:cTn>
                  </p:par>
                  <p:par>
                    <p:cTn id="167" fill="hold">
                      <p:stCondLst>
                        <p:cond delay="indefinite"/>
                      </p:stCondLst>
                      <p:childTnLst>
                        <p:par>
                          <p:cTn id="168" fill="hold">
                            <p:stCondLst>
                              <p:cond delay="0"/>
                            </p:stCondLst>
                            <p:childTnLst>
                              <p:par>
                                <p:cTn id="169" presetID="1" presetClass="entr" presetSubtype="0" fill="hold" grpId="0" nodeType="clickEffect">
                                  <p:stCondLst>
                                    <p:cond delay="0"/>
                                  </p:stCondLst>
                                  <p:childTnLst>
                                    <p:set>
                                      <p:cBhvr>
                                        <p:cTn id="170" dur="1" fill="hold">
                                          <p:stCondLst>
                                            <p:cond delay="0"/>
                                          </p:stCondLst>
                                        </p:cTn>
                                        <p:tgtEl>
                                          <p:spTgt spid="3">
                                            <p:graphicEl>
                                              <a:chart seriesIdx="-4" categoryIdx="40" bldStep="category"/>
                                            </p:graphicEl>
                                          </p:spTgt>
                                        </p:tgtEl>
                                        <p:attrNameLst>
                                          <p:attrName>style.visibility</p:attrName>
                                        </p:attrNameLst>
                                      </p:cBhvr>
                                      <p:to>
                                        <p:strVal val="visible"/>
                                      </p:to>
                                    </p:set>
                                  </p:childTnLst>
                                </p:cTn>
                              </p:par>
                            </p:childTnLst>
                          </p:cTn>
                        </p:par>
                      </p:childTnLst>
                    </p:cTn>
                  </p:par>
                  <p:par>
                    <p:cTn id="171" fill="hold">
                      <p:stCondLst>
                        <p:cond delay="indefinite"/>
                      </p:stCondLst>
                      <p:childTnLst>
                        <p:par>
                          <p:cTn id="172" fill="hold">
                            <p:stCondLst>
                              <p:cond delay="0"/>
                            </p:stCondLst>
                            <p:childTnLst>
                              <p:par>
                                <p:cTn id="173" presetID="1" presetClass="entr" presetSubtype="0" fill="hold" grpId="0" nodeType="clickEffect">
                                  <p:stCondLst>
                                    <p:cond delay="0"/>
                                  </p:stCondLst>
                                  <p:childTnLst>
                                    <p:set>
                                      <p:cBhvr>
                                        <p:cTn id="174" dur="1" fill="hold">
                                          <p:stCondLst>
                                            <p:cond delay="0"/>
                                          </p:stCondLst>
                                        </p:cTn>
                                        <p:tgtEl>
                                          <p:spTgt spid="3">
                                            <p:graphicEl>
                                              <a:chart seriesIdx="-4" categoryIdx="41" bldStep="category"/>
                                            </p:graphicEl>
                                          </p:spTgt>
                                        </p:tgtEl>
                                        <p:attrNameLst>
                                          <p:attrName>style.visibility</p:attrName>
                                        </p:attrNameLst>
                                      </p:cBhvr>
                                      <p:to>
                                        <p:strVal val="visible"/>
                                      </p:to>
                                    </p:set>
                                  </p:childTnLst>
                                </p:cTn>
                              </p:par>
                            </p:childTnLst>
                          </p:cTn>
                        </p:par>
                      </p:childTnLst>
                    </p:cTn>
                  </p:par>
                  <p:par>
                    <p:cTn id="175" fill="hold">
                      <p:stCondLst>
                        <p:cond delay="indefinite"/>
                      </p:stCondLst>
                      <p:childTnLst>
                        <p:par>
                          <p:cTn id="176" fill="hold">
                            <p:stCondLst>
                              <p:cond delay="0"/>
                            </p:stCondLst>
                            <p:childTnLst>
                              <p:par>
                                <p:cTn id="177" presetID="1" presetClass="entr" presetSubtype="0" fill="hold" grpId="0" nodeType="clickEffect">
                                  <p:stCondLst>
                                    <p:cond delay="0"/>
                                  </p:stCondLst>
                                  <p:childTnLst>
                                    <p:set>
                                      <p:cBhvr>
                                        <p:cTn id="178" dur="1" fill="hold">
                                          <p:stCondLst>
                                            <p:cond delay="0"/>
                                          </p:stCondLst>
                                        </p:cTn>
                                        <p:tgtEl>
                                          <p:spTgt spid="3">
                                            <p:graphicEl>
                                              <a:chart seriesIdx="-4" categoryIdx="42" bldStep="category"/>
                                            </p:graphicEl>
                                          </p:spTgt>
                                        </p:tgtEl>
                                        <p:attrNameLst>
                                          <p:attrName>style.visibility</p:attrName>
                                        </p:attrNameLst>
                                      </p:cBhvr>
                                      <p:to>
                                        <p:strVal val="visible"/>
                                      </p:to>
                                    </p:set>
                                  </p:childTnLst>
                                </p:cTn>
                              </p:par>
                            </p:childTnLst>
                          </p:cTn>
                        </p:par>
                      </p:childTnLst>
                    </p:cTn>
                  </p:par>
                  <p:par>
                    <p:cTn id="179" fill="hold">
                      <p:stCondLst>
                        <p:cond delay="indefinite"/>
                      </p:stCondLst>
                      <p:childTnLst>
                        <p:par>
                          <p:cTn id="180" fill="hold">
                            <p:stCondLst>
                              <p:cond delay="0"/>
                            </p:stCondLst>
                            <p:childTnLst>
                              <p:par>
                                <p:cTn id="181" presetID="1" presetClass="entr" presetSubtype="0" fill="hold" grpId="0" nodeType="clickEffect">
                                  <p:stCondLst>
                                    <p:cond delay="0"/>
                                  </p:stCondLst>
                                  <p:childTnLst>
                                    <p:set>
                                      <p:cBhvr>
                                        <p:cTn id="182" dur="1" fill="hold">
                                          <p:stCondLst>
                                            <p:cond delay="0"/>
                                          </p:stCondLst>
                                        </p:cTn>
                                        <p:tgtEl>
                                          <p:spTgt spid="3">
                                            <p:graphicEl>
                                              <a:chart seriesIdx="-4" categoryIdx="43" bldStep="category"/>
                                            </p:graphicEl>
                                          </p:spTgt>
                                        </p:tgtEl>
                                        <p:attrNameLst>
                                          <p:attrName>style.visibility</p:attrName>
                                        </p:attrNameLst>
                                      </p:cBhvr>
                                      <p:to>
                                        <p:strVal val="visible"/>
                                      </p:to>
                                    </p:set>
                                  </p:childTnLst>
                                </p:cTn>
                              </p:par>
                            </p:childTnLst>
                          </p:cTn>
                        </p:par>
                      </p:childTnLst>
                    </p:cTn>
                  </p:par>
                  <p:par>
                    <p:cTn id="183" fill="hold">
                      <p:stCondLst>
                        <p:cond delay="indefinite"/>
                      </p:stCondLst>
                      <p:childTnLst>
                        <p:par>
                          <p:cTn id="184" fill="hold">
                            <p:stCondLst>
                              <p:cond delay="0"/>
                            </p:stCondLst>
                            <p:childTnLst>
                              <p:par>
                                <p:cTn id="185" presetID="1" presetClass="entr" presetSubtype="0" fill="hold" grpId="0" nodeType="clickEffect">
                                  <p:stCondLst>
                                    <p:cond delay="0"/>
                                  </p:stCondLst>
                                  <p:childTnLst>
                                    <p:set>
                                      <p:cBhvr>
                                        <p:cTn id="186" dur="1" fill="hold">
                                          <p:stCondLst>
                                            <p:cond delay="0"/>
                                          </p:stCondLst>
                                        </p:cTn>
                                        <p:tgtEl>
                                          <p:spTgt spid="3">
                                            <p:graphicEl>
                                              <a:chart seriesIdx="-4" categoryIdx="44" bldStep="category"/>
                                            </p:graphicEl>
                                          </p:spTgt>
                                        </p:tgtEl>
                                        <p:attrNameLst>
                                          <p:attrName>style.visibility</p:attrName>
                                        </p:attrNameLst>
                                      </p:cBhvr>
                                      <p:to>
                                        <p:strVal val="visible"/>
                                      </p:to>
                                    </p:set>
                                  </p:childTnLst>
                                </p:cTn>
                              </p:par>
                            </p:childTnLst>
                          </p:cTn>
                        </p:par>
                      </p:childTnLst>
                    </p:cTn>
                  </p:par>
                  <p:par>
                    <p:cTn id="187" fill="hold">
                      <p:stCondLst>
                        <p:cond delay="indefinite"/>
                      </p:stCondLst>
                      <p:childTnLst>
                        <p:par>
                          <p:cTn id="188" fill="hold">
                            <p:stCondLst>
                              <p:cond delay="0"/>
                            </p:stCondLst>
                            <p:childTnLst>
                              <p:par>
                                <p:cTn id="189" presetID="1" presetClass="entr" presetSubtype="0" fill="hold" grpId="0" nodeType="clickEffect">
                                  <p:stCondLst>
                                    <p:cond delay="0"/>
                                  </p:stCondLst>
                                  <p:childTnLst>
                                    <p:set>
                                      <p:cBhvr>
                                        <p:cTn id="190" dur="1" fill="hold">
                                          <p:stCondLst>
                                            <p:cond delay="0"/>
                                          </p:stCondLst>
                                        </p:cTn>
                                        <p:tgtEl>
                                          <p:spTgt spid="3">
                                            <p:graphicEl>
                                              <a:chart seriesIdx="-4" categoryIdx="45" bldStep="category"/>
                                            </p:graphicEl>
                                          </p:spTgt>
                                        </p:tgtEl>
                                        <p:attrNameLst>
                                          <p:attrName>style.visibility</p:attrName>
                                        </p:attrNameLst>
                                      </p:cBhvr>
                                      <p:to>
                                        <p:strVal val="visible"/>
                                      </p:to>
                                    </p:set>
                                  </p:childTnLst>
                                </p:cTn>
                              </p:par>
                            </p:childTnLst>
                          </p:cTn>
                        </p:par>
                      </p:childTnLst>
                    </p:cTn>
                  </p:par>
                  <p:par>
                    <p:cTn id="191" fill="hold">
                      <p:stCondLst>
                        <p:cond delay="indefinite"/>
                      </p:stCondLst>
                      <p:childTnLst>
                        <p:par>
                          <p:cTn id="192" fill="hold">
                            <p:stCondLst>
                              <p:cond delay="0"/>
                            </p:stCondLst>
                            <p:childTnLst>
                              <p:par>
                                <p:cTn id="193" presetID="1" presetClass="entr" presetSubtype="0" fill="hold" grpId="0" nodeType="clickEffect">
                                  <p:stCondLst>
                                    <p:cond delay="0"/>
                                  </p:stCondLst>
                                  <p:childTnLst>
                                    <p:set>
                                      <p:cBhvr>
                                        <p:cTn id="194" dur="1" fill="hold">
                                          <p:stCondLst>
                                            <p:cond delay="0"/>
                                          </p:stCondLst>
                                        </p:cTn>
                                        <p:tgtEl>
                                          <p:spTgt spid="3">
                                            <p:graphicEl>
                                              <a:chart seriesIdx="-4" categoryIdx="46" bldStep="category"/>
                                            </p:graphicEl>
                                          </p:spTgt>
                                        </p:tgtEl>
                                        <p:attrNameLst>
                                          <p:attrName>style.visibility</p:attrName>
                                        </p:attrNameLst>
                                      </p:cBhvr>
                                      <p:to>
                                        <p:strVal val="visible"/>
                                      </p:to>
                                    </p:set>
                                  </p:childTnLst>
                                </p:cTn>
                              </p:par>
                            </p:childTnLst>
                          </p:cTn>
                        </p:par>
                      </p:childTnLst>
                    </p:cTn>
                  </p:par>
                  <p:par>
                    <p:cTn id="195" fill="hold">
                      <p:stCondLst>
                        <p:cond delay="indefinite"/>
                      </p:stCondLst>
                      <p:childTnLst>
                        <p:par>
                          <p:cTn id="196" fill="hold">
                            <p:stCondLst>
                              <p:cond delay="0"/>
                            </p:stCondLst>
                            <p:childTnLst>
                              <p:par>
                                <p:cTn id="197" presetID="1" presetClass="entr" presetSubtype="0" fill="hold" grpId="0" nodeType="clickEffect">
                                  <p:stCondLst>
                                    <p:cond delay="0"/>
                                  </p:stCondLst>
                                  <p:childTnLst>
                                    <p:set>
                                      <p:cBhvr>
                                        <p:cTn id="198" dur="1" fill="hold">
                                          <p:stCondLst>
                                            <p:cond delay="0"/>
                                          </p:stCondLst>
                                        </p:cTn>
                                        <p:tgtEl>
                                          <p:spTgt spid="3">
                                            <p:graphicEl>
                                              <a:chart seriesIdx="-4" categoryIdx="47" bldStep="category"/>
                                            </p:graphicEl>
                                          </p:spTgt>
                                        </p:tgtEl>
                                        <p:attrNameLst>
                                          <p:attrName>style.visibility</p:attrName>
                                        </p:attrNameLst>
                                      </p:cBhvr>
                                      <p:to>
                                        <p:strVal val="visible"/>
                                      </p:to>
                                    </p:set>
                                  </p:childTnLst>
                                </p:cTn>
                              </p:par>
                            </p:childTnLst>
                          </p:cTn>
                        </p:par>
                      </p:childTnLst>
                    </p:cTn>
                  </p:par>
                  <p:par>
                    <p:cTn id="199" fill="hold">
                      <p:stCondLst>
                        <p:cond delay="indefinite"/>
                      </p:stCondLst>
                      <p:childTnLst>
                        <p:par>
                          <p:cTn id="200" fill="hold">
                            <p:stCondLst>
                              <p:cond delay="0"/>
                            </p:stCondLst>
                            <p:childTnLst>
                              <p:par>
                                <p:cTn id="201" presetID="1" presetClass="entr" presetSubtype="0" fill="hold" grpId="0" nodeType="clickEffect">
                                  <p:stCondLst>
                                    <p:cond delay="0"/>
                                  </p:stCondLst>
                                  <p:childTnLst>
                                    <p:set>
                                      <p:cBhvr>
                                        <p:cTn id="202" dur="1" fill="hold">
                                          <p:stCondLst>
                                            <p:cond delay="0"/>
                                          </p:stCondLst>
                                        </p:cTn>
                                        <p:tgtEl>
                                          <p:spTgt spid="3">
                                            <p:graphicEl>
                                              <a:chart seriesIdx="-4" categoryIdx="48" bldStep="category"/>
                                            </p:graphicEl>
                                          </p:spTgt>
                                        </p:tgtEl>
                                        <p:attrNameLst>
                                          <p:attrName>style.visibility</p:attrName>
                                        </p:attrNameLst>
                                      </p:cBhvr>
                                      <p:to>
                                        <p:strVal val="visible"/>
                                      </p:to>
                                    </p:set>
                                  </p:childTnLst>
                                </p:cTn>
                              </p:par>
                            </p:childTnLst>
                          </p:cTn>
                        </p:par>
                      </p:childTnLst>
                    </p:cTn>
                  </p:par>
                  <p:par>
                    <p:cTn id="203" fill="hold">
                      <p:stCondLst>
                        <p:cond delay="indefinite"/>
                      </p:stCondLst>
                      <p:childTnLst>
                        <p:par>
                          <p:cTn id="204" fill="hold">
                            <p:stCondLst>
                              <p:cond delay="0"/>
                            </p:stCondLst>
                            <p:childTnLst>
                              <p:par>
                                <p:cTn id="205" presetID="1" presetClass="entr" presetSubtype="0" fill="hold" grpId="0" nodeType="clickEffect">
                                  <p:stCondLst>
                                    <p:cond delay="0"/>
                                  </p:stCondLst>
                                  <p:childTnLst>
                                    <p:set>
                                      <p:cBhvr>
                                        <p:cTn id="206" dur="1" fill="hold">
                                          <p:stCondLst>
                                            <p:cond delay="0"/>
                                          </p:stCondLst>
                                        </p:cTn>
                                        <p:tgtEl>
                                          <p:spTgt spid="3">
                                            <p:graphicEl>
                                              <a:chart seriesIdx="-4" categoryIdx="49" bldStep="category"/>
                                            </p:graphicEl>
                                          </p:spTgt>
                                        </p:tgtEl>
                                        <p:attrNameLst>
                                          <p:attrName>style.visibility</p:attrName>
                                        </p:attrNameLst>
                                      </p:cBhvr>
                                      <p:to>
                                        <p:strVal val="visible"/>
                                      </p:to>
                                    </p:set>
                                  </p:childTnLst>
                                </p:cTn>
                              </p:par>
                            </p:childTnLst>
                          </p:cTn>
                        </p:par>
                      </p:childTnLst>
                    </p:cTn>
                  </p:par>
                  <p:par>
                    <p:cTn id="207" fill="hold">
                      <p:stCondLst>
                        <p:cond delay="indefinite"/>
                      </p:stCondLst>
                      <p:childTnLst>
                        <p:par>
                          <p:cTn id="208" fill="hold">
                            <p:stCondLst>
                              <p:cond delay="0"/>
                            </p:stCondLst>
                            <p:childTnLst>
                              <p:par>
                                <p:cTn id="209" presetID="1" presetClass="entr" presetSubtype="0" fill="hold" grpId="0" nodeType="clickEffect">
                                  <p:stCondLst>
                                    <p:cond delay="0"/>
                                  </p:stCondLst>
                                  <p:childTnLst>
                                    <p:set>
                                      <p:cBhvr>
                                        <p:cTn id="210" dur="1" fill="hold">
                                          <p:stCondLst>
                                            <p:cond delay="0"/>
                                          </p:stCondLst>
                                        </p:cTn>
                                        <p:tgtEl>
                                          <p:spTgt spid="3">
                                            <p:graphicEl>
                                              <a:chart seriesIdx="-4" categoryIdx="50" bldStep="category"/>
                                            </p:graphicEl>
                                          </p:spTgt>
                                        </p:tgtEl>
                                        <p:attrNameLst>
                                          <p:attrName>style.visibility</p:attrName>
                                        </p:attrNameLst>
                                      </p:cBhvr>
                                      <p:to>
                                        <p:strVal val="visible"/>
                                      </p:to>
                                    </p:set>
                                  </p:childTnLst>
                                </p:cTn>
                              </p:par>
                            </p:childTnLst>
                          </p:cTn>
                        </p:par>
                      </p:childTnLst>
                    </p:cTn>
                  </p:par>
                  <p:par>
                    <p:cTn id="211" fill="hold">
                      <p:stCondLst>
                        <p:cond delay="indefinite"/>
                      </p:stCondLst>
                      <p:childTnLst>
                        <p:par>
                          <p:cTn id="212" fill="hold">
                            <p:stCondLst>
                              <p:cond delay="0"/>
                            </p:stCondLst>
                            <p:childTnLst>
                              <p:par>
                                <p:cTn id="213" presetID="1" presetClass="entr" presetSubtype="0" fill="hold" grpId="0" nodeType="clickEffect">
                                  <p:stCondLst>
                                    <p:cond delay="0"/>
                                  </p:stCondLst>
                                  <p:childTnLst>
                                    <p:set>
                                      <p:cBhvr>
                                        <p:cTn id="214" dur="1" fill="hold">
                                          <p:stCondLst>
                                            <p:cond delay="0"/>
                                          </p:stCondLst>
                                        </p:cTn>
                                        <p:tgtEl>
                                          <p:spTgt spid="3">
                                            <p:graphicEl>
                                              <a:chart seriesIdx="-4" categoryIdx="51" bldStep="category"/>
                                            </p:graphicEl>
                                          </p:spTgt>
                                        </p:tgtEl>
                                        <p:attrNameLst>
                                          <p:attrName>style.visibility</p:attrName>
                                        </p:attrNameLst>
                                      </p:cBhvr>
                                      <p:to>
                                        <p:strVal val="visible"/>
                                      </p:to>
                                    </p:set>
                                  </p:childTnLst>
                                </p:cTn>
                              </p:par>
                            </p:childTnLst>
                          </p:cTn>
                        </p:par>
                      </p:childTnLst>
                    </p:cTn>
                  </p:par>
                  <p:par>
                    <p:cTn id="215" fill="hold">
                      <p:stCondLst>
                        <p:cond delay="indefinite"/>
                      </p:stCondLst>
                      <p:childTnLst>
                        <p:par>
                          <p:cTn id="216" fill="hold">
                            <p:stCondLst>
                              <p:cond delay="0"/>
                            </p:stCondLst>
                            <p:childTnLst>
                              <p:par>
                                <p:cTn id="217" presetID="1" presetClass="entr" presetSubtype="0" fill="hold" grpId="0" nodeType="clickEffect">
                                  <p:stCondLst>
                                    <p:cond delay="0"/>
                                  </p:stCondLst>
                                  <p:childTnLst>
                                    <p:set>
                                      <p:cBhvr>
                                        <p:cTn id="218" dur="1" fill="hold">
                                          <p:stCondLst>
                                            <p:cond delay="0"/>
                                          </p:stCondLst>
                                        </p:cTn>
                                        <p:tgtEl>
                                          <p:spTgt spid="3">
                                            <p:graphicEl>
                                              <a:chart seriesIdx="-4" categoryIdx="52" bldStep="category"/>
                                            </p:graphicEl>
                                          </p:spTgt>
                                        </p:tgtEl>
                                        <p:attrNameLst>
                                          <p:attrName>style.visibility</p:attrName>
                                        </p:attrNameLst>
                                      </p:cBhvr>
                                      <p:to>
                                        <p:strVal val="visible"/>
                                      </p:to>
                                    </p:set>
                                  </p:childTnLst>
                                </p:cTn>
                              </p:par>
                            </p:childTnLst>
                          </p:cTn>
                        </p:par>
                      </p:childTnLst>
                    </p:cTn>
                  </p:par>
                  <p:par>
                    <p:cTn id="219" fill="hold">
                      <p:stCondLst>
                        <p:cond delay="indefinite"/>
                      </p:stCondLst>
                      <p:childTnLst>
                        <p:par>
                          <p:cTn id="220" fill="hold">
                            <p:stCondLst>
                              <p:cond delay="0"/>
                            </p:stCondLst>
                            <p:childTnLst>
                              <p:par>
                                <p:cTn id="221" presetID="1" presetClass="entr" presetSubtype="0" fill="hold" grpId="0" nodeType="clickEffect">
                                  <p:stCondLst>
                                    <p:cond delay="0"/>
                                  </p:stCondLst>
                                  <p:childTnLst>
                                    <p:set>
                                      <p:cBhvr>
                                        <p:cTn id="222" dur="1" fill="hold">
                                          <p:stCondLst>
                                            <p:cond delay="0"/>
                                          </p:stCondLst>
                                        </p:cTn>
                                        <p:tgtEl>
                                          <p:spTgt spid="3">
                                            <p:graphicEl>
                                              <a:chart seriesIdx="-4" categoryIdx="53" bldStep="category"/>
                                            </p:graphicEl>
                                          </p:spTgt>
                                        </p:tgtEl>
                                        <p:attrNameLst>
                                          <p:attrName>style.visibility</p:attrName>
                                        </p:attrNameLst>
                                      </p:cBhvr>
                                      <p:to>
                                        <p:strVal val="visible"/>
                                      </p:to>
                                    </p:set>
                                  </p:childTnLst>
                                </p:cTn>
                              </p:par>
                            </p:childTnLst>
                          </p:cTn>
                        </p:par>
                      </p:childTnLst>
                    </p:cTn>
                  </p:par>
                  <p:par>
                    <p:cTn id="223" fill="hold">
                      <p:stCondLst>
                        <p:cond delay="indefinite"/>
                      </p:stCondLst>
                      <p:childTnLst>
                        <p:par>
                          <p:cTn id="224" fill="hold">
                            <p:stCondLst>
                              <p:cond delay="0"/>
                            </p:stCondLst>
                            <p:childTnLst>
                              <p:par>
                                <p:cTn id="225" presetID="1" presetClass="entr" presetSubtype="0" fill="hold" grpId="0" nodeType="clickEffect">
                                  <p:stCondLst>
                                    <p:cond delay="0"/>
                                  </p:stCondLst>
                                  <p:childTnLst>
                                    <p:set>
                                      <p:cBhvr>
                                        <p:cTn id="226" dur="1" fill="hold">
                                          <p:stCondLst>
                                            <p:cond delay="0"/>
                                          </p:stCondLst>
                                        </p:cTn>
                                        <p:tgtEl>
                                          <p:spTgt spid="3">
                                            <p:graphicEl>
                                              <a:chart seriesIdx="-4" categoryIdx="54" bldStep="category"/>
                                            </p:graphicEl>
                                          </p:spTgt>
                                        </p:tgtEl>
                                        <p:attrNameLst>
                                          <p:attrName>style.visibility</p:attrName>
                                        </p:attrNameLst>
                                      </p:cBhvr>
                                      <p:to>
                                        <p:strVal val="visible"/>
                                      </p:to>
                                    </p:set>
                                  </p:childTnLst>
                                </p:cTn>
                              </p:par>
                            </p:childTnLst>
                          </p:cTn>
                        </p:par>
                      </p:childTnLst>
                    </p:cTn>
                  </p:par>
                  <p:par>
                    <p:cTn id="227" fill="hold">
                      <p:stCondLst>
                        <p:cond delay="indefinite"/>
                      </p:stCondLst>
                      <p:childTnLst>
                        <p:par>
                          <p:cTn id="228" fill="hold">
                            <p:stCondLst>
                              <p:cond delay="0"/>
                            </p:stCondLst>
                            <p:childTnLst>
                              <p:par>
                                <p:cTn id="229" presetID="1" presetClass="entr" presetSubtype="0" fill="hold" grpId="0" nodeType="clickEffect">
                                  <p:stCondLst>
                                    <p:cond delay="0"/>
                                  </p:stCondLst>
                                  <p:childTnLst>
                                    <p:set>
                                      <p:cBhvr>
                                        <p:cTn id="230" dur="1" fill="hold">
                                          <p:stCondLst>
                                            <p:cond delay="0"/>
                                          </p:stCondLst>
                                        </p:cTn>
                                        <p:tgtEl>
                                          <p:spTgt spid="3">
                                            <p:graphicEl>
                                              <a:chart seriesIdx="-4" categoryIdx="55" bldStep="category"/>
                                            </p:graphicEl>
                                          </p:spTgt>
                                        </p:tgtEl>
                                        <p:attrNameLst>
                                          <p:attrName>style.visibility</p:attrName>
                                        </p:attrNameLst>
                                      </p:cBhvr>
                                      <p:to>
                                        <p:strVal val="visible"/>
                                      </p:to>
                                    </p:set>
                                  </p:childTnLst>
                                </p:cTn>
                              </p:par>
                            </p:childTnLst>
                          </p:cTn>
                        </p:par>
                      </p:childTnLst>
                    </p:cTn>
                  </p:par>
                  <p:par>
                    <p:cTn id="231" fill="hold">
                      <p:stCondLst>
                        <p:cond delay="indefinite"/>
                      </p:stCondLst>
                      <p:childTnLst>
                        <p:par>
                          <p:cTn id="232" fill="hold">
                            <p:stCondLst>
                              <p:cond delay="0"/>
                            </p:stCondLst>
                            <p:childTnLst>
                              <p:par>
                                <p:cTn id="233" presetID="1" presetClass="entr" presetSubtype="0" fill="hold" grpId="0" nodeType="clickEffect">
                                  <p:stCondLst>
                                    <p:cond delay="0"/>
                                  </p:stCondLst>
                                  <p:childTnLst>
                                    <p:set>
                                      <p:cBhvr>
                                        <p:cTn id="234" dur="1" fill="hold">
                                          <p:stCondLst>
                                            <p:cond delay="0"/>
                                          </p:stCondLst>
                                        </p:cTn>
                                        <p:tgtEl>
                                          <p:spTgt spid="3">
                                            <p:graphicEl>
                                              <a:chart seriesIdx="-4" categoryIdx="56" bldStep="category"/>
                                            </p:graphicEl>
                                          </p:spTgt>
                                        </p:tgtEl>
                                        <p:attrNameLst>
                                          <p:attrName>style.visibility</p:attrName>
                                        </p:attrNameLst>
                                      </p:cBhvr>
                                      <p:to>
                                        <p:strVal val="visible"/>
                                      </p:to>
                                    </p:set>
                                  </p:childTnLst>
                                </p:cTn>
                              </p:par>
                            </p:childTnLst>
                          </p:cTn>
                        </p:par>
                      </p:childTnLst>
                    </p:cTn>
                  </p:par>
                  <p:par>
                    <p:cTn id="235" fill="hold">
                      <p:stCondLst>
                        <p:cond delay="indefinite"/>
                      </p:stCondLst>
                      <p:childTnLst>
                        <p:par>
                          <p:cTn id="236" fill="hold">
                            <p:stCondLst>
                              <p:cond delay="0"/>
                            </p:stCondLst>
                            <p:childTnLst>
                              <p:par>
                                <p:cTn id="237" presetID="1" presetClass="entr" presetSubtype="0" fill="hold" grpId="0" nodeType="clickEffect">
                                  <p:stCondLst>
                                    <p:cond delay="0"/>
                                  </p:stCondLst>
                                  <p:childTnLst>
                                    <p:set>
                                      <p:cBhvr>
                                        <p:cTn id="238" dur="1" fill="hold">
                                          <p:stCondLst>
                                            <p:cond delay="0"/>
                                          </p:stCondLst>
                                        </p:cTn>
                                        <p:tgtEl>
                                          <p:spTgt spid="3">
                                            <p:graphicEl>
                                              <a:chart seriesIdx="-4" categoryIdx="57" bldStep="category"/>
                                            </p:graphicEl>
                                          </p:spTgt>
                                        </p:tgtEl>
                                        <p:attrNameLst>
                                          <p:attrName>style.visibility</p:attrName>
                                        </p:attrNameLst>
                                      </p:cBhvr>
                                      <p:to>
                                        <p:strVal val="visible"/>
                                      </p:to>
                                    </p:set>
                                  </p:childTnLst>
                                </p:cTn>
                              </p:par>
                            </p:childTnLst>
                          </p:cTn>
                        </p:par>
                      </p:childTnLst>
                    </p:cTn>
                  </p:par>
                  <p:par>
                    <p:cTn id="239" fill="hold">
                      <p:stCondLst>
                        <p:cond delay="indefinite"/>
                      </p:stCondLst>
                      <p:childTnLst>
                        <p:par>
                          <p:cTn id="240" fill="hold">
                            <p:stCondLst>
                              <p:cond delay="0"/>
                            </p:stCondLst>
                            <p:childTnLst>
                              <p:par>
                                <p:cTn id="241" presetID="1" presetClass="entr" presetSubtype="0" fill="hold" grpId="0" nodeType="clickEffect">
                                  <p:stCondLst>
                                    <p:cond delay="0"/>
                                  </p:stCondLst>
                                  <p:childTnLst>
                                    <p:set>
                                      <p:cBhvr>
                                        <p:cTn id="242" dur="1" fill="hold">
                                          <p:stCondLst>
                                            <p:cond delay="0"/>
                                          </p:stCondLst>
                                        </p:cTn>
                                        <p:tgtEl>
                                          <p:spTgt spid="3">
                                            <p:graphicEl>
                                              <a:chart seriesIdx="-4" categoryIdx="58" bldStep="category"/>
                                            </p:graphicEl>
                                          </p:spTgt>
                                        </p:tgtEl>
                                        <p:attrNameLst>
                                          <p:attrName>style.visibility</p:attrName>
                                        </p:attrNameLst>
                                      </p:cBhvr>
                                      <p:to>
                                        <p:strVal val="visible"/>
                                      </p:to>
                                    </p:set>
                                  </p:childTnLst>
                                </p:cTn>
                              </p:par>
                            </p:childTnLst>
                          </p:cTn>
                        </p:par>
                      </p:childTnLst>
                    </p:cTn>
                  </p:par>
                  <p:par>
                    <p:cTn id="243" fill="hold">
                      <p:stCondLst>
                        <p:cond delay="indefinite"/>
                      </p:stCondLst>
                      <p:childTnLst>
                        <p:par>
                          <p:cTn id="244" fill="hold">
                            <p:stCondLst>
                              <p:cond delay="0"/>
                            </p:stCondLst>
                            <p:childTnLst>
                              <p:par>
                                <p:cTn id="245" presetID="1" presetClass="entr" presetSubtype="0" fill="hold" grpId="0" nodeType="clickEffect">
                                  <p:stCondLst>
                                    <p:cond delay="0"/>
                                  </p:stCondLst>
                                  <p:childTnLst>
                                    <p:set>
                                      <p:cBhvr>
                                        <p:cTn id="246" dur="1" fill="hold">
                                          <p:stCondLst>
                                            <p:cond delay="0"/>
                                          </p:stCondLst>
                                        </p:cTn>
                                        <p:tgtEl>
                                          <p:spTgt spid="3">
                                            <p:graphicEl>
                                              <a:chart seriesIdx="-4" categoryIdx="59" bldStep="category"/>
                                            </p:graphicEl>
                                          </p:spTgt>
                                        </p:tgtEl>
                                        <p:attrNameLst>
                                          <p:attrName>style.visibility</p:attrName>
                                        </p:attrNameLst>
                                      </p:cBhvr>
                                      <p:to>
                                        <p:strVal val="visible"/>
                                      </p:to>
                                    </p:set>
                                  </p:childTnLst>
                                </p:cTn>
                              </p:par>
                            </p:childTnLst>
                          </p:cTn>
                        </p:par>
                      </p:childTnLst>
                    </p:cTn>
                  </p:par>
                  <p:par>
                    <p:cTn id="247" fill="hold">
                      <p:stCondLst>
                        <p:cond delay="indefinite"/>
                      </p:stCondLst>
                      <p:childTnLst>
                        <p:par>
                          <p:cTn id="248" fill="hold">
                            <p:stCondLst>
                              <p:cond delay="0"/>
                            </p:stCondLst>
                            <p:childTnLst>
                              <p:par>
                                <p:cTn id="249" presetID="1" presetClass="entr" presetSubtype="0" fill="hold" grpId="0" nodeType="clickEffect">
                                  <p:stCondLst>
                                    <p:cond delay="0"/>
                                  </p:stCondLst>
                                  <p:childTnLst>
                                    <p:set>
                                      <p:cBhvr>
                                        <p:cTn id="250" dur="1" fill="hold">
                                          <p:stCondLst>
                                            <p:cond delay="0"/>
                                          </p:stCondLst>
                                        </p:cTn>
                                        <p:tgtEl>
                                          <p:spTgt spid="3">
                                            <p:graphicEl>
                                              <a:chart seriesIdx="-4" categoryIdx="60" bldStep="category"/>
                                            </p:graphicEl>
                                          </p:spTgt>
                                        </p:tgtEl>
                                        <p:attrNameLst>
                                          <p:attrName>style.visibility</p:attrName>
                                        </p:attrNameLst>
                                      </p:cBhvr>
                                      <p:to>
                                        <p:strVal val="visible"/>
                                      </p:to>
                                    </p:set>
                                  </p:childTnLst>
                                </p:cTn>
                              </p:par>
                            </p:childTnLst>
                          </p:cTn>
                        </p:par>
                      </p:childTnLst>
                    </p:cTn>
                  </p:par>
                  <p:par>
                    <p:cTn id="251" fill="hold">
                      <p:stCondLst>
                        <p:cond delay="indefinite"/>
                      </p:stCondLst>
                      <p:childTnLst>
                        <p:par>
                          <p:cTn id="252" fill="hold">
                            <p:stCondLst>
                              <p:cond delay="0"/>
                            </p:stCondLst>
                            <p:childTnLst>
                              <p:par>
                                <p:cTn id="253" presetID="1" presetClass="entr" presetSubtype="0" fill="hold" grpId="0" nodeType="clickEffect">
                                  <p:stCondLst>
                                    <p:cond delay="0"/>
                                  </p:stCondLst>
                                  <p:childTnLst>
                                    <p:set>
                                      <p:cBhvr>
                                        <p:cTn id="254" dur="1" fill="hold">
                                          <p:stCondLst>
                                            <p:cond delay="0"/>
                                          </p:stCondLst>
                                        </p:cTn>
                                        <p:tgtEl>
                                          <p:spTgt spid="3">
                                            <p:graphicEl>
                                              <a:chart seriesIdx="-4" categoryIdx="61" bldStep="category"/>
                                            </p:graphicEl>
                                          </p:spTgt>
                                        </p:tgtEl>
                                        <p:attrNameLst>
                                          <p:attrName>style.visibility</p:attrName>
                                        </p:attrNameLst>
                                      </p:cBhvr>
                                      <p:to>
                                        <p:strVal val="visible"/>
                                      </p:to>
                                    </p:set>
                                  </p:childTnLst>
                                </p:cTn>
                              </p:par>
                            </p:childTnLst>
                          </p:cTn>
                        </p:par>
                      </p:childTnLst>
                    </p:cTn>
                  </p:par>
                  <p:par>
                    <p:cTn id="255" fill="hold">
                      <p:stCondLst>
                        <p:cond delay="indefinite"/>
                      </p:stCondLst>
                      <p:childTnLst>
                        <p:par>
                          <p:cTn id="256" fill="hold">
                            <p:stCondLst>
                              <p:cond delay="0"/>
                            </p:stCondLst>
                            <p:childTnLst>
                              <p:par>
                                <p:cTn id="257" presetID="1" presetClass="entr" presetSubtype="0" fill="hold" grpId="0" nodeType="clickEffect">
                                  <p:stCondLst>
                                    <p:cond delay="0"/>
                                  </p:stCondLst>
                                  <p:childTnLst>
                                    <p:set>
                                      <p:cBhvr>
                                        <p:cTn id="258" dur="1" fill="hold">
                                          <p:stCondLst>
                                            <p:cond delay="0"/>
                                          </p:stCondLst>
                                        </p:cTn>
                                        <p:tgtEl>
                                          <p:spTgt spid="3">
                                            <p:graphicEl>
                                              <a:chart seriesIdx="-4" categoryIdx="62" bldStep="category"/>
                                            </p:graphicEl>
                                          </p:spTgt>
                                        </p:tgtEl>
                                        <p:attrNameLst>
                                          <p:attrName>style.visibility</p:attrName>
                                        </p:attrNameLst>
                                      </p:cBhvr>
                                      <p:to>
                                        <p:strVal val="visible"/>
                                      </p:to>
                                    </p:set>
                                  </p:childTnLst>
                                </p:cTn>
                              </p:par>
                            </p:childTnLst>
                          </p:cTn>
                        </p:par>
                      </p:childTnLst>
                    </p:cTn>
                  </p:par>
                  <p:par>
                    <p:cTn id="259" fill="hold">
                      <p:stCondLst>
                        <p:cond delay="indefinite"/>
                      </p:stCondLst>
                      <p:childTnLst>
                        <p:par>
                          <p:cTn id="260" fill="hold">
                            <p:stCondLst>
                              <p:cond delay="0"/>
                            </p:stCondLst>
                            <p:childTnLst>
                              <p:par>
                                <p:cTn id="261" presetID="1" presetClass="entr" presetSubtype="0" fill="hold" grpId="0" nodeType="clickEffect">
                                  <p:stCondLst>
                                    <p:cond delay="0"/>
                                  </p:stCondLst>
                                  <p:childTnLst>
                                    <p:set>
                                      <p:cBhvr>
                                        <p:cTn id="262" dur="1" fill="hold">
                                          <p:stCondLst>
                                            <p:cond delay="0"/>
                                          </p:stCondLst>
                                        </p:cTn>
                                        <p:tgtEl>
                                          <p:spTgt spid="3">
                                            <p:graphicEl>
                                              <a:chart seriesIdx="-4" categoryIdx="63" bldStep="category"/>
                                            </p:graphicEl>
                                          </p:spTgt>
                                        </p:tgtEl>
                                        <p:attrNameLst>
                                          <p:attrName>style.visibility</p:attrName>
                                        </p:attrNameLst>
                                      </p:cBhvr>
                                      <p:to>
                                        <p:strVal val="visible"/>
                                      </p:to>
                                    </p:set>
                                  </p:childTnLst>
                                </p:cTn>
                              </p:par>
                            </p:childTnLst>
                          </p:cTn>
                        </p:par>
                      </p:childTnLst>
                    </p:cTn>
                  </p:par>
                  <p:par>
                    <p:cTn id="263" fill="hold">
                      <p:stCondLst>
                        <p:cond delay="indefinite"/>
                      </p:stCondLst>
                      <p:childTnLst>
                        <p:par>
                          <p:cTn id="264" fill="hold">
                            <p:stCondLst>
                              <p:cond delay="0"/>
                            </p:stCondLst>
                            <p:childTnLst>
                              <p:par>
                                <p:cTn id="265" presetID="1" presetClass="entr" presetSubtype="0" fill="hold" grpId="0" nodeType="clickEffect">
                                  <p:stCondLst>
                                    <p:cond delay="0"/>
                                  </p:stCondLst>
                                  <p:childTnLst>
                                    <p:set>
                                      <p:cBhvr>
                                        <p:cTn id="266" dur="1" fill="hold">
                                          <p:stCondLst>
                                            <p:cond delay="0"/>
                                          </p:stCondLst>
                                        </p:cTn>
                                        <p:tgtEl>
                                          <p:spTgt spid="3">
                                            <p:graphicEl>
                                              <a:chart seriesIdx="-4" categoryIdx="64" bldStep="category"/>
                                            </p:graphicEl>
                                          </p:spTgt>
                                        </p:tgtEl>
                                        <p:attrNameLst>
                                          <p:attrName>style.visibility</p:attrName>
                                        </p:attrNameLst>
                                      </p:cBhvr>
                                      <p:to>
                                        <p:strVal val="visible"/>
                                      </p:to>
                                    </p:set>
                                  </p:childTnLst>
                                </p:cTn>
                              </p:par>
                            </p:childTnLst>
                          </p:cTn>
                        </p:par>
                      </p:childTnLst>
                    </p:cTn>
                  </p:par>
                  <p:par>
                    <p:cTn id="267" fill="hold">
                      <p:stCondLst>
                        <p:cond delay="indefinite"/>
                      </p:stCondLst>
                      <p:childTnLst>
                        <p:par>
                          <p:cTn id="268" fill="hold">
                            <p:stCondLst>
                              <p:cond delay="0"/>
                            </p:stCondLst>
                            <p:childTnLst>
                              <p:par>
                                <p:cTn id="269" presetID="1" presetClass="entr" presetSubtype="0" fill="hold" grpId="0" nodeType="clickEffect">
                                  <p:stCondLst>
                                    <p:cond delay="0"/>
                                  </p:stCondLst>
                                  <p:childTnLst>
                                    <p:set>
                                      <p:cBhvr>
                                        <p:cTn id="270" dur="1" fill="hold">
                                          <p:stCondLst>
                                            <p:cond delay="0"/>
                                          </p:stCondLst>
                                        </p:cTn>
                                        <p:tgtEl>
                                          <p:spTgt spid="3">
                                            <p:graphicEl>
                                              <a:chart seriesIdx="-4" categoryIdx="65" bldStep="category"/>
                                            </p:graphicEl>
                                          </p:spTgt>
                                        </p:tgtEl>
                                        <p:attrNameLst>
                                          <p:attrName>style.visibility</p:attrName>
                                        </p:attrNameLst>
                                      </p:cBhvr>
                                      <p:to>
                                        <p:strVal val="visible"/>
                                      </p:to>
                                    </p:set>
                                  </p:childTnLst>
                                </p:cTn>
                              </p:par>
                            </p:childTnLst>
                          </p:cTn>
                        </p:par>
                      </p:childTnLst>
                    </p:cTn>
                  </p:par>
                  <p:par>
                    <p:cTn id="271" fill="hold">
                      <p:stCondLst>
                        <p:cond delay="indefinite"/>
                      </p:stCondLst>
                      <p:childTnLst>
                        <p:par>
                          <p:cTn id="272" fill="hold">
                            <p:stCondLst>
                              <p:cond delay="0"/>
                            </p:stCondLst>
                            <p:childTnLst>
                              <p:par>
                                <p:cTn id="273" presetID="1" presetClass="entr" presetSubtype="0" fill="hold" grpId="0" nodeType="clickEffect">
                                  <p:stCondLst>
                                    <p:cond delay="0"/>
                                  </p:stCondLst>
                                  <p:childTnLst>
                                    <p:set>
                                      <p:cBhvr>
                                        <p:cTn id="274" dur="1" fill="hold">
                                          <p:stCondLst>
                                            <p:cond delay="0"/>
                                          </p:stCondLst>
                                        </p:cTn>
                                        <p:tgtEl>
                                          <p:spTgt spid="3">
                                            <p:graphicEl>
                                              <a:chart seriesIdx="-4" categoryIdx="66" bldStep="category"/>
                                            </p:graphicEl>
                                          </p:spTgt>
                                        </p:tgtEl>
                                        <p:attrNameLst>
                                          <p:attrName>style.visibility</p:attrName>
                                        </p:attrNameLst>
                                      </p:cBhvr>
                                      <p:to>
                                        <p:strVal val="visible"/>
                                      </p:to>
                                    </p:set>
                                  </p:childTnLst>
                                </p:cTn>
                              </p:par>
                            </p:childTnLst>
                          </p:cTn>
                        </p:par>
                      </p:childTnLst>
                    </p:cTn>
                  </p:par>
                  <p:par>
                    <p:cTn id="275" fill="hold">
                      <p:stCondLst>
                        <p:cond delay="indefinite"/>
                      </p:stCondLst>
                      <p:childTnLst>
                        <p:par>
                          <p:cTn id="276" fill="hold">
                            <p:stCondLst>
                              <p:cond delay="0"/>
                            </p:stCondLst>
                            <p:childTnLst>
                              <p:par>
                                <p:cTn id="277" presetID="1" presetClass="entr" presetSubtype="0" fill="hold" grpId="0" nodeType="clickEffect">
                                  <p:stCondLst>
                                    <p:cond delay="0"/>
                                  </p:stCondLst>
                                  <p:childTnLst>
                                    <p:set>
                                      <p:cBhvr>
                                        <p:cTn id="278" dur="1" fill="hold">
                                          <p:stCondLst>
                                            <p:cond delay="0"/>
                                          </p:stCondLst>
                                        </p:cTn>
                                        <p:tgtEl>
                                          <p:spTgt spid="3">
                                            <p:graphicEl>
                                              <a:chart seriesIdx="-4" categoryIdx="67" bldStep="category"/>
                                            </p:graphicEl>
                                          </p:spTgt>
                                        </p:tgtEl>
                                        <p:attrNameLst>
                                          <p:attrName>style.visibility</p:attrName>
                                        </p:attrNameLst>
                                      </p:cBhvr>
                                      <p:to>
                                        <p:strVal val="visible"/>
                                      </p:to>
                                    </p:set>
                                  </p:childTnLst>
                                </p:cTn>
                              </p:par>
                            </p:childTnLst>
                          </p:cTn>
                        </p:par>
                      </p:childTnLst>
                    </p:cTn>
                  </p:par>
                  <p:par>
                    <p:cTn id="279" fill="hold">
                      <p:stCondLst>
                        <p:cond delay="indefinite"/>
                      </p:stCondLst>
                      <p:childTnLst>
                        <p:par>
                          <p:cTn id="280" fill="hold">
                            <p:stCondLst>
                              <p:cond delay="0"/>
                            </p:stCondLst>
                            <p:childTnLst>
                              <p:par>
                                <p:cTn id="281" presetID="1" presetClass="entr" presetSubtype="0" fill="hold" grpId="0" nodeType="clickEffect">
                                  <p:stCondLst>
                                    <p:cond delay="0"/>
                                  </p:stCondLst>
                                  <p:childTnLst>
                                    <p:set>
                                      <p:cBhvr>
                                        <p:cTn id="282" dur="1" fill="hold">
                                          <p:stCondLst>
                                            <p:cond delay="0"/>
                                          </p:stCondLst>
                                        </p:cTn>
                                        <p:tgtEl>
                                          <p:spTgt spid="3">
                                            <p:graphicEl>
                                              <a:chart seriesIdx="-4" categoryIdx="68" bldStep="category"/>
                                            </p:graphicEl>
                                          </p:spTgt>
                                        </p:tgtEl>
                                        <p:attrNameLst>
                                          <p:attrName>style.visibility</p:attrName>
                                        </p:attrNameLst>
                                      </p:cBhvr>
                                      <p:to>
                                        <p:strVal val="visible"/>
                                      </p:to>
                                    </p:set>
                                  </p:childTnLst>
                                </p:cTn>
                              </p:par>
                            </p:childTnLst>
                          </p:cTn>
                        </p:par>
                      </p:childTnLst>
                    </p:cTn>
                  </p:par>
                  <p:par>
                    <p:cTn id="283" fill="hold">
                      <p:stCondLst>
                        <p:cond delay="indefinite"/>
                      </p:stCondLst>
                      <p:childTnLst>
                        <p:par>
                          <p:cTn id="284" fill="hold">
                            <p:stCondLst>
                              <p:cond delay="0"/>
                            </p:stCondLst>
                            <p:childTnLst>
                              <p:par>
                                <p:cTn id="285" presetID="1" presetClass="entr" presetSubtype="0" fill="hold" grpId="0" nodeType="clickEffect">
                                  <p:stCondLst>
                                    <p:cond delay="0"/>
                                  </p:stCondLst>
                                  <p:childTnLst>
                                    <p:set>
                                      <p:cBhvr>
                                        <p:cTn id="286" dur="1" fill="hold">
                                          <p:stCondLst>
                                            <p:cond delay="0"/>
                                          </p:stCondLst>
                                        </p:cTn>
                                        <p:tgtEl>
                                          <p:spTgt spid="3">
                                            <p:graphicEl>
                                              <a:chart seriesIdx="-4" categoryIdx="69" bldStep="category"/>
                                            </p:graphicEl>
                                          </p:spTgt>
                                        </p:tgtEl>
                                        <p:attrNameLst>
                                          <p:attrName>style.visibility</p:attrName>
                                        </p:attrNameLst>
                                      </p:cBhvr>
                                      <p:to>
                                        <p:strVal val="visible"/>
                                      </p:to>
                                    </p:set>
                                  </p:childTnLst>
                                </p:cTn>
                              </p:par>
                            </p:childTnLst>
                          </p:cTn>
                        </p:par>
                      </p:childTnLst>
                    </p:cTn>
                  </p:par>
                  <p:par>
                    <p:cTn id="287" fill="hold">
                      <p:stCondLst>
                        <p:cond delay="indefinite"/>
                      </p:stCondLst>
                      <p:childTnLst>
                        <p:par>
                          <p:cTn id="288" fill="hold">
                            <p:stCondLst>
                              <p:cond delay="0"/>
                            </p:stCondLst>
                            <p:childTnLst>
                              <p:par>
                                <p:cTn id="289" presetID="1" presetClass="entr" presetSubtype="0" fill="hold" grpId="0" nodeType="clickEffect">
                                  <p:stCondLst>
                                    <p:cond delay="0"/>
                                  </p:stCondLst>
                                  <p:childTnLst>
                                    <p:set>
                                      <p:cBhvr>
                                        <p:cTn id="290" dur="1" fill="hold">
                                          <p:stCondLst>
                                            <p:cond delay="0"/>
                                          </p:stCondLst>
                                        </p:cTn>
                                        <p:tgtEl>
                                          <p:spTgt spid="3">
                                            <p:graphicEl>
                                              <a:chart seriesIdx="-4" categoryIdx="70" bldStep="category"/>
                                            </p:graphicEl>
                                          </p:spTgt>
                                        </p:tgtEl>
                                        <p:attrNameLst>
                                          <p:attrName>style.visibility</p:attrName>
                                        </p:attrNameLst>
                                      </p:cBhvr>
                                      <p:to>
                                        <p:strVal val="visible"/>
                                      </p:to>
                                    </p:set>
                                  </p:childTnLst>
                                </p:cTn>
                              </p:par>
                            </p:childTnLst>
                          </p:cTn>
                        </p:par>
                      </p:childTnLst>
                    </p:cTn>
                  </p:par>
                  <p:par>
                    <p:cTn id="291" fill="hold">
                      <p:stCondLst>
                        <p:cond delay="indefinite"/>
                      </p:stCondLst>
                      <p:childTnLst>
                        <p:par>
                          <p:cTn id="292" fill="hold">
                            <p:stCondLst>
                              <p:cond delay="0"/>
                            </p:stCondLst>
                            <p:childTnLst>
                              <p:par>
                                <p:cTn id="293" presetID="1" presetClass="entr" presetSubtype="0" fill="hold" grpId="0" nodeType="clickEffect">
                                  <p:stCondLst>
                                    <p:cond delay="0"/>
                                  </p:stCondLst>
                                  <p:childTnLst>
                                    <p:set>
                                      <p:cBhvr>
                                        <p:cTn id="294" dur="1" fill="hold">
                                          <p:stCondLst>
                                            <p:cond delay="0"/>
                                          </p:stCondLst>
                                        </p:cTn>
                                        <p:tgtEl>
                                          <p:spTgt spid="3">
                                            <p:graphicEl>
                                              <a:chart seriesIdx="-4" categoryIdx="71" bldStep="category"/>
                                            </p:graphicEl>
                                          </p:spTgt>
                                        </p:tgtEl>
                                        <p:attrNameLst>
                                          <p:attrName>style.visibility</p:attrName>
                                        </p:attrNameLst>
                                      </p:cBhvr>
                                      <p:to>
                                        <p:strVal val="visible"/>
                                      </p:to>
                                    </p:set>
                                  </p:childTnLst>
                                </p:cTn>
                              </p:par>
                            </p:childTnLst>
                          </p:cTn>
                        </p:par>
                      </p:childTnLst>
                    </p:cTn>
                  </p:par>
                  <p:par>
                    <p:cTn id="295" fill="hold">
                      <p:stCondLst>
                        <p:cond delay="indefinite"/>
                      </p:stCondLst>
                      <p:childTnLst>
                        <p:par>
                          <p:cTn id="296" fill="hold">
                            <p:stCondLst>
                              <p:cond delay="0"/>
                            </p:stCondLst>
                            <p:childTnLst>
                              <p:par>
                                <p:cTn id="297" presetID="1" presetClass="entr" presetSubtype="0" fill="hold" grpId="0" nodeType="clickEffect">
                                  <p:stCondLst>
                                    <p:cond delay="0"/>
                                  </p:stCondLst>
                                  <p:childTnLst>
                                    <p:set>
                                      <p:cBhvr>
                                        <p:cTn id="298" dur="1" fill="hold">
                                          <p:stCondLst>
                                            <p:cond delay="0"/>
                                          </p:stCondLst>
                                        </p:cTn>
                                        <p:tgtEl>
                                          <p:spTgt spid="3">
                                            <p:graphicEl>
                                              <a:chart seriesIdx="-4" categoryIdx="72" bldStep="category"/>
                                            </p:graphicEl>
                                          </p:spTgt>
                                        </p:tgtEl>
                                        <p:attrNameLst>
                                          <p:attrName>style.visibility</p:attrName>
                                        </p:attrNameLst>
                                      </p:cBhvr>
                                      <p:to>
                                        <p:strVal val="visible"/>
                                      </p:to>
                                    </p:set>
                                  </p:childTnLst>
                                </p:cTn>
                              </p:par>
                            </p:childTnLst>
                          </p:cTn>
                        </p:par>
                      </p:childTnLst>
                    </p:cTn>
                  </p:par>
                  <p:par>
                    <p:cTn id="299" fill="hold">
                      <p:stCondLst>
                        <p:cond delay="indefinite"/>
                      </p:stCondLst>
                      <p:childTnLst>
                        <p:par>
                          <p:cTn id="300" fill="hold">
                            <p:stCondLst>
                              <p:cond delay="0"/>
                            </p:stCondLst>
                            <p:childTnLst>
                              <p:par>
                                <p:cTn id="301" presetID="1" presetClass="entr" presetSubtype="0" fill="hold" grpId="0" nodeType="clickEffect">
                                  <p:stCondLst>
                                    <p:cond delay="0"/>
                                  </p:stCondLst>
                                  <p:childTnLst>
                                    <p:set>
                                      <p:cBhvr>
                                        <p:cTn id="302" dur="1" fill="hold">
                                          <p:stCondLst>
                                            <p:cond delay="0"/>
                                          </p:stCondLst>
                                        </p:cTn>
                                        <p:tgtEl>
                                          <p:spTgt spid="3">
                                            <p:graphicEl>
                                              <a:chart seriesIdx="-4" categoryIdx="73" bldStep="category"/>
                                            </p:graphicEl>
                                          </p:spTgt>
                                        </p:tgtEl>
                                        <p:attrNameLst>
                                          <p:attrName>style.visibility</p:attrName>
                                        </p:attrNameLst>
                                      </p:cBhvr>
                                      <p:to>
                                        <p:strVal val="visible"/>
                                      </p:to>
                                    </p:set>
                                  </p:childTnLst>
                                </p:cTn>
                              </p:par>
                            </p:childTnLst>
                          </p:cTn>
                        </p:par>
                      </p:childTnLst>
                    </p:cTn>
                  </p:par>
                  <p:par>
                    <p:cTn id="303" fill="hold">
                      <p:stCondLst>
                        <p:cond delay="indefinite"/>
                      </p:stCondLst>
                      <p:childTnLst>
                        <p:par>
                          <p:cTn id="304" fill="hold">
                            <p:stCondLst>
                              <p:cond delay="0"/>
                            </p:stCondLst>
                            <p:childTnLst>
                              <p:par>
                                <p:cTn id="305" presetID="1" presetClass="entr" presetSubtype="0" fill="hold" grpId="0" nodeType="clickEffect">
                                  <p:stCondLst>
                                    <p:cond delay="0"/>
                                  </p:stCondLst>
                                  <p:childTnLst>
                                    <p:set>
                                      <p:cBhvr>
                                        <p:cTn id="306" dur="1" fill="hold">
                                          <p:stCondLst>
                                            <p:cond delay="0"/>
                                          </p:stCondLst>
                                        </p:cTn>
                                        <p:tgtEl>
                                          <p:spTgt spid="3">
                                            <p:graphicEl>
                                              <a:chart seriesIdx="-4" categoryIdx="74" bldStep="category"/>
                                            </p:graphicEl>
                                          </p:spTgt>
                                        </p:tgtEl>
                                        <p:attrNameLst>
                                          <p:attrName>style.visibility</p:attrName>
                                        </p:attrNameLst>
                                      </p:cBhvr>
                                      <p:to>
                                        <p:strVal val="visible"/>
                                      </p:to>
                                    </p:set>
                                  </p:childTnLst>
                                </p:cTn>
                              </p:par>
                            </p:childTnLst>
                          </p:cTn>
                        </p:par>
                      </p:childTnLst>
                    </p:cTn>
                  </p:par>
                  <p:par>
                    <p:cTn id="307" fill="hold">
                      <p:stCondLst>
                        <p:cond delay="indefinite"/>
                      </p:stCondLst>
                      <p:childTnLst>
                        <p:par>
                          <p:cTn id="308" fill="hold">
                            <p:stCondLst>
                              <p:cond delay="0"/>
                            </p:stCondLst>
                            <p:childTnLst>
                              <p:par>
                                <p:cTn id="309" presetID="1" presetClass="entr" presetSubtype="0" fill="hold" grpId="0" nodeType="clickEffect">
                                  <p:stCondLst>
                                    <p:cond delay="0"/>
                                  </p:stCondLst>
                                  <p:childTnLst>
                                    <p:set>
                                      <p:cBhvr>
                                        <p:cTn id="310" dur="1" fill="hold">
                                          <p:stCondLst>
                                            <p:cond delay="0"/>
                                          </p:stCondLst>
                                        </p:cTn>
                                        <p:tgtEl>
                                          <p:spTgt spid="3">
                                            <p:graphicEl>
                                              <a:chart seriesIdx="-4" categoryIdx="75" bldStep="category"/>
                                            </p:graphicEl>
                                          </p:spTgt>
                                        </p:tgtEl>
                                        <p:attrNameLst>
                                          <p:attrName>style.visibility</p:attrName>
                                        </p:attrNameLst>
                                      </p:cBhvr>
                                      <p:to>
                                        <p:strVal val="visible"/>
                                      </p:to>
                                    </p:set>
                                  </p:childTnLst>
                                </p:cTn>
                              </p:par>
                            </p:childTnLst>
                          </p:cTn>
                        </p:par>
                      </p:childTnLst>
                    </p:cTn>
                  </p:par>
                  <p:par>
                    <p:cTn id="311" fill="hold">
                      <p:stCondLst>
                        <p:cond delay="indefinite"/>
                      </p:stCondLst>
                      <p:childTnLst>
                        <p:par>
                          <p:cTn id="312" fill="hold">
                            <p:stCondLst>
                              <p:cond delay="0"/>
                            </p:stCondLst>
                            <p:childTnLst>
                              <p:par>
                                <p:cTn id="313" presetID="1" presetClass="entr" presetSubtype="0" fill="hold" grpId="0" nodeType="clickEffect">
                                  <p:stCondLst>
                                    <p:cond delay="0"/>
                                  </p:stCondLst>
                                  <p:childTnLst>
                                    <p:set>
                                      <p:cBhvr>
                                        <p:cTn id="314" dur="1" fill="hold">
                                          <p:stCondLst>
                                            <p:cond delay="0"/>
                                          </p:stCondLst>
                                        </p:cTn>
                                        <p:tgtEl>
                                          <p:spTgt spid="3">
                                            <p:graphicEl>
                                              <a:chart seriesIdx="-4" categoryIdx="76" bldStep="category"/>
                                            </p:graphicEl>
                                          </p:spTgt>
                                        </p:tgtEl>
                                        <p:attrNameLst>
                                          <p:attrName>style.visibility</p:attrName>
                                        </p:attrNameLst>
                                      </p:cBhvr>
                                      <p:to>
                                        <p:strVal val="visible"/>
                                      </p:to>
                                    </p:set>
                                  </p:childTnLst>
                                </p:cTn>
                              </p:par>
                            </p:childTnLst>
                          </p:cTn>
                        </p:par>
                      </p:childTnLst>
                    </p:cTn>
                  </p:par>
                  <p:par>
                    <p:cTn id="315" fill="hold">
                      <p:stCondLst>
                        <p:cond delay="indefinite"/>
                      </p:stCondLst>
                      <p:childTnLst>
                        <p:par>
                          <p:cTn id="316" fill="hold">
                            <p:stCondLst>
                              <p:cond delay="0"/>
                            </p:stCondLst>
                            <p:childTnLst>
                              <p:par>
                                <p:cTn id="317" presetID="1" presetClass="entr" presetSubtype="0" fill="hold" grpId="0" nodeType="clickEffect">
                                  <p:stCondLst>
                                    <p:cond delay="0"/>
                                  </p:stCondLst>
                                  <p:childTnLst>
                                    <p:set>
                                      <p:cBhvr>
                                        <p:cTn id="318" dur="1" fill="hold">
                                          <p:stCondLst>
                                            <p:cond delay="0"/>
                                          </p:stCondLst>
                                        </p:cTn>
                                        <p:tgtEl>
                                          <p:spTgt spid="3">
                                            <p:graphicEl>
                                              <a:chart seriesIdx="-4" categoryIdx="77" bldStep="category"/>
                                            </p:graphicEl>
                                          </p:spTgt>
                                        </p:tgtEl>
                                        <p:attrNameLst>
                                          <p:attrName>style.visibility</p:attrName>
                                        </p:attrNameLst>
                                      </p:cBhvr>
                                      <p:to>
                                        <p:strVal val="visible"/>
                                      </p:to>
                                    </p:set>
                                  </p:childTnLst>
                                </p:cTn>
                              </p:par>
                            </p:childTnLst>
                          </p:cTn>
                        </p:par>
                      </p:childTnLst>
                    </p:cTn>
                  </p:par>
                  <p:par>
                    <p:cTn id="319" fill="hold">
                      <p:stCondLst>
                        <p:cond delay="indefinite"/>
                      </p:stCondLst>
                      <p:childTnLst>
                        <p:par>
                          <p:cTn id="320" fill="hold">
                            <p:stCondLst>
                              <p:cond delay="0"/>
                            </p:stCondLst>
                            <p:childTnLst>
                              <p:par>
                                <p:cTn id="321" presetID="1" presetClass="entr" presetSubtype="0" fill="hold" grpId="0" nodeType="clickEffect">
                                  <p:stCondLst>
                                    <p:cond delay="0"/>
                                  </p:stCondLst>
                                  <p:childTnLst>
                                    <p:set>
                                      <p:cBhvr>
                                        <p:cTn id="322" dur="1" fill="hold">
                                          <p:stCondLst>
                                            <p:cond delay="0"/>
                                          </p:stCondLst>
                                        </p:cTn>
                                        <p:tgtEl>
                                          <p:spTgt spid="3">
                                            <p:graphicEl>
                                              <a:chart seriesIdx="-4" categoryIdx="78" bldStep="category"/>
                                            </p:graphicEl>
                                          </p:spTgt>
                                        </p:tgtEl>
                                        <p:attrNameLst>
                                          <p:attrName>style.visibility</p:attrName>
                                        </p:attrNameLst>
                                      </p:cBhvr>
                                      <p:to>
                                        <p:strVal val="visible"/>
                                      </p:to>
                                    </p:set>
                                  </p:childTnLst>
                                </p:cTn>
                              </p:par>
                            </p:childTnLst>
                          </p:cTn>
                        </p:par>
                      </p:childTnLst>
                    </p:cTn>
                  </p:par>
                  <p:par>
                    <p:cTn id="323" fill="hold">
                      <p:stCondLst>
                        <p:cond delay="indefinite"/>
                      </p:stCondLst>
                      <p:childTnLst>
                        <p:par>
                          <p:cTn id="324" fill="hold">
                            <p:stCondLst>
                              <p:cond delay="0"/>
                            </p:stCondLst>
                            <p:childTnLst>
                              <p:par>
                                <p:cTn id="325" presetID="1" presetClass="entr" presetSubtype="0" fill="hold" grpId="0" nodeType="clickEffect">
                                  <p:stCondLst>
                                    <p:cond delay="0"/>
                                  </p:stCondLst>
                                  <p:childTnLst>
                                    <p:set>
                                      <p:cBhvr>
                                        <p:cTn id="326" dur="1" fill="hold">
                                          <p:stCondLst>
                                            <p:cond delay="0"/>
                                          </p:stCondLst>
                                        </p:cTn>
                                        <p:tgtEl>
                                          <p:spTgt spid="3">
                                            <p:graphicEl>
                                              <a:chart seriesIdx="-4" categoryIdx="79" bldStep="category"/>
                                            </p:graphicEl>
                                          </p:spTgt>
                                        </p:tgtEl>
                                        <p:attrNameLst>
                                          <p:attrName>style.visibility</p:attrName>
                                        </p:attrNameLst>
                                      </p:cBhvr>
                                      <p:to>
                                        <p:strVal val="visible"/>
                                      </p:to>
                                    </p:set>
                                  </p:childTnLst>
                                </p:cTn>
                              </p:par>
                            </p:childTnLst>
                          </p:cTn>
                        </p:par>
                      </p:childTnLst>
                    </p:cTn>
                  </p:par>
                  <p:par>
                    <p:cTn id="327" fill="hold">
                      <p:stCondLst>
                        <p:cond delay="indefinite"/>
                      </p:stCondLst>
                      <p:childTnLst>
                        <p:par>
                          <p:cTn id="328" fill="hold">
                            <p:stCondLst>
                              <p:cond delay="0"/>
                            </p:stCondLst>
                            <p:childTnLst>
                              <p:par>
                                <p:cTn id="329" presetID="1" presetClass="entr" presetSubtype="0" fill="hold" grpId="0" nodeType="clickEffect">
                                  <p:stCondLst>
                                    <p:cond delay="0"/>
                                  </p:stCondLst>
                                  <p:childTnLst>
                                    <p:set>
                                      <p:cBhvr>
                                        <p:cTn id="330" dur="1" fill="hold">
                                          <p:stCondLst>
                                            <p:cond delay="0"/>
                                          </p:stCondLst>
                                        </p:cTn>
                                        <p:tgtEl>
                                          <p:spTgt spid="3">
                                            <p:graphicEl>
                                              <a:chart seriesIdx="-4" categoryIdx="80" bldStep="category"/>
                                            </p:graphicEl>
                                          </p:spTgt>
                                        </p:tgtEl>
                                        <p:attrNameLst>
                                          <p:attrName>style.visibility</p:attrName>
                                        </p:attrNameLst>
                                      </p:cBhvr>
                                      <p:to>
                                        <p:strVal val="visible"/>
                                      </p:to>
                                    </p:set>
                                  </p:childTnLst>
                                </p:cTn>
                              </p:par>
                            </p:childTnLst>
                          </p:cTn>
                        </p:par>
                      </p:childTnLst>
                    </p:cTn>
                  </p:par>
                  <p:par>
                    <p:cTn id="331" fill="hold">
                      <p:stCondLst>
                        <p:cond delay="indefinite"/>
                      </p:stCondLst>
                      <p:childTnLst>
                        <p:par>
                          <p:cTn id="332" fill="hold">
                            <p:stCondLst>
                              <p:cond delay="0"/>
                            </p:stCondLst>
                            <p:childTnLst>
                              <p:par>
                                <p:cTn id="333" presetID="1" presetClass="entr" presetSubtype="0" fill="hold" grpId="0" nodeType="clickEffect">
                                  <p:stCondLst>
                                    <p:cond delay="0"/>
                                  </p:stCondLst>
                                  <p:childTnLst>
                                    <p:set>
                                      <p:cBhvr>
                                        <p:cTn id="334" dur="1" fill="hold">
                                          <p:stCondLst>
                                            <p:cond delay="0"/>
                                          </p:stCondLst>
                                        </p:cTn>
                                        <p:tgtEl>
                                          <p:spTgt spid="3">
                                            <p:graphicEl>
                                              <a:chart seriesIdx="-4" categoryIdx="81" bldStep="category"/>
                                            </p:graphicEl>
                                          </p:spTgt>
                                        </p:tgtEl>
                                        <p:attrNameLst>
                                          <p:attrName>style.visibility</p:attrName>
                                        </p:attrNameLst>
                                      </p:cBhvr>
                                      <p:to>
                                        <p:strVal val="visible"/>
                                      </p:to>
                                    </p:set>
                                  </p:childTnLst>
                                </p:cTn>
                              </p:par>
                            </p:childTnLst>
                          </p:cTn>
                        </p:par>
                      </p:childTnLst>
                    </p:cTn>
                  </p:par>
                  <p:par>
                    <p:cTn id="335" fill="hold">
                      <p:stCondLst>
                        <p:cond delay="indefinite"/>
                      </p:stCondLst>
                      <p:childTnLst>
                        <p:par>
                          <p:cTn id="336" fill="hold">
                            <p:stCondLst>
                              <p:cond delay="0"/>
                            </p:stCondLst>
                            <p:childTnLst>
                              <p:par>
                                <p:cTn id="337" presetID="1" presetClass="entr" presetSubtype="0" fill="hold" grpId="0" nodeType="clickEffect">
                                  <p:stCondLst>
                                    <p:cond delay="0"/>
                                  </p:stCondLst>
                                  <p:childTnLst>
                                    <p:set>
                                      <p:cBhvr>
                                        <p:cTn id="338" dur="1" fill="hold">
                                          <p:stCondLst>
                                            <p:cond delay="0"/>
                                          </p:stCondLst>
                                        </p:cTn>
                                        <p:tgtEl>
                                          <p:spTgt spid="3">
                                            <p:graphicEl>
                                              <a:chart seriesIdx="-4" categoryIdx="82" bldStep="category"/>
                                            </p:graphicEl>
                                          </p:spTgt>
                                        </p:tgtEl>
                                        <p:attrNameLst>
                                          <p:attrName>style.visibility</p:attrName>
                                        </p:attrNameLst>
                                      </p:cBhvr>
                                      <p:to>
                                        <p:strVal val="visible"/>
                                      </p:to>
                                    </p:set>
                                  </p:childTnLst>
                                </p:cTn>
                              </p:par>
                            </p:childTnLst>
                          </p:cTn>
                        </p:par>
                      </p:childTnLst>
                    </p:cTn>
                  </p:par>
                  <p:par>
                    <p:cTn id="339" fill="hold">
                      <p:stCondLst>
                        <p:cond delay="indefinite"/>
                      </p:stCondLst>
                      <p:childTnLst>
                        <p:par>
                          <p:cTn id="340" fill="hold">
                            <p:stCondLst>
                              <p:cond delay="0"/>
                            </p:stCondLst>
                            <p:childTnLst>
                              <p:par>
                                <p:cTn id="341" presetID="1" presetClass="entr" presetSubtype="0" fill="hold" grpId="0" nodeType="clickEffect">
                                  <p:stCondLst>
                                    <p:cond delay="0"/>
                                  </p:stCondLst>
                                  <p:childTnLst>
                                    <p:set>
                                      <p:cBhvr>
                                        <p:cTn id="342" dur="1" fill="hold">
                                          <p:stCondLst>
                                            <p:cond delay="0"/>
                                          </p:stCondLst>
                                        </p:cTn>
                                        <p:tgtEl>
                                          <p:spTgt spid="3">
                                            <p:graphicEl>
                                              <a:chart seriesIdx="-4" categoryIdx="83" bldStep="category"/>
                                            </p:graphicEl>
                                          </p:spTgt>
                                        </p:tgtEl>
                                        <p:attrNameLst>
                                          <p:attrName>style.visibility</p:attrName>
                                        </p:attrNameLst>
                                      </p:cBhvr>
                                      <p:to>
                                        <p:strVal val="visible"/>
                                      </p:to>
                                    </p:set>
                                  </p:childTnLst>
                                </p:cTn>
                              </p:par>
                            </p:childTnLst>
                          </p:cTn>
                        </p:par>
                      </p:childTnLst>
                    </p:cTn>
                  </p:par>
                  <p:par>
                    <p:cTn id="343" fill="hold">
                      <p:stCondLst>
                        <p:cond delay="indefinite"/>
                      </p:stCondLst>
                      <p:childTnLst>
                        <p:par>
                          <p:cTn id="344" fill="hold">
                            <p:stCondLst>
                              <p:cond delay="0"/>
                            </p:stCondLst>
                            <p:childTnLst>
                              <p:par>
                                <p:cTn id="345" presetID="1" presetClass="entr" presetSubtype="0" fill="hold" grpId="0" nodeType="clickEffect">
                                  <p:stCondLst>
                                    <p:cond delay="0"/>
                                  </p:stCondLst>
                                  <p:childTnLst>
                                    <p:set>
                                      <p:cBhvr>
                                        <p:cTn id="346" dur="1" fill="hold">
                                          <p:stCondLst>
                                            <p:cond delay="0"/>
                                          </p:stCondLst>
                                        </p:cTn>
                                        <p:tgtEl>
                                          <p:spTgt spid="3">
                                            <p:graphicEl>
                                              <a:chart seriesIdx="-4" categoryIdx="84" bldStep="category"/>
                                            </p:graphicEl>
                                          </p:spTgt>
                                        </p:tgtEl>
                                        <p:attrNameLst>
                                          <p:attrName>style.visibility</p:attrName>
                                        </p:attrNameLst>
                                      </p:cBhvr>
                                      <p:to>
                                        <p:strVal val="visible"/>
                                      </p:to>
                                    </p:set>
                                  </p:childTnLst>
                                </p:cTn>
                              </p:par>
                            </p:childTnLst>
                          </p:cTn>
                        </p:par>
                      </p:childTnLst>
                    </p:cTn>
                  </p:par>
                  <p:par>
                    <p:cTn id="347" fill="hold">
                      <p:stCondLst>
                        <p:cond delay="indefinite"/>
                      </p:stCondLst>
                      <p:childTnLst>
                        <p:par>
                          <p:cTn id="348" fill="hold">
                            <p:stCondLst>
                              <p:cond delay="0"/>
                            </p:stCondLst>
                            <p:childTnLst>
                              <p:par>
                                <p:cTn id="349" presetID="1" presetClass="entr" presetSubtype="0" fill="hold" grpId="0" nodeType="clickEffect">
                                  <p:stCondLst>
                                    <p:cond delay="0"/>
                                  </p:stCondLst>
                                  <p:childTnLst>
                                    <p:set>
                                      <p:cBhvr>
                                        <p:cTn id="350" dur="1" fill="hold">
                                          <p:stCondLst>
                                            <p:cond delay="0"/>
                                          </p:stCondLst>
                                        </p:cTn>
                                        <p:tgtEl>
                                          <p:spTgt spid="3">
                                            <p:graphicEl>
                                              <a:chart seriesIdx="-4" categoryIdx="85" bldStep="category"/>
                                            </p:graphicEl>
                                          </p:spTgt>
                                        </p:tgtEl>
                                        <p:attrNameLst>
                                          <p:attrName>style.visibility</p:attrName>
                                        </p:attrNameLst>
                                      </p:cBhvr>
                                      <p:to>
                                        <p:strVal val="visible"/>
                                      </p:to>
                                    </p:set>
                                  </p:childTnLst>
                                </p:cTn>
                              </p:par>
                            </p:childTnLst>
                          </p:cTn>
                        </p:par>
                      </p:childTnLst>
                    </p:cTn>
                  </p:par>
                  <p:par>
                    <p:cTn id="351" fill="hold">
                      <p:stCondLst>
                        <p:cond delay="indefinite"/>
                      </p:stCondLst>
                      <p:childTnLst>
                        <p:par>
                          <p:cTn id="352" fill="hold">
                            <p:stCondLst>
                              <p:cond delay="0"/>
                            </p:stCondLst>
                            <p:childTnLst>
                              <p:par>
                                <p:cTn id="353" presetID="1" presetClass="entr" presetSubtype="0" fill="hold" grpId="0" nodeType="clickEffect">
                                  <p:stCondLst>
                                    <p:cond delay="0"/>
                                  </p:stCondLst>
                                  <p:childTnLst>
                                    <p:set>
                                      <p:cBhvr>
                                        <p:cTn id="354" dur="1" fill="hold">
                                          <p:stCondLst>
                                            <p:cond delay="0"/>
                                          </p:stCondLst>
                                        </p:cTn>
                                        <p:tgtEl>
                                          <p:spTgt spid="3">
                                            <p:graphicEl>
                                              <a:chart seriesIdx="-4" categoryIdx="86" bldStep="category"/>
                                            </p:graphicEl>
                                          </p:spTgt>
                                        </p:tgtEl>
                                        <p:attrNameLst>
                                          <p:attrName>style.visibility</p:attrName>
                                        </p:attrNameLst>
                                      </p:cBhvr>
                                      <p:to>
                                        <p:strVal val="visible"/>
                                      </p:to>
                                    </p:set>
                                  </p:childTnLst>
                                </p:cTn>
                              </p:par>
                            </p:childTnLst>
                          </p:cTn>
                        </p:par>
                      </p:childTnLst>
                    </p:cTn>
                  </p:par>
                  <p:par>
                    <p:cTn id="355" fill="hold">
                      <p:stCondLst>
                        <p:cond delay="indefinite"/>
                      </p:stCondLst>
                      <p:childTnLst>
                        <p:par>
                          <p:cTn id="356" fill="hold">
                            <p:stCondLst>
                              <p:cond delay="0"/>
                            </p:stCondLst>
                            <p:childTnLst>
                              <p:par>
                                <p:cTn id="357" presetID="1" presetClass="entr" presetSubtype="0" fill="hold" grpId="0" nodeType="clickEffect">
                                  <p:stCondLst>
                                    <p:cond delay="0"/>
                                  </p:stCondLst>
                                  <p:childTnLst>
                                    <p:set>
                                      <p:cBhvr>
                                        <p:cTn id="358" dur="1" fill="hold">
                                          <p:stCondLst>
                                            <p:cond delay="0"/>
                                          </p:stCondLst>
                                        </p:cTn>
                                        <p:tgtEl>
                                          <p:spTgt spid="3">
                                            <p:graphicEl>
                                              <a:chart seriesIdx="-4" categoryIdx="87" bldStep="category"/>
                                            </p:graphicEl>
                                          </p:spTgt>
                                        </p:tgtEl>
                                        <p:attrNameLst>
                                          <p:attrName>style.visibility</p:attrName>
                                        </p:attrNameLst>
                                      </p:cBhvr>
                                      <p:to>
                                        <p:strVal val="visible"/>
                                      </p:to>
                                    </p:set>
                                  </p:childTnLst>
                                </p:cTn>
                              </p:par>
                            </p:childTnLst>
                          </p:cTn>
                        </p:par>
                      </p:childTnLst>
                    </p:cTn>
                  </p:par>
                  <p:par>
                    <p:cTn id="359" fill="hold">
                      <p:stCondLst>
                        <p:cond delay="indefinite"/>
                      </p:stCondLst>
                      <p:childTnLst>
                        <p:par>
                          <p:cTn id="360" fill="hold">
                            <p:stCondLst>
                              <p:cond delay="0"/>
                            </p:stCondLst>
                            <p:childTnLst>
                              <p:par>
                                <p:cTn id="361" presetID="1" presetClass="entr" presetSubtype="0" fill="hold" grpId="0" nodeType="clickEffect">
                                  <p:stCondLst>
                                    <p:cond delay="0"/>
                                  </p:stCondLst>
                                  <p:childTnLst>
                                    <p:set>
                                      <p:cBhvr>
                                        <p:cTn id="362" dur="1" fill="hold">
                                          <p:stCondLst>
                                            <p:cond delay="0"/>
                                          </p:stCondLst>
                                        </p:cTn>
                                        <p:tgtEl>
                                          <p:spTgt spid="3">
                                            <p:graphicEl>
                                              <a:chart seriesIdx="-4" categoryIdx="88" bldStep="category"/>
                                            </p:graphicEl>
                                          </p:spTgt>
                                        </p:tgtEl>
                                        <p:attrNameLst>
                                          <p:attrName>style.visibility</p:attrName>
                                        </p:attrNameLst>
                                      </p:cBhvr>
                                      <p:to>
                                        <p:strVal val="visible"/>
                                      </p:to>
                                    </p:set>
                                  </p:childTnLst>
                                </p:cTn>
                              </p:par>
                            </p:childTnLst>
                          </p:cTn>
                        </p:par>
                      </p:childTnLst>
                    </p:cTn>
                  </p:par>
                  <p:par>
                    <p:cTn id="363" fill="hold">
                      <p:stCondLst>
                        <p:cond delay="indefinite"/>
                      </p:stCondLst>
                      <p:childTnLst>
                        <p:par>
                          <p:cTn id="364" fill="hold">
                            <p:stCondLst>
                              <p:cond delay="0"/>
                            </p:stCondLst>
                            <p:childTnLst>
                              <p:par>
                                <p:cTn id="365" presetID="1" presetClass="entr" presetSubtype="0" fill="hold" grpId="0" nodeType="clickEffect">
                                  <p:stCondLst>
                                    <p:cond delay="0"/>
                                  </p:stCondLst>
                                  <p:childTnLst>
                                    <p:set>
                                      <p:cBhvr>
                                        <p:cTn id="366" dur="1" fill="hold">
                                          <p:stCondLst>
                                            <p:cond delay="0"/>
                                          </p:stCondLst>
                                        </p:cTn>
                                        <p:tgtEl>
                                          <p:spTgt spid="3">
                                            <p:graphicEl>
                                              <a:chart seriesIdx="-4" categoryIdx="89" bldStep="category"/>
                                            </p:graphicEl>
                                          </p:spTgt>
                                        </p:tgtEl>
                                        <p:attrNameLst>
                                          <p:attrName>style.visibility</p:attrName>
                                        </p:attrNameLst>
                                      </p:cBhvr>
                                      <p:to>
                                        <p:strVal val="visible"/>
                                      </p:to>
                                    </p:set>
                                  </p:childTnLst>
                                </p:cTn>
                              </p:par>
                            </p:childTnLst>
                          </p:cTn>
                        </p:par>
                      </p:childTnLst>
                    </p:cTn>
                  </p:par>
                  <p:par>
                    <p:cTn id="367" fill="hold">
                      <p:stCondLst>
                        <p:cond delay="indefinite"/>
                      </p:stCondLst>
                      <p:childTnLst>
                        <p:par>
                          <p:cTn id="368" fill="hold">
                            <p:stCondLst>
                              <p:cond delay="0"/>
                            </p:stCondLst>
                            <p:childTnLst>
                              <p:par>
                                <p:cTn id="369" presetID="1" presetClass="entr" presetSubtype="0" fill="hold" grpId="0" nodeType="clickEffect">
                                  <p:stCondLst>
                                    <p:cond delay="0"/>
                                  </p:stCondLst>
                                  <p:childTnLst>
                                    <p:set>
                                      <p:cBhvr>
                                        <p:cTn id="370" dur="1" fill="hold">
                                          <p:stCondLst>
                                            <p:cond delay="0"/>
                                          </p:stCondLst>
                                        </p:cTn>
                                        <p:tgtEl>
                                          <p:spTgt spid="3">
                                            <p:graphicEl>
                                              <a:chart seriesIdx="-4" categoryIdx="90" bldStep="category"/>
                                            </p:graphicEl>
                                          </p:spTgt>
                                        </p:tgtEl>
                                        <p:attrNameLst>
                                          <p:attrName>style.visibility</p:attrName>
                                        </p:attrNameLst>
                                      </p:cBhvr>
                                      <p:to>
                                        <p:strVal val="visible"/>
                                      </p:to>
                                    </p:set>
                                  </p:childTnLst>
                                </p:cTn>
                              </p:par>
                            </p:childTnLst>
                          </p:cTn>
                        </p:par>
                      </p:childTnLst>
                    </p:cTn>
                  </p:par>
                  <p:par>
                    <p:cTn id="371" fill="hold">
                      <p:stCondLst>
                        <p:cond delay="indefinite"/>
                      </p:stCondLst>
                      <p:childTnLst>
                        <p:par>
                          <p:cTn id="372" fill="hold">
                            <p:stCondLst>
                              <p:cond delay="0"/>
                            </p:stCondLst>
                            <p:childTnLst>
                              <p:par>
                                <p:cTn id="373" presetID="1" presetClass="entr" presetSubtype="0" fill="hold" grpId="0" nodeType="clickEffect">
                                  <p:stCondLst>
                                    <p:cond delay="0"/>
                                  </p:stCondLst>
                                  <p:childTnLst>
                                    <p:set>
                                      <p:cBhvr>
                                        <p:cTn id="374" dur="1" fill="hold">
                                          <p:stCondLst>
                                            <p:cond delay="0"/>
                                          </p:stCondLst>
                                        </p:cTn>
                                        <p:tgtEl>
                                          <p:spTgt spid="3">
                                            <p:graphicEl>
                                              <a:chart seriesIdx="-4" categoryIdx="91" bldStep="category"/>
                                            </p:graphicEl>
                                          </p:spTgt>
                                        </p:tgtEl>
                                        <p:attrNameLst>
                                          <p:attrName>style.visibility</p:attrName>
                                        </p:attrNameLst>
                                      </p:cBhvr>
                                      <p:to>
                                        <p:strVal val="visible"/>
                                      </p:to>
                                    </p:set>
                                  </p:childTnLst>
                                </p:cTn>
                              </p:par>
                            </p:childTnLst>
                          </p:cTn>
                        </p:par>
                      </p:childTnLst>
                    </p:cTn>
                  </p:par>
                  <p:par>
                    <p:cTn id="375" fill="hold">
                      <p:stCondLst>
                        <p:cond delay="indefinite"/>
                      </p:stCondLst>
                      <p:childTnLst>
                        <p:par>
                          <p:cTn id="376" fill="hold">
                            <p:stCondLst>
                              <p:cond delay="0"/>
                            </p:stCondLst>
                            <p:childTnLst>
                              <p:par>
                                <p:cTn id="377" presetID="1" presetClass="entr" presetSubtype="0" fill="hold" grpId="0" nodeType="clickEffect">
                                  <p:stCondLst>
                                    <p:cond delay="0"/>
                                  </p:stCondLst>
                                  <p:childTnLst>
                                    <p:set>
                                      <p:cBhvr>
                                        <p:cTn id="378" dur="1" fill="hold">
                                          <p:stCondLst>
                                            <p:cond delay="0"/>
                                          </p:stCondLst>
                                        </p:cTn>
                                        <p:tgtEl>
                                          <p:spTgt spid="3">
                                            <p:graphicEl>
                                              <a:chart seriesIdx="-4" categoryIdx="92" bldStep="category"/>
                                            </p:graphicEl>
                                          </p:spTgt>
                                        </p:tgtEl>
                                        <p:attrNameLst>
                                          <p:attrName>style.visibility</p:attrName>
                                        </p:attrNameLst>
                                      </p:cBhvr>
                                      <p:to>
                                        <p:strVal val="visible"/>
                                      </p:to>
                                    </p:set>
                                  </p:childTnLst>
                                </p:cTn>
                              </p:par>
                            </p:childTnLst>
                          </p:cTn>
                        </p:par>
                      </p:childTnLst>
                    </p:cTn>
                  </p:par>
                  <p:par>
                    <p:cTn id="379" fill="hold">
                      <p:stCondLst>
                        <p:cond delay="indefinite"/>
                      </p:stCondLst>
                      <p:childTnLst>
                        <p:par>
                          <p:cTn id="380" fill="hold">
                            <p:stCondLst>
                              <p:cond delay="0"/>
                            </p:stCondLst>
                            <p:childTnLst>
                              <p:par>
                                <p:cTn id="381" presetID="1" presetClass="entr" presetSubtype="0" fill="hold" grpId="0" nodeType="clickEffect">
                                  <p:stCondLst>
                                    <p:cond delay="0"/>
                                  </p:stCondLst>
                                  <p:childTnLst>
                                    <p:set>
                                      <p:cBhvr>
                                        <p:cTn id="382" dur="1" fill="hold">
                                          <p:stCondLst>
                                            <p:cond delay="0"/>
                                          </p:stCondLst>
                                        </p:cTn>
                                        <p:tgtEl>
                                          <p:spTgt spid="3">
                                            <p:graphicEl>
                                              <a:chart seriesIdx="-4" categoryIdx="93" bldStep="category"/>
                                            </p:graphicEl>
                                          </p:spTgt>
                                        </p:tgtEl>
                                        <p:attrNameLst>
                                          <p:attrName>style.visibility</p:attrName>
                                        </p:attrNameLst>
                                      </p:cBhvr>
                                      <p:to>
                                        <p:strVal val="visible"/>
                                      </p:to>
                                    </p:set>
                                  </p:childTnLst>
                                </p:cTn>
                              </p:par>
                            </p:childTnLst>
                          </p:cTn>
                        </p:par>
                      </p:childTnLst>
                    </p:cTn>
                  </p:par>
                  <p:par>
                    <p:cTn id="383" fill="hold">
                      <p:stCondLst>
                        <p:cond delay="indefinite"/>
                      </p:stCondLst>
                      <p:childTnLst>
                        <p:par>
                          <p:cTn id="384" fill="hold">
                            <p:stCondLst>
                              <p:cond delay="0"/>
                            </p:stCondLst>
                            <p:childTnLst>
                              <p:par>
                                <p:cTn id="385" presetID="1" presetClass="entr" presetSubtype="0" fill="hold" grpId="0" nodeType="clickEffect">
                                  <p:stCondLst>
                                    <p:cond delay="0"/>
                                  </p:stCondLst>
                                  <p:childTnLst>
                                    <p:set>
                                      <p:cBhvr>
                                        <p:cTn id="386" dur="1" fill="hold">
                                          <p:stCondLst>
                                            <p:cond delay="0"/>
                                          </p:stCondLst>
                                        </p:cTn>
                                        <p:tgtEl>
                                          <p:spTgt spid="3">
                                            <p:graphicEl>
                                              <a:chart seriesIdx="-4" categoryIdx="94" bldStep="category"/>
                                            </p:graphicEl>
                                          </p:spTgt>
                                        </p:tgtEl>
                                        <p:attrNameLst>
                                          <p:attrName>style.visibility</p:attrName>
                                        </p:attrNameLst>
                                      </p:cBhvr>
                                      <p:to>
                                        <p:strVal val="visible"/>
                                      </p:to>
                                    </p:set>
                                  </p:childTnLst>
                                </p:cTn>
                              </p:par>
                            </p:childTnLst>
                          </p:cTn>
                        </p:par>
                      </p:childTnLst>
                    </p:cTn>
                  </p:par>
                  <p:par>
                    <p:cTn id="387" fill="hold">
                      <p:stCondLst>
                        <p:cond delay="indefinite"/>
                      </p:stCondLst>
                      <p:childTnLst>
                        <p:par>
                          <p:cTn id="388" fill="hold">
                            <p:stCondLst>
                              <p:cond delay="0"/>
                            </p:stCondLst>
                            <p:childTnLst>
                              <p:par>
                                <p:cTn id="389" presetID="1" presetClass="entr" presetSubtype="0" fill="hold" grpId="0" nodeType="clickEffect">
                                  <p:stCondLst>
                                    <p:cond delay="0"/>
                                  </p:stCondLst>
                                  <p:childTnLst>
                                    <p:set>
                                      <p:cBhvr>
                                        <p:cTn id="390" dur="1" fill="hold">
                                          <p:stCondLst>
                                            <p:cond delay="0"/>
                                          </p:stCondLst>
                                        </p:cTn>
                                        <p:tgtEl>
                                          <p:spTgt spid="3">
                                            <p:graphicEl>
                                              <a:chart seriesIdx="-4" categoryIdx="95" bldStep="category"/>
                                            </p:graphicEl>
                                          </p:spTgt>
                                        </p:tgtEl>
                                        <p:attrNameLst>
                                          <p:attrName>style.visibility</p:attrName>
                                        </p:attrNameLst>
                                      </p:cBhvr>
                                      <p:to>
                                        <p:strVal val="visible"/>
                                      </p:to>
                                    </p:set>
                                  </p:childTnLst>
                                </p:cTn>
                              </p:par>
                            </p:childTnLst>
                          </p:cTn>
                        </p:par>
                      </p:childTnLst>
                    </p:cTn>
                  </p:par>
                  <p:par>
                    <p:cTn id="391" fill="hold">
                      <p:stCondLst>
                        <p:cond delay="indefinite"/>
                      </p:stCondLst>
                      <p:childTnLst>
                        <p:par>
                          <p:cTn id="392" fill="hold">
                            <p:stCondLst>
                              <p:cond delay="0"/>
                            </p:stCondLst>
                            <p:childTnLst>
                              <p:par>
                                <p:cTn id="393" presetID="1" presetClass="entr" presetSubtype="0" fill="hold" grpId="0" nodeType="clickEffect">
                                  <p:stCondLst>
                                    <p:cond delay="0"/>
                                  </p:stCondLst>
                                  <p:childTnLst>
                                    <p:set>
                                      <p:cBhvr>
                                        <p:cTn id="394" dur="1" fill="hold">
                                          <p:stCondLst>
                                            <p:cond delay="0"/>
                                          </p:stCondLst>
                                        </p:cTn>
                                        <p:tgtEl>
                                          <p:spTgt spid="3">
                                            <p:graphicEl>
                                              <a:chart seriesIdx="-4" categoryIdx="96" bldStep="category"/>
                                            </p:graphicEl>
                                          </p:spTgt>
                                        </p:tgtEl>
                                        <p:attrNameLst>
                                          <p:attrName>style.visibility</p:attrName>
                                        </p:attrNameLst>
                                      </p:cBhvr>
                                      <p:to>
                                        <p:strVal val="visible"/>
                                      </p:to>
                                    </p:set>
                                  </p:childTnLst>
                                </p:cTn>
                              </p:par>
                            </p:childTnLst>
                          </p:cTn>
                        </p:par>
                      </p:childTnLst>
                    </p:cTn>
                  </p:par>
                  <p:par>
                    <p:cTn id="395" fill="hold">
                      <p:stCondLst>
                        <p:cond delay="indefinite"/>
                      </p:stCondLst>
                      <p:childTnLst>
                        <p:par>
                          <p:cTn id="396" fill="hold">
                            <p:stCondLst>
                              <p:cond delay="0"/>
                            </p:stCondLst>
                            <p:childTnLst>
                              <p:par>
                                <p:cTn id="397" presetID="1" presetClass="entr" presetSubtype="0" fill="hold" grpId="0" nodeType="clickEffect">
                                  <p:stCondLst>
                                    <p:cond delay="0"/>
                                  </p:stCondLst>
                                  <p:childTnLst>
                                    <p:set>
                                      <p:cBhvr>
                                        <p:cTn id="398" dur="1" fill="hold">
                                          <p:stCondLst>
                                            <p:cond delay="0"/>
                                          </p:stCondLst>
                                        </p:cTn>
                                        <p:tgtEl>
                                          <p:spTgt spid="3">
                                            <p:graphicEl>
                                              <a:chart seriesIdx="-4" categoryIdx="97" bldStep="category"/>
                                            </p:graphicEl>
                                          </p:spTgt>
                                        </p:tgtEl>
                                        <p:attrNameLst>
                                          <p:attrName>style.visibility</p:attrName>
                                        </p:attrNameLst>
                                      </p:cBhvr>
                                      <p:to>
                                        <p:strVal val="visible"/>
                                      </p:to>
                                    </p:set>
                                  </p:childTnLst>
                                </p:cTn>
                              </p:par>
                            </p:childTnLst>
                          </p:cTn>
                        </p:par>
                      </p:childTnLst>
                    </p:cTn>
                  </p:par>
                  <p:par>
                    <p:cTn id="399" fill="hold">
                      <p:stCondLst>
                        <p:cond delay="indefinite"/>
                      </p:stCondLst>
                      <p:childTnLst>
                        <p:par>
                          <p:cTn id="400" fill="hold">
                            <p:stCondLst>
                              <p:cond delay="0"/>
                            </p:stCondLst>
                            <p:childTnLst>
                              <p:par>
                                <p:cTn id="401" presetID="1" presetClass="entr" presetSubtype="0" fill="hold" grpId="0" nodeType="clickEffect">
                                  <p:stCondLst>
                                    <p:cond delay="0"/>
                                  </p:stCondLst>
                                  <p:childTnLst>
                                    <p:set>
                                      <p:cBhvr>
                                        <p:cTn id="402" dur="1" fill="hold">
                                          <p:stCondLst>
                                            <p:cond delay="0"/>
                                          </p:stCondLst>
                                        </p:cTn>
                                        <p:tgtEl>
                                          <p:spTgt spid="3">
                                            <p:graphicEl>
                                              <a:chart seriesIdx="-4" categoryIdx="98" bldStep="category"/>
                                            </p:graphicEl>
                                          </p:spTgt>
                                        </p:tgtEl>
                                        <p:attrNameLst>
                                          <p:attrName>style.visibility</p:attrName>
                                        </p:attrNameLst>
                                      </p:cBhvr>
                                      <p:to>
                                        <p:strVal val="visible"/>
                                      </p:to>
                                    </p:set>
                                  </p:childTnLst>
                                </p:cTn>
                              </p:par>
                            </p:childTnLst>
                          </p:cTn>
                        </p:par>
                      </p:childTnLst>
                    </p:cTn>
                  </p:par>
                  <p:par>
                    <p:cTn id="403" fill="hold">
                      <p:stCondLst>
                        <p:cond delay="indefinite"/>
                      </p:stCondLst>
                      <p:childTnLst>
                        <p:par>
                          <p:cTn id="404" fill="hold">
                            <p:stCondLst>
                              <p:cond delay="0"/>
                            </p:stCondLst>
                            <p:childTnLst>
                              <p:par>
                                <p:cTn id="405" presetID="1" presetClass="entr" presetSubtype="0" fill="hold" grpId="0" nodeType="clickEffect">
                                  <p:stCondLst>
                                    <p:cond delay="0"/>
                                  </p:stCondLst>
                                  <p:childTnLst>
                                    <p:set>
                                      <p:cBhvr>
                                        <p:cTn id="406" dur="1" fill="hold">
                                          <p:stCondLst>
                                            <p:cond delay="0"/>
                                          </p:stCondLst>
                                        </p:cTn>
                                        <p:tgtEl>
                                          <p:spTgt spid="3">
                                            <p:graphicEl>
                                              <a:chart seriesIdx="-4" categoryIdx="99" bldStep="category"/>
                                            </p:graphicEl>
                                          </p:spTgt>
                                        </p:tgtEl>
                                        <p:attrNameLst>
                                          <p:attrName>style.visibility</p:attrName>
                                        </p:attrNameLst>
                                      </p:cBhvr>
                                      <p:to>
                                        <p:strVal val="visible"/>
                                      </p:to>
                                    </p:set>
                                  </p:childTnLst>
                                </p:cTn>
                              </p:par>
                            </p:childTnLst>
                          </p:cTn>
                        </p:par>
                      </p:childTnLst>
                    </p:cTn>
                  </p:par>
                  <p:par>
                    <p:cTn id="407" fill="hold">
                      <p:stCondLst>
                        <p:cond delay="indefinite"/>
                      </p:stCondLst>
                      <p:childTnLst>
                        <p:par>
                          <p:cTn id="408" fill="hold">
                            <p:stCondLst>
                              <p:cond delay="0"/>
                            </p:stCondLst>
                            <p:childTnLst>
                              <p:par>
                                <p:cTn id="409" presetID="1" presetClass="entr" presetSubtype="0" fill="hold" grpId="0" nodeType="clickEffect">
                                  <p:stCondLst>
                                    <p:cond delay="0"/>
                                  </p:stCondLst>
                                  <p:childTnLst>
                                    <p:set>
                                      <p:cBhvr>
                                        <p:cTn id="410" dur="1" fill="hold">
                                          <p:stCondLst>
                                            <p:cond delay="0"/>
                                          </p:stCondLst>
                                        </p:cTn>
                                        <p:tgtEl>
                                          <p:spTgt spid="3">
                                            <p:graphicEl>
                                              <a:chart seriesIdx="-4" categoryIdx="100" bldStep="category"/>
                                            </p:graphicEl>
                                          </p:spTgt>
                                        </p:tgtEl>
                                        <p:attrNameLst>
                                          <p:attrName>style.visibility</p:attrName>
                                        </p:attrNameLst>
                                      </p:cBhvr>
                                      <p:to>
                                        <p:strVal val="visible"/>
                                      </p:to>
                                    </p:set>
                                  </p:childTnLst>
                                </p:cTn>
                              </p:par>
                            </p:childTnLst>
                          </p:cTn>
                        </p:par>
                      </p:childTnLst>
                    </p:cTn>
                  </p:par>
                  <p:par>
                    <p:cTn id="411" fill="hold">
                      <p:stCondLst>
                        <p:cond delay="indefinite"/>
                      </p:stCondLst>
                      <p:childTnLst>
                        <p:par>
                          <p:cTn id="412" fill="hold">
                            <p:stCondLst>
                              <p:cond delay="0"/>
                            </p:stCondLst>
                            <p:childTnLst>
                              <p:par>
                                <p:cTn id="413" presetID="1" presetClass="entr" presetSubtype="0" fill="hold" grpId="0" nodeType="clickEffect">
                                  <p:stCondLst>
                                    <p:cond delay="0"/>
                                  </p:stCondLst>
                                  <p:childTnLst>
                                    <p:set>
                                      <p:cBhvr>
                                        <p:cTn id="414" dur="1" fill="hold">
                                          <p:stCondLst>
                                            <p:cond delay="0"/>
                                          </p:stCondLst>
                                        </p:cTn>
                                        <p:tgtEl>
                                          <p:spTgt spid="3">
                                            <p:graphicEl>
                                              <a:chart seriesIdx="-4" categoryIdx="101" bldStep="category"/>
                                            </p:graphicEl>
                                          </p:spTgt>
                                        </p:tgtEl>
                                        <p:attrNameLst>
                                          <p:attrName>style.visibility</p:attrName>
                                        </p:attrNameLst>
                                      </p:cBhvr>
                                      <p:to>
                                        <p:strVal val="visible"/>
                                      </p:to>
                                    </p:set>
                                  </p:childTnLst>
                                </p:cTn>
                              </p:par>
                            </p:childTnLst>
                          </p:cTn>
                        </p:par>
                      </p:childTnLst>
                    </p:cTn>
                  </p:par>
                  <p:par>
                    <p:cTn id="415" fill="hold">
                      <p:stCondLst>
                        <p:cond delay="indefinite"/>
                      </p:stCondLst>
                      <p:childTnLst>
                        <p:par>
                          <p:cTn id="416" fill="hold">
                            <p:stCondLst>
                              <p:cond delay="0"/>
                            </p:stCondLst>
                            <p:childTnLst>
                              <p:par>
                                <p:cTn id="417" presetID="1" presetClass="entr" presetSubtype="0" fill="hold" grpId="0" nodeType="clickEffect">
                                  <p:stCondLst>
                                    <p:cond delay="0"/>
                                  </p:stCondLst>
                                  <p:childTnLst>
                                    <p:set>
                                      <p:cBhvr>
                                        <p:cTn id="418" dur="1" fill="hold">
                                          <p:stCondLst>
                                            <p:cond delay="0"/>
                                          </p:stCondLst>
                                        </p:cTn>
                                        <p:tgtEl>
                                          <p:spTgt spid="3">
                                            <p:graphicEl>
                                              <a:chart seriesIdx="-4" categoryIdx="102" bldStep="category"/>
                                            </p:graphicEl>
                                          </p:spTgt>
                                        </p:tgtEl>
                                        <p:attrNameLst>
                                          <p:attrName>style.visibility</p:attrName>
                                        </p:attrNameLst>
                                      </p:cBhvr>
                                      <p:to>
                                        <p:strVal val="visible"/>
                                      </p:to>
                                    </p:set>
                                  </p:childTnLst>
                                </p:cTn>
                              </p:par>
                            </p:childTnLst>
                          </p:cTn>
                        </p:par>
                      </p:childTnLst>
                    </p:cTn>
                  </p:par>
                  <p:par>
                    <p:cTn id="419" fill="hold">
                      <p:stCondLst>
                        <p:cond delay="indefinite"/>
                      </p:stCondLst>
                      <p:childTnLst>
                        <p:par>
                          <p:cTn id="420" fill="hold">
                            <p:stCondLst>
                              <p:cond delay="0"/>
                            </p:stCondLst>
                            <p:childTnLst>
                              <p:par>
                                <p:cTn id="421" presetID="1" presetClass="entr" presetSubtype="0" fill="hold" grpId="0" nodeType="clickEffect">
                                  <p:stCondLst>
                                    <p:cond delay="0"/>
                                  </p:stCondLst>
                                  <p:childTnLst>
                                    <p:set>
                                      <p:cBhvr>
                                        <p:cTn id="422" dur="1" fill="hold">
                                          <p:stCondLst>
                                            <p:cond delay="0"/>
                                          </p:stCondLst>
                                        </p:cTn>
                                        <p:tgtEl>
                                          <p:spTgt spid="3">
                                            <p:graphicEl>
                                              <a:chart seriesIdx="-4" categoryIdx="103" bldStep="category"/>
                                            </p:graphicEl>
                                          </p:spTgt>
                                        </p:tgtEl>
                                        <p:attrNameLst>
                                          <p:attrName>style.visibility</p:attrName>
                                        </p:attrNameLst>
                                      </p:cBhvr>
                                      <p:to>
                                        <p:strVal val="visible"/>
                                      </p:to>
                                    </p:set>
                                  </p:childTnLst>
                                </p:cTn>
                              </p:par>
                            </p:childTnLst>
                          </p:cTn>
                        </p:par>
                      </p:childTnLst>
                    </p:cTn>
                  </p:par>
                  <p:par>
                    <p:cTn id="423" fill="hold">
                      <p:stCondLst>
                        <p:cond delay="indefinite"/>
                      </p:stCondLst>
                      <p:childTnLst>
                        <p:par>
                          <p:cTn id="424" fill="hold">
                            <p:stCondLst>
                              <p:cond delay="0"/>
                            </p:stCondLst>
                            <p:childTnLst>
                              <p:par>
                                <p:cTn id="425" presetID="1" presetClass="entr" presetSubtype="0" fill="hold" grpId="0" nodeType="clickEffect">
                                  <p:stCondLst>
                                    <p:cond delay="0"/>
                                  </p:stCondLst>
                                  <p:childTnLst>
                                    <p:set>
                                      <p:cBhvr>
                                        <p:cTn id="426" dur="1" fill="hold">
                                          <p:stCondLst>
                                            <p:cond delay="0"/>
                                          </p:stCondLst>
                                        </p:cTn>
                                        <p:tgtEl>
                                          <p:spTgt spid="3">
                                            <p:graphicEl>
                                              <a:chart seriesIdx="-4" categoryIdx="104" bldStep="category"/>
                                            </p:graphicEl>
                                          </p:spTgt>
                                        </p:tgtEl>
                                        <p:attrNameLst>
                                          <p:attrName>style.visibility</p:attrName>
                                        </p:attrNameLst>
                                      </p:cBhvr>
                                      <p:to>
                                        <p:strVal val="visible"/>
                                      </p:to>
                                    </p:set>
                                  </p:childTnLst>
                                </p:cTn>
                              </p:par>
                            </p:childTnLst>
                          </p:cTn>
                        </p:par>
                      </p:childTnLst>
                    </p:cTn>
                  </p:par>
                  <p:par>
                    <p:cTn id="427" fill="hold">
                      <p:stCondLst>
                        <p:cond delay="indefinite"/>
                      </p:stCondLst>
                      <p:childTnLst>
                        <p:par>
                          <p:cTn id="428" fill="hold">
                            <p:stCondLst>
                              <p:cond delay="0"/>
                            </p:stCondLst>
                            <p:childTnLst>
                              <p:par>
                                <p:cTn id="429" presetID="1" presetClass="entr" presetSubtype="0" fill="hold" grpId="0" nodeType="clickEffect">
                                  <p:stCondLst>
                                    <p:cond delay="0"/>
                                  </p:stCondLst>
                                  <p:childTnLst>
                                    <p:set>
                                      <p:cBhvr>
                                        <p:cTn id="430" dur="1" fill="hold">
                                          <p:stCondLst>
                                            <p:cond delay="0"/>
                                          </p:stCondLst>
                                        </p:cTn>
                                        <p:tgtEl>
                                          <p:spTgt spid="3">
                                            <p:graphicEl>
                                              <a:chart seriesIdx="-4" categoryIdx="105" bldStep="category"/>
                                            </p:graphicEl>
                                          </p:spTgt>
                                        </p:tgtEl>
                                        <p:attrNameLst>
                                          <p:attrName>style.visibility</p:attrName>
                                        </p:attrNameLst>
                                      </p:cBhvr>
                                      <p:to>
                                        <p:strVal val="visible"/>
                                      </p:to>
                                    </p:set>
                                  </p:childTnLst>
                                </p:cTn>
                              </p:par>
                            </p:childTnLst>
                          </p:cTn>
                        </p:par>
                      </p:childTnLst>
                    </p:cTn>
                  </p:par>
                  <p:par>
                    <p:cTn id="431" fill="hold">
                      <p:stCondLst>
                        <p:cond delay="indefinite"/>
                      </p:stCondLst>
                      <p:childTnLst>
                        <p:par>
                          <p:cTn id="432" fill="hold">
                            <p:stCondLst>
                              <p:cond delay="0"/>
                            </p:stCondLst>
                            <p:childTnLst>
                              <p:par>
                                <p:cTn id="433" presetID="1" presetClass="entr" presetSubtype="0" fill="hold" grpId="0" nodeType="clickEffect">
                                  <p:stCondLst>
                                    <p:cond delay="0"/>
                                  </p:stCondLst>
                                  <p:childTnLst>
                                    <p:set>
                                      <p:cBhvr>
                                        <p:cTn id="434" dur="1" fill="hold">
                                          <p:stCondLst>
                                            <p:cond delay="0"/>
                                          </p:stCondLst>
                                        </p:cTn>
                                        <p:tgtEl>
                                          <p:spTgt spid="3">
                                            <p:graphicEl>
                                              <a:chart seriesIdx="-4" categoryIdx="106" bldStep="category"/>
                                            </p:graphicEl>
                                          </p:spTgt>
                                        </p:tgtEl>
                                        <p:attrNameLst>
                                          <p:attrName>style.visibility</p:attrName>
                                        </p:attrNameLst>
                                      </p:cBhvr>
                                      <p:to>
                                        <p:strVal val="visible"/>
                                      </p:to>
                                    </p:set>
                                  </p:childTnLst>
                                </p:cTn>
                              </p:par>
                            </p:childTnLst>
                          </p:cTn>
                        </p:par>
                      </p:childTnLst>
                    </p:cTn>
                  </p:par>
                  <p:par>
                    <p:cTn id="435" fill="hold">
                      <p:stCondLst>
                        <p:cond delay="indefinite"/>
                      </p:stCondLst>
                      <p:childTnLst>
                        <p:par>
                          <p:cTn id="436" fill="hold">
                            <p:stCondLst>
                              <p:cond delay="0"/>
                            </p:stCondLst>
                            <p:childTnLst>
                              <p:par>
                                <p:cTn id="437" presetID="1" presetClass="entr" presetSubtype="0" fill="hold" grpId="0" nodeType="clickEffect">
                                  <p:stCondLst>
                                    <p:cond delay="0"/>
                                  </p:stCondLst>
                                  <p:childTnLst>
                                    <p:set>
                                      <p:cBhvr>
                                        <p:cTn id="438" dur="1" fill="hold">
                                          <p:stCondLst>
                                            <p:cond delay="0"/>
                                          </p:stCondLst>
                                        </p:cTn>
                                        <p:tgtEl>
                                          <p:spTgt spid="3">
                                            <p:graphicEl>
                                              <a:chart seriesIdx="-4" categoryIdx="107" bldStep="category"/>
                                            </p:graphicEl>
                                          </p:spTgt>
                                        </p:tgtEl>
                                        <p:attrNameLst>
                                          <p:attrName>style.visibility</p:attrName>
                                        </p:attrNameLst>
                                      </p:cBhvr>
                                      <p:to>
                                        <p:strVal val="visible"/>
                                      </p:to>
                                    </p:set>
                                  </p:childTnLst>
                                </p:cTn>
                              </p:par>
                            </p:childTnLst>
                          </p:cTn>
                        </p:par>
                      </p:childTnLst>
                    </p:cTn>
                  </p:par>
                  <p:par>
                    <p:cTn id="439" fill="hold">
                      <p:stCondLst>
                        <p:cond delay="indefinite"/>
                      </p:stCondLst>
                      <p:childTnLst>
                        <p:par>
                          <p:cTn id="440" fill="hold">
                            <p:stCondLst>
                              <p:cond delay="0"/>
                            </p:stCondLst>
                            <p:childTnLst>
                              <p:par>
                                <p:cTn id="441" presetID="1" presetClass="entr" presetSubtype="0" fill="hold" grpId="0" nodeType="clickEffect">
                                  <p:stCondLst>
                                    <p:cond delay="0"/>
                                  </p:stCondLst>
                                  <p:childTnLst>
                                    <p:set>
                                      <p:cBhvr>
                                        <p:cTn id="442" dur="1" fill="hold">
                                          <p:stCondLst>
                                            <p:cond delay="0"/>
                                          </p:stCondLst>
                                        </p:cTn>
                                        <p:tgtEl>
                                          <p:spTgt spid="3">
                                            <p:graphicEl>
                                              <a:chart seriesIdx="-4" categoryIdx="108" bldStep="category"/>
                                            </p:graphicEl>
                                          </p:spTgt>
                                        </p:tgtEl>
                                        <p:attrNameLst>
                                          <p:attrName>style.visibility</p:attrName>
                                        </p:attrNameLst>
                                      </p:cBhvr>
                                      <p:to>
                                        <p:strVal val="visible"/>
                                      </p:to>
                                    </p:set>
                                  </p:childTnLst>
                                </p:cTn>
                              </p:par>
                            </p:childTnLst>
                          </p:cTn>
                        </p:par>
                      </p:childTnLst>
                    </p:cTn>
                  </p:par>
                  <p:par>
                    <p:cTn id="443" fill="hold">
                      <p:stCondLst>
                        <p:cond delay="indefinite"/>
                      </p:stCondLst>
                      <p:childTnLst>
                        <p:par>
                          <p:cTn id="444" fill="hold">
                            <p:stCondLst>
                              <p:cond delay="0"/>
                            </p:stCondLst>
                            <p:childTnLst>
                              <p:par>
                                <p:cTn id="445" presetID="1" presetClass="entr" presetSubtype="0" fill="hold" grpId="0" nodeType="clickEffect">
                                  <p:stCondLst>
                                    <p:cond delay="0"/>
                                  </p:stCondLst>
                                  <p:childTnLst>
                                    <p:set>
                                      <p:cBhvr>
                                        <p:cTn id="446" dur="1" fill="hold">
                                          <p:stCondLst>
                                            <p:cond delay="0"/>
                                          </p:stCondLst>
                                        </p:cTn>
                                        <p:tgtEl>
                                          <p:spTgt spid="3">
                                            <p:graphicEl>
                                              <a:chart seriesIdx="-4" categoryIdx="109" bldStep="category"/>
                                            </p:graphicEl>
                                          </p:spTgt>
                                        </p:tgtEl>
                                        <p:attrNameLst>
                                          <p:attrName>style.visibility</p:attrName>
                                        </p:attrNameLst>
                                      </p:cBhvr>
                                      <p:to>
                                        <p:strVal val="visible"/>
                                      </p:to>
                                    </p:set>
                                  </p:childTnLst>
                                </p:cTn>
                              </p:par>
                            </p:childTnLst>
                          </p:cTn>
                        </p:par>
                      </p:childTnLst>
                    </p:cTn>
                  </p:par>
                  <p:par>
                    <p:cTn id="447" fill="hold">
                      <p:stCondLst>
                        <p:cond delay="indefinite"/>
                      </p:stCondLst>
                      <p:childTnLst>
                        <p:par>
                          <p:cTn id="448" fill="hold">
                            <p:stCondLst>
                              <p:cond delay="0"/>
                            </p:stCondLst>
                            <p:childTnLst>
                              <p:par>
                                <p:cTn id="449" presetID="1" presetClass="entr" presetSubtype="0" fill="hold" grpId="0" nodeType="clickEffect">
                                  <p:stCondLst>
                                    <p:cond delay="0"/>
                                  </p:stCondLst>
                                  <p:childTnLst>
                                    <p:set>
                                      <p:cBhvr>
                                        <p:cTn id="450" dur="1" fill="hold">
                                          <p:stCondLst>
                                            <p:cond delay="0"/>
                                          </p:stCondLst>
                                        </p:cTn>
                                        <p:tgtEl>
                                          <p:spTgt spid="3">
                                            <p:graphicEl>
                                              <a:chart seriesIdx="-4" categoryIdx="110" bldStep="category"/>
                                            </p:graphicEl>
                                          </p:spTgt>
                                        </p:tgtEl>
                                        <p:attrNameLst>
                                          <p:attrName>style.visibility</p:attrName>
                                        </p:attrNameLst>
                                      </p:cBhvr>
                                      <p:to>
                                        <p:strVal val="visible"/>
                                      </p:to>
                                    </p:set>
                                  </p:childTnLst>
                                </p:cTn>
                              </p:par>
                            </p:childTnLst>
                          </p:cTn>
                        </p:par>
                      </p:childTnLst>
                    </p:cTn>
                  </p:par>
                  <p:par>
                    <p:cTn id="451" fill="hold">
                      <p:stCondLst>
                        <p:cond delay="indefinite"/>
                      </p:stCondLst>
                      <p:childTnLst>
                        <p:par>
                          <p:cTn id="452" fill="hold">
                            <p:stCondLst>
                              <p:cond delay="0"/>
                            </p:stCondLst>
                            <p:childTnLst>
                              <p:par>
                                <p:cTn id="453" presetID="1" presetClass="entr" presetSubtype="0" fill="hold" grpId="0" nodeType="clickEffect">
                                  <p:stCondLst>
                                    <p:cond delay="0"/>
                                  </p:stCondLst>
                                  <p:childTnLst>
                                    <p:set>
                                      <p:cBhvr>
                                        <p:cTn id="454" dur="1" fill="hold">
                                          <p:stCondLst>
                                            <p:cond delay="0"/>
                                          </p:stCondLst>
                                        </p:cTn>
                                        <p:tgtEl>
                                          <p:spTgt spid="3">
                                            <p:graphicEl>
                                              <a:chart seriesIdx="-4" categoryIdx="111" bldStep="category"/>
                                            </p:graphicEl>
                                          </p:spTgt>
                                        </p:tgtEl>
                                        <p:attrNameLst>
                                          <p:attrName>style.visibility</p:attrName>
                                        </p:attrNameLst>
                                      </p:cBhvr>
                                      <p:to>
                                        <p:strVal val="visible"/>
                                      </p:to>
                                    </p:set>
                                  </p:childTnLst>
                                </p:cTn>
                              </p:par>
                            </p:childTnLst>
                          </p:cTn>
                        </p:par>
                      </p:childTnLst>
                    </p:cTn>
                  </p:par>
                  <p:par>
                    <p:cTn id="455" fill="hold">
                      <p:stCondLst>
                        <p:cond delay="indefinite"/>
                      </p:stCondLst>
                      <p:childTnLst>
                        <p:par>
                          <p:cTn id="456" fill="hold">
                            <p:stCondLst>
                              <p:cond delay="0"/>
                            </p:stCondLst>
                            <p:childTnLst>
                              <p:par>
                                <p:cTn id="457" presetID="1" presetClass="entr" presetSubtype="0" fill="hold" grpId="0" nodeType="clickEffect">
                                  <p:stCondLst>
                                    <p:cond delay="0"/>
                                  </p:stCondLst>
                                  <p:childTnLst>
                                    <p:set>
                                      <p:cBhvr>
                                        <p:cTn id="458" dur="1" fill="hold">
                                          <p:stCondLst>
                                            <p:cond delay="0"/>
                                          </p:stCondLst>
                                        </p:cTn>
                                        <p:tgtEl>
                                          <p:spTgt spid="3">
                                            <p:graphicEl>
                                              <a:chart seriesIdx="-4" categoryIdx="112" bldStep="category"/>
                                            </p:graphicEl>
                                          </p:spTgt>
                                        </p:tgtEl>
                                        <p:attrNameLst>
                                          <p:attrName>style.visibility</p:attrName>
                                        </p:attrNameLst>
                                      </p:cBhvr>
                                      <p:to>
                                        <p:strVal val="visible"/>
                                      </p:to>
                                    </p:set>
                                  </p:childTnLst>
                                </p:cTn>
                              </p:par>
                            </p:childTnLst>
                          </p:cTn>
                        </p:par>
                      </p:childTnLst>
                    </p:cTn>
                  </p:par>
                  <p:par>
                    <p:cTn id="459" fill="hold">
                      <p:stCondLst>
                        <p:cond delay="indefinite"/>
                      </p:stCondLst>
                      <p:childTnLst>
                        <p:par>
                          <p:cTn id="460" fill="hold">
                            <p:stCondLst>
                              <p:cond delay="0"/>
                            </p:stCondLst>
                            <p:childTnLst>
                              <p:par>
                                <p:cTn id="461" presetID="1" presetClass="entr" presetSubtype="0" fill="hold" grpId="0" nodeType="clickEffect">
                                  <p:stCondLst>
                                    <p:cond delay="0"/>
                                  </p:stCondLst>
                                  <p:childTnLst>
                                    <p:set>
                                      <p:cBhvr>
                                        <p:cTn id="462" dur="1" fill="hold">
                                          <p:stCondLst>
                                            <p:cond delay="0"/>
                                          </p:stCondLst>
                                        </p:cTn>
                                        <p:tgtEl>
                                          <p:spTgt spid="3">
                                            <p:graphicEl>
                                              <a:chart seriesIdx="-4" categoryIdx="113" bldStep="category"/>
                                            </p:graphicEl>
                                          </p:spTgt>
                                        </p:tgtEl>
                                        <p:attrNameLst>
                                          <p:attrName>style.visibility</p:attrName>
                                        </p:attrNameLst>
                                      </p:cBhvr>
                                      <p:to>
                                        <p:strVal val="visible"/>
                                      </p:to>
                                    </p:set>
                                  </p:childTnLst>
                                </p:cTn>
                              </p:par>
                            </p:childTnLst>
                          </p:cTn>
                        </p:par>
                      </p:childTnLst>
                    </p:cTn>
                  </p:par>
                  <p:par>
                    <p:cTn id="463" fill="hold">
                      <p:stCondLst>
                        <p:cond delay="indefinite"/>
                      </p:stCondLst>
                      <p:childTnLst>
                        <p:par>
                          <p:cTn id="464" fill="hold">
                            <p:stCondLst>
                              <p:cond delay="0"/>
                            </p:stCondLst>
                            <p:childTnLst>
                              <p:par>
                                <p:cTn id="465" presetID="1" presetClass="entr" presetSubtype="0" fill="hold" grpId="0" nodeType="clickEffect">
                                  <p:stCondLst>
                                    <p:cond delay="0"/>
                                  </p:stCondLst>
                                  <p:childTnLst>
                                    <p:set>
                                      <p:cBhvr>
                                        <p:cTn id="466" dur="1" fill="hold">
                                          <p:stCondLst>
                                            <p:cond delay="0"/>
                                          </p:stCondLst>
                                        </p:cTn>
                                        <p:tgtEl>
                                          <p:spTgt spid="3">
                                            <p:graphicEl>
                                              <a:chart seriesIdx="-4" categoryIdx="114" bldStep="category"/>
                                            </p:graphicEl>
                                          </p:spTgt>
                                        </p:tgtEl>
                                        <p:attrNameLst>
                                          <p:attrName>style.visibility</p:attrName>
                                        </p:attrNameLst>
                                      </p:cBhvr>
                                      <p:to>
                                        <p:strVal val="visible"/>
                                      </p:to>
                                    </p:set>
                                  </p:childTnLst>
                                </p:cTn>
                              </p:par>
                            </p:childTnLst>
                          </p:cTn>
                        </p:par>
                      </p:childTnLst>
                    </p:cTn>
                  </p:par>
                  <p:par>
                    <p:cTn id="467" fill="hold">
                      <p:stCondLst>
                        <p:cond delay="indefinite"/>
                      </p:stCondLst>
                      <p:childTnLst>
                        <p:par>
                          <p:cTn id="468" fill="hold">
                            <p:stCondLst>
                              <p:cond delay="0"/>
                            </p:stCondLst>
                            <p:childTnLst>
                              <p:par>
                                <p:cTn id="469" presetID="1" presetClass="entr" presetSubtype="0" fill="hold" grpId="0" nodeType="clickEffect">
                                  <p:stCondLst>
                                    <p:cond delay="0"/>
                                  </p:stCondLst>
                                  <p:childTnLst>
                                    <p:set>
                                      <p:cBhvr>
                                        <p:cTn id="470" dur="1" fill="hold">
                                          <p:stCondLst>
                                            <p:cond delay="0"/>
                                          </p:stCondLst>
                                        </p:cTn>
                                        <p:tgtEl>
                                          <p:spTgt spid="3">
                                            <p:graphicEl>
                                              <a:chart seriesIdx="-4" categoryIdx="115" bldStep="category"/>
                                            </p:graphicEl>
                                          </p:spTgt>
                                        </p:tgtEl>
                                        <p:attrNameLst>
                                          <p:attrName>style.visibility</p:attrName>
                                        </p:attrNameLst>
                                      </p:cBhvr>
                                      <p:to>
                                        <p:strVal val="visible"/>
                                      </p:to>
                                    </p:set>
                                  </p:childTnLst>
                                </p:cTn>
                              </p:par>
                            </p:childTnLst>
                          </p:cTn>
                        </p:par>
                      </p:childTnLst>
                    </p:cTn>
                  </p:par>
                  <p:par>
                    <p:cTn id="471" fill="hold">
                      <p:stCondLst>
                        <p:cond delay="indefinite"/>
                      </p:stCondLst>
                      <p:childTnLst>
                        <p:par>
                          <p:cTn id="472" fill="hold">
                            <p:stCondLst>
                              <p:cond delay="0"/>
                            </p:stCondLst>
                            <p:childTnLst>
                              <p:par>
                                <p:cTn id="473" presetID="1" presetClass="entr" presetSubtype="0" fill="hold" grpId="0" nodeType="clickEffect">
                                  <p:stCondLst>
                                    <p:cond delay="0"/>
                                  </p:stCondLst>
                                  <p:childTnLst>
                                    <p:set>
                                      <p:cBhvr>
                                        <p:cTn id="474" dur="1" fill="hold">
                                          <p:stCondLst>
                                            <p:cond delay="0"/>
                                          </p:stCondLst>
                                        </p:cTn>
                                        <p:tgtEl>
                                          <p:spTgt spid="3">
                                            <p:graphicEl>
                                              <a:chart seriesIdx="-4" categoryIdx="116" bldStep="category"/>
                                            </p:graphicEl>
                                          </p:spTgt>
                                        </p:tgtEl>
                                        <p:attrNameLst>
                                          <p:attrName>style.visibility</p:attrName>
                                        </p:attrNameLst>
                                      </p:cBhvr>
                                      <p:to>
                                        <p:strVal val="visible"/>
                                      </p:to>
                                    </p:set>
                                  </p:childTnLst>
                                </p:cTn>
                              </p:par>
                            </p:childTnLst>
                          </p:cTn>
                        </p:par>
                      </p:childTnLst>
                    </p:cTn>
                  </p:par>
                  <p:par>
                    <p:cTn id="475" fill="hold">
                      <p:stCondLst>
                        <p:cond delay="indefinite"/>
                      </p:stCondLst>
                      <p:childTnLst>
                        <p:par>
                          <p:cTn id="476" fill="hold">
                            <p:stCondLst>
                              <p:cond delay="0"/>
                            </p:stCondLst>
                            <p:childTnLst>
                              <p:par>
                                <p:cTn id="477" presetID="1" presetClass="entr" presetSubtype="0" fill="hold" grpId="0" nodeType="clickEffect">
                                  <p:stCondLst>
                                    <p:cond delay="0"/>
                                  </p:stCondLst>
                                  <p:childTnLst>
                                    <p:set>
                                      <p:cBhvr>
                                        <p:cTn id="478" dur="1" fill="hold">
                                          <p:stCondLst>
                                            <p:cond delay="0"/>
                                          </p:stCondLst>
                                        </p:cTn>
                                        <p:tgtEl>
                                          <p:spTgt spid="3">
                                            <p:graphicEl>
                                              <a:chart seriesIdx="-4" categoryIdx="117" bldStep="category"/>
                                            </p:graphicEl>
                                          </p:spTgt>
                                        </p:tgtEl>
                                        <p:attrNameLst>
                                          <p:attrName>style.visibility</p:attrName>
                                        </p:attrNameLst>
                                      </p:cBhvr>
                                      <p:to>
                                        <p:strVal val="visible"/>
                                      </p:to>
                                    </p:set>
                                  </p:childTnLst>
                                </p:cTn>
                              </p:par>
                            </p:childTnLst>
                          </p:cTn>
                        </p:par>
                      </p:childTnLst>
                    </p:cTn>
                  </p:par>
                  <p:par>
                    <p:cTn id="479" fill="hold">
                      <p:stCondLst>
                        <p:cond delay="indefinite"/>
                      </p:stCondLst>
                      <p:childTnLst>
                        <p:par>
                          <p:cTn id="480" fill="hold">
                            <p:stCondLst>
                              <p:cond delay="0"/>
                            </p:stCondLst>
                            <p:childTnLst>
                              <p:par>
                                <p:cTn id="481" presetID="1" presetClass="entr" presetSubtype="0" fill="hold" grpId="0" nodeType="clickEffect">
                                  <p:stCondLst>
                                    <p:cond delay="0"/>
                                  </p:stCondLst>
                                  <p:childTnLst>
                                    <p:set>
                                      <p:cBhvr>
                                        <p:cTn id="482" dur="1" fill="hold">
                                          <p:stCondLst>
                                            <p:cond delay="0"/>
                                          </p:stCondLst>
                                        </p:cTn>
                                        <p:tgtEl>
                                          <p:spTgt spid="3">
                                            <p:graphicEl>
                                              <a:chart seriesIdx="-4" categoryIdx="118" bldStep="category"/>
                                            </p:graphicEl>
                                          </p:spTgt>
                                        </p:tgtEl>
                                        <p:attrNameLst>
                                          <p:attrName>style.visibility</p:attrName>
                                        </p:attrNameLst>
                                      </p:cBhvr>
                                      <p:to>
                                        <p:strVal val="visible"/>
                                      </p:to>
                                    </p:set>
                                  </p:childTnLst>
                                </p:cTn>
                              </p:par>
                            </p:childTnLst>
                          </p:cTn>
                        </p:par>
                      </p:childTnLst>
                    </p:cTn>
                  </p:par>
                  <p:par>
                    <p:cTn id="483" fill="hold">
                      <p:stCondLst>
                        <p:cond delay="indefinite"/>
                      </p:stCondLst>
                      <p:childTnLst>
                        <p:par>
                          <p:cTn id="484" fill="hold">
                            <p:stCondLst>
                              <p:cond delay="0"/>
                            </p:stCondLst>
                            <p:childTnLst>
                              <p:par>
                                <p:cTn id="485" presetID="1" presetClass="entr" presetSubtype="0" fill="hold" grpId="0" nodeType="clickEffect">
                                  <p:stCondLst>
                                    <p:cond delay="0"/>
                                  </p:stCondLst>
                                  <p:childTnLst>
                                    <p:set>
                                      <p:cBhvr>
                                        <p:cTn id="486" dur="1" fill="hold">
                                          <p:stCondLst>
                                            <p:cond delay="0"/>
                                          </p:stCondLst>
                                        </p:cTn>
                                        <p:tgtEl>
                                          <p:spTgt spid="3">
                                            <p:graphicEl>
                                              <a:chart seriesIdx="-4" categoryIdx="119" bldStep="category"/>
                                            </p:graphicEl>
                                          </p:spTgt>
                                        </p:tgtEl>
                                        <p:attrNameLst>
                                          <p:attrName>style.visibility</p:attrName>
                                        </p:attrNameLst>
                                      </p:cBhvr>
                                      <p:to>
                                        <p:strVal val="visible"/>
                                      </p:to>
                                    </p:set>
                                  </p:childTnLst>
                                </p:cTn>
                              </p:par>
                            </p:childTnLst>
                          </p:cTn>
                        </p:par>
                      </p:childTnLst>
                    </p:cTn>
                  </p:par>
                  <p:par>
                    <p:cTn id="487" fill="hold">
                      <p:stCondLst>
                        <p:cond delay="indefinite"/>
                      </p:stCondLst>
                      <p:childTnLst>
                        <p:par>
                          <p:cTn id="488" fill="hold">
                            <p:stCondLst>
                              <p:cond delay="0"/>
                            </p:stCondLst>
                            <p:childTnLst>
                              <p:par>
                                <p:cTn id="489" presetID="1" presetClass="entr" presetSubtype="0" fill="hold" grpId="0" nodeType="clickEffect">
                                  <p:stCondLst>
                                    <p:cond delay="0"/>
                                  </p:stCondLst>
                                  <p:childTnLst>
                                    <p:set>
                                      <p:cBhvr>
                                        <p:cTn id="490" dur="1" fill="hold">
                                          <p:stCondLst>
                                            <p:cond delay="0"/>
                                          </p:stCondLst>
                                        </p:cTn>
                                        <p:tgtEl>
                                          <p:spTgt spid="3">
                                            <p:graphicEl>
                                              <a:chart seriesIdx="-4" categoryIdx="120" bldStep="category"/>
                                            </p:graphicEl>
                                          </p:spTgt>
                                        </p:tgtEl>
                                        <p:attrNameLst>
                                          <p:attrName>style.visibility</p:attrName>
                                        </p:attrNameLst>
                                      </p:cBhvr>
                                      <p:to>
                                        <p:strVal val="visible"/>
                                      </p:to>
                                    </p:set>
                                  </p:childTnLst>
                                </p:cTn>
                              </p:par>
                            </p:childTnLst>
                          </p:cTn>
                        </p:par>
                      </p:childTnLst>
                    </p:cTn>
                  </p:par>
                  <p:par>
                    <p:cTn id="491" fill="hold">
                      <p:stCondLst>
                        <p:cond delay="indefinite"/>
                      </p:stCondLst>
                      <p:childTnLst>
                        <p:par>
                          <p:cTn id="492" fill="hold">
                            <p:stCondLst>
                              <p:cond delay="0"/>
                            </p:stCondLst>
                            <p:childTnLst>
                              <p:par>
                                <p:cTn id="493" presetID="1" presetClass="entr" presetSubtype="0" fill="hold" grpId="0" nodeType="clickEffect">
                                  <p:stCondLst>
                                    <p:cond delay="0"/>
                                  </p:stCondLst>
                                  <p:childTnLst>
                                    <p:set>
                                      <p:cBhvr>
                                        <p:cTn id="494" dur="1" fill="hold">
                                          <p:stCondLst>
                                            <p:cond delay="0"/>
                                          </p:stCondLst>
                                        </p:cTn>
                                        <p:tgtEl>
                                          <p:spTgt spid="3">
                                            <p:graphicEl>
                                              <a:chart seriesIdx="-4" categoryIdx="121" bldStep="category"/>
                                            </p:graphicEl>
                                          </p:spTgt>
                                        </p:tgtEl>
                                        <p:attrNameLst>
                                          <p:attrName>style.visibility</p:attrName>
                                        </p:attrNameLst>
                                      </p:cBhvr>
                                      <p:to>
                                        <p:strVal val="visible"/>
                                      </p:to>
                                    </p:set>
                                  </p:childTnLst>
                                </p:cTn>
                              </p:par>
                            </p:childTnLst>
                          </p:cTn>
                        </p:par>
                      </p:childTnLst>
                    </p:cTn>
                  </p:par>
                  <p:par>
                    <p:cTn id="495" fill="hold">
                      <p:stCondLst>
                        <p:cond delay="indefinite"/>
                      </p:stCondLst>
                      <p:childTnLst>
                        <p:par>
                          <p:cTn id="496" fill="hold">
                            <p:stCondLst>
                              <p:cond delay="0"/>
                            </p:stCondLst>
                            <p:childTnLst>
                              <p:par>
                                <p:cTn id="497" presetID="1" presetClass="entr" presetSubtype="0" fill="hold" grpId="0" nodeType="clickEffect">
                                  <p:stCondLst>
                                    <p:cond delay="0"/>
                                  </p:stCondLst>
                                  <p:childTnLst>
                                    <p:set>
                                      <p:cBhvr>
                                        <p:cTn id="498" dur="1" fill="hold">
                                          <p:stCondLst>
                                            <p:cond delay="0"/>
                                          </p:stCondLst>
                                        </p:cTn>
                                        <p:tgtEl>
                                          <p:spTgt spid="3">
                                            <p:graphicEl>
                                              <a:chart seriesIdx="-4" categoryIdx="122" bldStep="category"/>
                                            </p:graphicEl>
                                          </p:spTgt>
                                        </p:tgtEl>
                                        <p:attrNameLst>
                                          <p:attrName>style.visibility</p:attrName>
                                        </p:attrNameLst>
                                      </p:cBhvr>
                                      <p:to>
                                        <p:strVal val="visible"/>
                                      </p:to>
                                    </p:set>
                                  </p:childTnLst>
                                </p:cTn>
                              </p:par>
                            </p:childTnLst>
                          </p:cTn>
                        </p:par>
                      </p:childTnLst>
                    </p:cTn>
                  </p:par>
                  <p:par>
                    <p:cTn id="499" fill="hold">
                      <p:stCondLst>
                        <p:cond delay="indefinite"/>
                      </p:stCondLst>
                      <p:childTnLst>
                        <p:par>
                          <p:cTn id="500" fill="hold">
                            <p:stCondLst>
                              <p:cond delay="0"/>
                            </p:stCondLst>
                            <p:childTnLst>
                              <p:par>
                                <p:cTn id="501" presetID="1" presetClass="entr" presetSubtype="0" fill="hold" grpId="0" nodeType="clickEffect">
                                  <p:stCondLst>
                                    <p:cond delay="0"/>
                                  </p:stCondLst>
                                  <p:childTnLst>
                                    <p:set>
                                      <p:cBhvr>
                                        <p:cTn id="502" dur="1" fill="hold">
                                          <p:stCondLst>
                                            <p:cond delay="0"/>
                                          </p:stCondLst>
                                        </p:cTn>
                                        <p:tgtEl>
                                          <p:spTgt spid="3">
                                            <p:graphicEl>
                                              <a:chart seriesIdx="-4" categoryIdx="123" bldStep="category"/>
                                            </p:graphicEl>
                                          </p:spTgt>
                                        </p:tgtEl>
                                        <p:attrNameLst>
                                          <p:attrName>style.visibility</p:attrName>
                                        </p:attrNameLst>
                                      </p:cBhvr>
                                      <p:to>
                                        <p:strVal val="visible"/>
                                      </p:to>
                                    </p:set>
                                  </p:childTnLst>
                                </p:cTn>
                              </p:par>
                            </p:childTnLst>
                          </p:cTn>
                        </p:par>
                      </p:childTnLst>
                    </p:cTn>
                  </p:par>
                  <p:par>
                    <p:cTn id="503" fill="hold">
                      <p:stCondLst>
                        <p:cond delay="indefinite"/>
                      </p:stCondLst>
                      <p:childTnLst>
                        <p:par>
                          <p:cTn id="504" fill="hold">
                            <p:stCondLst>
                              <p:cond delay="0"/>
                            </p:stCondLst>
                            <p:childTnLst>
                              <p:par>
                                <p:cTn id="505" presetID="1" presetClass="entr" presetSubtype="0" fill="hold" grpId="0" nodeType="clickEffect">
                                  <p:stCondLst>
                                    <p:cond delay="0"/>
                                  </p:stCondLst>
                                  <p:childTnLst>
                                    <p:set>
                                      <p:cBhvr>
                                        <p:cTn id="506" dur="1" fill="hold">
                                          <p:stCondLst>
                                            <p:cond delay="0"/>
                                          </p:stCondLst>
                                        </p:cTn>
                                        <p:tgtEl>
                                          <p:spTgt spid="3">
                                            <p:graphicEl>
                                              <a:chart seriesIdx="-4" categoryIdx="124" bldStep="category"/>
                                            </p:graphicEl>
                                          </p:spTgt>
                                        </p:tgtEl>
                                        <p:attrNameLst>
                                          <p:attrName>style.visibility</p:attrName>
                                        </p:attrNameLst>
                                      </p:cBhvr>
                                      <p:to>
                                        <p:strVal val="visible"/>
                                      </p:to>
                                    </p:set>
                                  </p:childTnLst>
                                </p:cTn>
                              </p:par>
                            </p:childTnLst>
                          </p:cTn>
                        </p:par>
                      </p:childTnLst>
                    </p:cTn>
                  </p:par>
                  <p:par>
                    <p:cTn id="507" fill="hold">
                      <p:stCondLst>
                        <p:cond delay="indefinite"/>
                      </p:stCondLst>
                      <p:childTnLst>
                        <p:par>
                          <p:cTn id="508" fill="hold">
                            <p:stCondLst>
                              <p:cond delay="0"/>
                            </p:stCondLst>
                            <p:childTnLst>
                              <p:par>
                                <p:cTn id="509" presetID="1" presetClass="entr" presetSubtype="0" fill="hold" grpId="0" nodeType="clickEffect">
                                  <p:stCondLst>
                                    <p:cond delay="0"/>
                                  </p:stCondLst>
                                  <p:childTnLst>
                                    <p:set>
                                      <p:cBhvr>
                                        <p:cTn id="510" dur="1" fill="hold">
                                          <p:stCondLst>
                                            <p:cond delay="0"/>
                                          </p:stCondLst>
                                        </p:cTn>
                                        <p:tgtEl>
                                          <p:spTgt spid="3">
                                            <p:graphicEl>
                                              <a:chart seriesIdx="-4" categoryIdx="125" bldStep="category"/>
                                            </p:graphicEl>
                                          </p:spTgt>
                                        </p:tgtEl>
                                        <p:attrNameLst>
                                          <p:attrName>style.visibility</p:attrName>
                                        </p:attrNameLst>
                                      </p:cBhvr>
                                      <p:to>
                                        <p:strVal val="visible"/>
                                      </p:to>
                                    </p:set>
                                  </p:childTnLst>
                                </p:cTn>
                              </p:par>
                            </p:childTnLst>
                          </p:cTn>
                        </p:par>
                      </p:childTnLst>
                    </p:cTn>
                  </p:par>
                  <p:par>
                    <p:cTn id="511" fill="hold">
                      <p:stCondLst>
                        <p:cond delay="indefinite"/>
                      </p:stCondLst>
                      <p:childTnLst>
                        <p:par>
                          <p:cTn id="512" fill="hold">
                            <p:stCondLst>
                              <p:cond delay="0"/>
                            </p:stCondLst>
                            <p:childTnLst>
                              <p:par>
                                <p:cTn id="513" presetID="1" presetClass="entr" presetSubtype="0" fill="hold" grpId="0" nodeType="clickEffect">
                                  <p:stCondLst>
                                    <p:cond delay="0"/>
                                  </p:stCondLst>
                                  <p:childTnLst>
                                    <p:set>
                                      <p:cBhvr>
                                        <p:cTn id="514" dur="1" fill="hold">
                                          <p:stCondLst>
                                            <p:cond delay="0"/>
                                          </p:stCondLst>
                                        </p:cTn>
                                        <p:tgtEl>
                                          <p:spTgt spid="3">
                                            <p:graphicEl>
                                              <a:chart seriesIdx="-4" categoryIdx="126" bldStep="category"/>
                                            </p:graphicEl>
                                          </p:spTgt>
                                        </p:tgtEl>
                                        <p:attrNameLst>
                                          <p:attrName>style.visibility</p:attrName>
                                        </p:attrNameLst>
                                      </p:cBhvr>
                                      <p:to>
                                        <p:strVal val="visible"/>
                                      </p:to>
                                    </p:set>
                                  </p:childTnLst>
                                </p:cTn>
                              </p:par>
                            </p:childTnLst>
                          </p:cTn>
                        </p:par>
                      </p:childTnLst>
                    </p:cTn>
                  </p:par>
                  <p:par>
                    <p:cTn id="515" fill="hold">
                      <p:stCondLst>
                        <p:cond delay="indefinite"/>
                      </p:stCondLst>
                      <p:childTnLst>
                        <p:par>
                          <p:cTn id="516" fill="hold">
                            <p:stCondLst>
                              <p:cond delay="0"/>
                            </p:stCondLst>
                            <p:childTnLst>
                              <p:par>
                                <p:cTn id="517" presetID="1" presetClass="entr" presetSubtype="0" fill="hold" grpId="0" nodeType="clickEffect">
                                  <p:stCondLst>
                                    <p:cond delay="0"/>
                                  </p:stCondLst>
                                  <p:childTnLst>
                                    <p:set>
                                      <p:cBhvr>
                                        <p:cTn id="518" dur="1" fill="hold">
                                          <p:stCondLst>
                                            <p:cond delay="0"/>
                                          </p:stCondLst>
                                        </p:cTn>
                                        <p:tgtEl>
                                          <p:spTgt spid="3">
                                            <p:graphicEl>
                                              <a:chart seriesIdx="-4" categoryIdx="127" bldStep="category"/>
                                            </p:graphicEl>
                                          </p:spTgt>
                                        </p:tgtEl>
                                        <p:attrNameLst>
                                          <p:attrName>style.visibility</p:attrName>
                                        </p:attrNameLst>
                                      </p:cBhvr>
                                      <p:to>
                                        <p:strVal val="visible"/>
                                      </p:to>
                                    </p:set>
                                  </p:childTnLst>
                                </p:cTn>
                              </p:par>
                            </p:childTnLst>
                          </p:cTn>
                        </p:par>
                      </p:childTnLst>
                    </p:cTn>
                  </p:par>
                  <p:par>
                    <p:cTn id="519" fill="hold">
                      <p:stCondLst>
                        <p:cond delay="indefinite"/>
                      </p:stCondLst>
                      <p:childTnLst>
                        <p:par>
                          <p:cTn id="520" fill="hold">
                            <p:stCondLst>
                              <p:cond delay="0"/>
                            </p:stCondLst>
                            <p:childTnLst>
                              <p:par>
                                <p:cTn id="521" presetID="1" presetClass="entr" presetSubtype="0" fill="hold" grpId="0" nodeType="clickEffect">
                                  <p:stCondLst>
                                    <p:cond delay="0"/>
                                  </p:stCondLst>
                                  <p:childTnLst>
                                    <p:set>
                                      <p:cBhvr>
                                        <p:cTn id="522" dur="1" fill="hold">
                                          <p:stCondLst>
                                            <p:cond delay="0"/>
                                          </p:stCondLst>
                                        </p:cTn>
                                        <p:tgtEl>
                                          <p:spTgt spid="3">
                                            <p:graphicEl>
                                              <a:chart seriesIdx="-4" categoryIdx="128" bldStep="category"/>
                                            </p:graphicEl>
                                          </p:spTgt>
                                        </p:tgtEl>
                                        <p:attrNameLst>
                                          <p:attrName>style.visibility</p:attrName>
                                        </p:attrNameLst>
                                      </p:cBhvr>
                                      <p:to>
                                        <p:strVal val="visible"/>
                                      </p:to>
                                    </p:set>
                                  </p:childTnLst>
                                </p:cTn>
                              </p:par>
                            </p:childTnLst>
                          </p:cTn>
                        </p:par>
                      </p:childTnLst>
                    </p:cTn>
                  </p:par>
                  <p:par>
                    <p:cTn id="523" fill="hold">
                      <p:stCondLst>
                        <p:cond delay="indefinite"/>
                      </p:stCondLst>
                      <p:childTnLst>
                        <p:par>
                          <p:cTn id="524" fill="hold">
                            <p:stCondLst>
                              <p:cond delay="0"/>
                            </p:stCondLst>
                            <p:childTnLst>
                              <p:par>
                                <p:cTn id="525" presetID="1" presetClass="entr" presetSubtype="0" fill="hold" grpId="0" nodeType="clickEffect">
                                  <p:stCondLst>
                                    <p:cond delay="0"/>
                                  </p:stCondLst>
                                  <p:childTnLst>
                                    <p:set>
                                      <p:cBhvr>
                                        <p:cTn id="526" dur="1" fill="hold">
                                          <p:stCondLst>
                                            <p:cond delay="0"/>
                                          </p:stCondLst>
                                        </p:cTn>
                                        <p:tgtEl>
                                          <p:spTgt spid="3">
                                            <p:graphicEl>
                                              <a:chart seriesIdx="-4" categoryIdx="129" bldStep="category"/>
                                            </p:graphicEl>
                                          </p:spTgt>
                                        </p:tgtEl>
                                        <p:attrNameLst>
                                          <p:attrName>style.visibility</p:attrName>
                                        </p:attrNameLst>
                                      </p:cBhvr>
                                      <p:to>
                                        <p:strVal val="visible"/>
                                      </p:to>
                                    </p:set>
                                  </p:childTnLst>
                                </p:cTn>
                              </p:par>
                            </p:childTnLst>
                          </p:cTn>
                        </p:par>
                      </p:childTnLst>
                    </p:cTn>
                  </p:par>
                  <p:par>
                    <p:cTn id="527" fill="hold">
                      <p:stCondLst>
                        <p:cond delay="indefinite"/>
                      </p:stCondLst>
                      <p:childTnLst>
                        <p:par>
                          <p:cTn id="528" fill="hold">
                            <p:stCondLst>
                              <p:cond delay="0"/>
                            </p:stCondLst>
                            <p:childTnLst>
                              <p:par>
                                <p:cTn id="529" presetID="1" presetClass="entr" presetSubtype="0" fill="hold" grpId="0" nodeType="clickEffect">
                                  <p:stCondLst>
                                    <p:cond delay="0"/>
                                  </p:stCondLst>
                                  <p:childTnLst>
                                    <p:set>
                                      <p:cBhvr>
                                        <p:cTn id="530" dur="1" fill="hold">
                                          <p:stCondLst>
                                            <p:cond delay="0"/>
                                          </p:stCondLst>
                                        </p:cTn>
                                        <p:tgtEl>
                                          <p:spTgt spid="3">
                                            <p:graphicEl>
                                              <a:chart seriesIdx="-4" categoryIdx="130" bldStep="category"/>
                                            </p:graphicEl>
                                          </p:spTgt>
                                        </p:tgtEl>
                                        <p:attrNameLst>
                                          <p:attrName>style.visibility</p:attrName>
                                        </p:attrNameLst>
                                      </p:cBhvr>
                                      <p:to>
                                        <p:strVal val="visible"/>
                                      </p:to>
                                    </p:set>
                                  </p:childTnLst>
                                </p:cTn>
                              </p:par>
                            </p:childTnLst>
                          </p:cTn>
                        </p:par>
                      </p:childTnLst>
                    </p:cTn>
                  </p:par>
                  <p:par>
                    <p:cTn id="531" fill="hold">
                      <p:stCondLst>
                        <p:cond delay="indefinite"/>
                      </p:stCondLst>
                      <p:childTnLst>
                        <p:par>
                          <p:cTn id="532" fill="hold">
                            <p:stCondLst>
                              <p:cond delay="0"/>
                            </p:stCondLst>
                            <p:childTnLst>
                              <p:par>
                                <p:cTn id="533" presetID="1" presetClass="entr" presetSubtype="0" fill="hold" grpId="0" nodeType="clickEffect">
                                  <p:stCondLst>
                                    <p:cond delay="0"/>
                                  </p:stCondLst>
                                  <p:childTnLst>
                                    <p:set>
                                      <p:cBhvr>
                                        <p:cTn id="534" dur="1" fill="hold">
                                          <p:stCondLst>
                                            <p:cond delay="0"/>
                                          </p:stCondLst>
                                        </p:cTn>
                                        <p:tgtEl>
                                          <p:spTgt spid="3">
                                            <p:graphicEl>
                                              <a:chart seriesIdx="-4" categoryIdx="131" bldStep="category"/>
                                            </p:graphicEl>
                                          </p:spTgt>
                                        </p:tgtEl>
                                        <p:attrNameLst>
                                          <p:attrName>style.visibility</p:attrName>
                                        </p:attrNameLst>
                                      </p:cBhvr>
                                      <p:to>
                                        <p:strVal val="visible"/>
                                      </p:to>
                                    </p:set>
                                  </p:childTnLst>
                                </p:cTn>
                              </p:par>
                            </p:childTnLst>
                          </p:cTn>
                        </p:par>
                      </p:childTnLst>
                    </p:cTn>
                  </p:par>
                  <p:par>
                    <p:cTn id="535" fill="hold">
                      <p:stCondLst>
                        <p:cond delay="indefinite"/>
                      </p:stCondLst>
                      <p:childTnLst>
                        <p:par>
                          <p:cTn id="536" fill="hold">
                            <p:stCondLst>
                              <p:cond delay="0"/>
                            </p:stCondLst>
                            <p:childTnLst>
                              <p:par>
                                <p:cTn id="537" presetID="1" presetClass="entr" presetSubtype="0" fill="hold" grpId="0" nodeType="clickEffect">
                                  <p:stCondLst>
                                    <p:cond delay="0"/>
                                  </p:stCondLst>
                                  <p:childTnLst>
                                    <p:set>
                                      <p:cBhvr>
                                        <p:cTn id="538" dur="1" fill="hold">
                                          <p:stCondLst>
                                            <p:cond delay="0"/>
                                          </p:stCondLst>
                                        </p:cTn>
                                        <p:tgtEl>
                                          <p:spTgt spid="3">
                                            <p:graphicEl>
                                              <a:chart seriesIdx="-4" categoryIdx="132" bldStep="category"/>
                                            </p:graphicEl>
                                          </p:spTgt>
                                        </p:tgtEl>
                                        <p:attrNameLst>
                                          <p:attrName>style.visibility</p:attrName>
                                        </p:attrNameLst>
                                      </p:cBhvr>
                                      <p:to>
                                        <p:strVal val="visible"/>
                                      </p:to>
                                    </p:set>
                                  </p:childTnLst>
                                </p:cTn>
                              </p:par>
                            </p:childTnLst>
                          </p:cTn>
                        </p:par>
                      </p:childTnLst>
                    </p:cTn>
                  </p:par>
                  <p:par>
                    <p:cTn id="539" fill="hold">
                      <p:stCondLst>
                        <p:cond delay="indefinite"/>
                      </p:stCondLst>
                      <p:childTnLst>
                        <p:par>
                          <p:cTn id="540" fill="hold">
                            <p:stCondLst>
                              <p:cond delay="0"/>
                            </p:stCondLst>
                            <p:childTnLst>
                              <p:par>
                                <p:cTn id="541" presetID="1" presetClass="entr" presetSubtype="0" fill="hold" grpId="0" nodeType="clickEffect">
                                  <p:stCondLst>
                                    <p:cond delay="0"/>
                                  </p:stCondLst>
                                  <p:childTnLst>
                                    <p:set>
                                      <p:cBhvr>
                                        <p:cTn id="542" dur="1" fill="hold">
                                          <p:stCondLst>
                                            <p:cond delay="0"/>
                                          </p:stCondLst>
                                        </p:cTn>
                                        <p:tgtEl>
                                          <p:spTgt spid="3">
                                            <p:graphicEl>
                                              <a:chart seriesIdx="-4" categoryIdx="133" bldStep="category"/>
                                            </p:graphicEl>
                                          </p:spTgt>
                                        </p:tgtEl>
                                        <p:attrNameLst>
                                          <p:attrName>style.visibility</p:attrName>
                                        </p:attrNameLst>
                                      </p:cBhvr>
                                      <p:to>
                                        <p:strVal val="visible"/>
                                      </p:to>
                                    </p:set>
                                  </p:childTnLst>
                                </p:cTn>
                              </p:par>
                            </p:childTnLst>
                          </p:cTn>
                        </p:par>
                      </p:childTnLst>
                    </p:cTn>
                  </p:par>
                  <p:par>
                    <p:cTn id="543" fill="hold">
                      <p:stCondLst>
                        <p:cond delay="indefinite"/>
                      </p:stCondLst>
                      <p:childTnLst>
                        <p:par>
                          <p:cTn id="544" fill="hold">
                            <p:stCondLst>
                              <p:cond delay="0"/>
                            </p:stCondLst>
                            <p:childTnLst>
                              <p:par>
                                <p:cTn id="545" presetID="1" presetClass="entr" presetSubtype="0" fill="hold" grpId="0" nodeType="clickEffect">
                                  <p:stCondLst>
                                    <p:cond delay="0"/>
                                  </p:stCondLst>
                                  <p:childTnLst>
                                    <p:set>
                                      <p:cBhvr>
                                        <p:cTn id="546" dur="1" fill="hold">
                                          <p:stCondLst>
                                            <p:cond delay="0"/>
                                          </p:stCondLst>
                                        </p:cTn>
                                        <p:tgtEl>
                                          <p:spTgt spid="3">
                                            <p:graphicEl>
                                              <a:chart seriesIdx="-4" categoryIdx="134" bldStep="category"/>
                                            </p:graphicEl>
                                          </p:spTgt>
                                        </p:tgtEl>
                                        <p:attrNameLst>
                                          <p:attrName>style.visibility</p:attrName>
                                        </p:attrNameLst>
                                      </p:cBhvr>
                                      <p:to>
                                        <p:strVal val="visible"/>
                                      </p:to>
                                    </p:set>
                                  </p:childTnLst>
                                </p:cTn>
                              </p:par>
                            </p:childTnLst>
                          </p:cTn>
                        </p:par>
                      </p:childTnLst>
                    </p:cTn>
                  </p:par>
                  <p:par>
                    <p:cTn id="547" fill="hold">
                      <p:stCondLst>
                        <p:cond delay="indefinite"/>
                      </p:stCondLst>
                      <p:childTnLst>
                        <p:par>
                          <p:cTn id="548" fill="hold">
                            <p:stCondLst>
                              <p:cond delay="0"/>
                            </p:stCondLst>
                            <p:childTnLst>
                              <p:par>
                                <p:cTn id="549" presetID="1" presetClass="entr" presetSubtype="0" fill="hold" grpId="0" nodeType="clickEffect">
                                  <p:stCondLst>
                                    <p:cond delay="0"/>
                                  </p:stCondLst>
                                  <p:childTnLst>
                                    <p:set>
                                      <p:cBhvr>
                                        <p:cTn id="550" dur="1" fill="hold">
                                          <p:stCondLst>
                                            <p:cond delay="0"/>
                                          </p:stCondLst>
                                        </p:cTn>
                                        <p:tgtEl>
                                          <p:spTgt spid="3">
                                            <p:graphicEl>
                                              <a:chart seriesIdx="-4" categoryIdx="135" bldStep="category"/>
                                            </p:graphicEl>
                                          </p:spTgt>
                                        </p:tgtEl>
                                        <p:attrNameLst>
                                          <p:attrName>style.visibility</p:attrName>
                                        </p:attrNameLst>
                                      </p:cBhvr>
                                      <p:to>
                                        <p:strVal val="visible"/>
                                      </p:to>
                                    </p:set>
                                  </p:childTnLst>
                                </p:cTn>
                              </p:par>
                            </p:childTnLst>
                          </p:cTn>
                        </p:par>
                      </p:childTnLst>
                    </p:cTn>
                  </p:par>
                  <p:par>
                    <p:cTn id="551" fill="hold">
                      <p:stCondLst>
                        <p:cond delay="indefinite"/>
                      </p:stCondLst>
                      <p:childTnLst>
                        <p:par>
                          <p:cTn id="552" fill="hold">
                            <p:stCondLst>
                              <p:cond delay="0"/>
                            </p:stCondLst>
                            <p:childTnLst>
                              <p:par>
                                <p:cTn id="553" presetID="1" presetClass="entr" presetSubtype="0" fill="hold" grpId="0" nodeType="clickEffect">
                                  <p:stCondLst>
                                    <p:cond delay="0"/>
                                  </p:stCondLst>
                                  <p:childTnLst>
                                    <p:set>
                                      <p:cBhvr>
                                        <p:cTn id="554" dur="1" fill="hold">
                                          <p:stCondLst>
                                            <p:cond delay="0"/>
                                          </p:stCondLst>
                                        </p:cTn>
                                        <p:tgtEl>
                                          <p:spTgt spid="3">
                                            <p:graphicEl>
                                              <a:chart seriesIdx="-4" categoryIdx="136" bldStep="category"/>
                                            </p:graphicEl>
                                          </p:spTgt>
                                        </p:tgtEl>
                                        <p:attrNameLst>
                                          <p:attrName>style.visibility</p:attrName>
                                        </p:attrNameLst>
                                      </p:cBhvr>
                                      <p:to>
                                        <p:strVal val="visible"/>
                                      </p:to>
                                    </p:set>
                                  </p:childTnLst>
                                </p:cTn>
                              </p:par>
                            </p:childTnLst>
                          </p:cTn>
                        </p:par>
                      </p:childTnLst>
                    </p:cTn>
                  </p:par>
                  <p:par>
                    <p:cTn id="555" fill="hold">
                      <p:stCondLst>
                        <p:cond delay="indefinite"/>
                      </p:stCondLst>
                      <p:childTnLst>
                        <p:par>
                          <p:cTn id="556" fill="hold">
                            <p:stCondLst>
                              <p:cond delay="0"/>
                            </p:stCondLst>
                            <p:childTnLst>
                              <p:par>
                                <p:cTn id="557" presetID="1" presetClass="entr" presetSubtype="0" fill="hold" grpId="0" nodeType="clickEffect">
                                  <p:stCondLst>
                                    <p:cond delay="0"/>
                                  </p:stCondLst>
                                  <p:childTnLst>
                                    <p:set>
                                      <p:cBhvr>
                                        <p:cTn id="558" dur="1" fill="hold">
                                          <p:stCondLst>
                                            <p:cond delay="0"/>
                                          </p:stCondLst>
                                        </p:cTn>
                                        <p:tgtEl>
                                          <p:spTgt spid="3">
                                            <p:graphicEl>
                                              <a:chart seriesIdx="-4" categoryIdx="137" bldStep="category"/>
                                            </p:graphicEl>
                                          </p:spTgt>
                                        </p:tgtEl>
                                        <p:attrNameLst>
                                          <p:attrName>style.visibility</p:attrName>
                                        </p:attrNameLst>
                                      </p:cBhvr>
                                      <p:to>
                                        <p:strVal val="visible"/>
                                      </p:to>
                                    </p:set>
                                  </p:childTnLst>
                                </p:cTn>
                              </p:par>
                            </p:childTnLst>
                          </p:cTn>
                        </p:par>
                      </p:childTnLst>
                    </p:cTn>
                  </p:par>
                  <p:par>
                    <p:cTn id="559" fill="hold">
                      <p:stCondLst>
                        <p:cond delay="indefinite"/>
                      </p:stCondLst>
                      <p:childTnLst>
                        <p:par>
                          <p:cTn id="560" fill="hold">
                            <p:stCondLst>
                              <p:cond delay="0"/>
                            </p:stCondLst>
                            <p:childTnLst>
                              <p:par>
                                <p:cTn id="561" presetID="1" presetClass="entr" presetSubtype="0" fill="hold" grpId="0" nodeType="clickEffect">
                                  <p:stCondLst>
                                    <p:cond delay="0"/>
                                  </p:stCondLst>
                                  <p:childTnLst>
                                    <p:set>
                                      <p:cBhvr>
                                        <p:cTn id="562" dur="1" fill="hold">
                                          <p:stCondLst>
                                            <p:cond delay="0"/>
                                          </p:stCondLst>
                                        </p:cTn>
                                        <p:tgtEl>
                                          <p:spTgt spid="3">
                                            <p:graphicEl>
                                              <a:chart seriesIdx="-4" categoryIdx="138" bldStep="category"/>
                                            </p:graphicEl>
                                          </p:spTgt>
                                        </p:tgtEl>
                                        <p:attrNameLst>
                                          <p:attrName>style.visibility</p:attrName>
                                        </p:attrNameLst>
                                      </p:cBhvr>
                                      <p:to>
                                        <p:strVal val="visible"/>
                                      </p:to>
                                    </p:set>
                                  </p:childTnLst>
                                </p:cTn>
                              </p:par>
                            </p:childTnLst>
                          </p:cTn>
                        </p:par>
                      </p:childTnLst>
                    </p:cTn>
                  </p:par>
                  <p:par>
                    <p:cTn id="563" fill="hold">
                      <p:stCondLst>
                        <p:cond delay="indefinite"/>
                      </p:stCondLst>
                      <p:childTnLst>
                        <p:par>
                          <p:cTn id="564" fill="hold">
                            <p:stCondLst>
                              <p:cond delay="0"/>
                            </p:stCondLst>
                            <p:childTnLst>
                              <p:par>
                                <p:cTn id="565" presetID="1" presetClass="entr" presetSubtype="0" fill="hold" grpId="0" nodeType="clickEffect">
                                  <p:stCondLst>
                                    <p:cond delay="0"/>
                                  </p:stCondLst>
                                  <p:childTnLst>
                                    <p:set>
                                      <p:cBhvr>
                                        <p:cTn id="566" dur="1" fill="hold">
                                          <p:stCondLst>
                                            <p:cond delay="0"/>
                                          </p:stCondLst>
                                        </p:cTn>
                                        <p:tgtEl>
                                          <p:spTgt spid="3">
                                            <p:graphicEl>
                                              <a:chart seriesIdx="-4" categoryIdx="139" bldStep="category"/>
                                            </p:graphicEl>
                                          </p:spTgt>
                                        </p:tgtEl>
                                        <p:attrNameLst>
                                          <p:attrName>style.visibility</p:attrName>
                                        </p:attrNameLst>
                                      </p:cBhvr>
                                      <p:to>
                                        <p:strVal val="visible"/>
                                      </p:to>
                                    </p:set>
                                  </p:childTnLst>
                                </p:cTn>
                              </p:par>
                            </p:childTnLst>
                          </p:cTn>
                        </p:par>
                      </p:childTnLst>
                    </p:cTn>
                  </p:par>
                  <p:par>
                    <p:cTn id="567" fill="hold">
                      <p:stCondLst>
                        <p:cond delay="indefinite"/>
                      </p:stCondLst>
                      <p:childTnLst>
                        <p:par>
                          <p:cTn id="568" fill="hold">
                            <p:stCondLst>
                              <p:cond delay="0"/>
                            </p:stCondLst>
                            <p:childTnLst>
                              <p:par>
                                <p:cTn id="569" presetID="1" presetClass="entr" presetSubtype="0" fill="hold" grpId="0" nodeType="clickEffect">
                                  <p:stCondLst>
                                    <p:cond delay="0"/>
                                  </p:stCondLst>
                                  <p:childTnLst>
                                    <p:set>
                                      <p:cBhvr>
                                        <p:cTn id="570" dur="1" fill="hold">
                                          <p:stCondLst>
                                            <p:cond delay="0"/>
                                          </p:stCondLst>
                                        </p:cTn>
                                        <p:tgtEl>
                                          <p:spTgt spid="3">
                                            <p:graphicEl>
                                              <a:chart seriesIdx="-4" categoryIdx="140" bldStep="category"/>
                                            </p:graphicEl>
                                          </p:spTgt>
                                        </p:tgtEl>
                                        <p:attrNameLst>
                                          <p:attrName>style.visibility</p:attrName>
                                        </p:attrNameLst>
                                      </p:cBhvr>
                                      <p:to>
                                        <p:strVal val="visible"/>
                                      </p:to>
                                    </p:set>
                                  </p:childTnLst>
                                </p:cTn>
                              </p:par>
                            </p:childTnLst>
                          </p:cTn>
                        </p:par>
                      </p:childTnLst>
                    </p:cTn>
                  </p:par>
                  <p:par>
                    <p:cTn id="571" fill="hold">
                      <p:stCondLst>
                        <p:cond delay="indefinite"/>
                      </p:stCondLst>
                      <p:childTnLst>
                        <p:par>
                          <p:cTn id="572" fill="hold">
                            <p:stCondLst>
                              <p:cond delay="0"/>
                            </p:stCondLst>
                            <p:childTnLst>
                              <p:par>
                                <p:cTn id="573" presetID="1" presetClass="entr" presetSubtype="0" fill="hold" grpId="0" nodeType="clickEffect">
                                  <p:stCondLst>
                                    <p:cond delay="0"/>
                                  </p:stCondLst>
                                  <p:childTnLst>
                                    <p:set>
                                      <p:cBhvr>
                                        <p:cTn id="574" dur="1" fill="hold">
                                          <p:stCondLst>
                                            <p:cond delay="0"/>
                                          </p:stCondLst>
                                        </p:cTn>
                                        <p:tgtEl>
                                          <p:spTgt spid="3">
                                            <p:graphicEl>
                                              <a:chart seriesIdx="-4" categoryIdx="141" bldStep="category"/>
                                            </p:graphicEl>
                                          </p:spTgt>
                                        </p:tgtEl>
                                        <p:attrNameLst>
                                          <p:attrName>style.visibility</p:attrName>
                                        </p:attrNameLst>
                                      </p:cBhvr>
                                      <p:to>
                                        <p:strVal val="visible"/>
                                      </p:to>
                                    </p:set>
                                  </p:childTnLst>
                                </p:cTn>
                              </p:par>
                            </p:childTnLst>
                          </p:cTn>
                        </p:par>
                      </p:childTnLst>
                    </p:cTn>
                  </p:par>
                  <p:par>
                    <p:cTn id="575" fill="hold">
                      <p:stCondLst>
                        <p:cond delay="indefinite"/>
                      </p:stCondLst>
                      <p:childTnLst>
                        <p:par>
                          <p:cTn id="576" fill="hold">
                            <p:stCondLst>
                              <p:cond delay="0"/>
                            </p:stCondLst>
                            <p:childTnLst>
                              <p:par>
                                <p:cTn id="577" presetID="1" presetClass="entr" presetSubtype="0" fill="hold" grpId="0" nodeType="clickEffect">
                                  <p:stCondLst>
                                    <p:cond delay="0"/>
                                  </p:stCondLst>
                                  <p:childTnLst>
                                    <p:set>
                                      <p:cBhvr>
                                        <p:cTn id="578" dur="1" fill="hold">
                                          <p:stCondLst>
                                            <p:cond delay="0"/>
                                          </p:stCondLst>
                                        </p:cTn>
                                        <p:tgtEl>
                                          <p:spTgt spid="3">
                                            <p:graphicEl>
                                              <a:chart seriesIdx="-4" categoryIdx="142" bldStep="category"/>
                                            </p:graphicEl>
                                          </p:spTgt>
                                        </p:tgtEl>
                                        <p:attrNameLst>
                                          <p:attrName>style.visibility</p:attrName>
                                        </p:attrNameLst>
                                      </p:cBhvr>
                                      <p:to>
                                        <p:strVal val="visible"/>
                                      </p:to>
                                    </p:set>
                                  </p:childTnLst>
                                </p:cTn>
                              </p:par>
                            </p:childTnLst>
                          </p:cTn>
                        </p:par>
                      </p:childTnLst>
                    </p:cTn>
                  </p:par>
                  <p:par>
                    <p:cTn id="579" fill="hold">
                      <p:stCondLst>
                        <p:cond delay="indefinite"/>
                      </p:stCondLst>
                      <p:childTnLst>
                        <p:par>
                          <p:cTn id="580" fill="hold">
                            <p:stCondLst>
                              <p:cond delay="0"/>
                            </p:stCondLst>
                            <p:childTnLst>
                              <p:par>
                                <p:cTn id="581" presetID="1" presetClass="entr" presetSubtype="0" fill="hold" grpId="0" nodeType="clickEffect">
                                  <p:stCondLst>
                                    <p:cond delay="0"/>
                                  </p:stCondLst>
                                  <p:childTnLst>
                                    <p:set>
                                      <p:cBhvr>
                                        <p:cTn id="582" dur="1" fill="hold">
                                          <p:stCondLst>
                                            <p:cond delay="0"/>
                                          </p:stCondLst>
                                        </p:cTn>
                                        <p:tgtEl>
                                          <p:spTgt spid="3">
                                            <p:graphicEl>
                                              <a:chart seriesIdx="-4" categoryIdx="143" bldStep="category"/>
                                            </p:graphicEl>
                                          </p:spTgt>
                                        </p:tgtEl>
                                        <p:attrNameLst>
                                          <p:attrName>style.visibility</p:attrName>
                                        </p:attrNameLst>
                                      </p:cBhvr>
                                      <p:to>
                                        <p:strVal val="visible"/>
                                      </p:to>
                                    </p:set>
                                  </p:childTnLst>
                                </p:cTn>
                              </p:par>
                            </p:childTnLst>
                          </p:cTn>
                        </p:par>
                      </p:childTnLst>
                    </p:cTn>
                  </p:par>
                  <p:par>
                    <p:cTn id="583" fill="hold">
                      <p:stCondLst>
                        <p:cond delay="indefinite"/>
                      </p:stCondLst>
                      <p:childTnLst>
                        <p:par>
                          <p:cTn id="584" fill="hold">
                            <p:stCondLst>
                              <p:cond delay="0"/>
                            </p:stCondLst>
                            <p:childTnLst>
                              <p:par>
                                <p:cTn id="585" presetID="1" presetClass="entr" presetSubtype="0" fill="hold" grpId="0" nodeType="clickEffect">
                                  <p:stCondLst>
                                    <p:cond delay="0"/>
                                  </p:stCondLst>
                                  <p:childTnLst>
                                    <p:set>
                                      <p:cBhvr>
                                        <p:cTn id="586" dur="1" fill="hold">
                                          <p:stCondLst>
                                            <p:cond delay="0"/>
                                          </p:stCondLst>
                                        </p:cTn>
                                        <p:tgtEl>
                                          <p:spTgt spid="3">
                                            <p:graphicEl>
                                              <a:chart seriesIdx="-4" categoryIdx="144" bldStep="category"/>
                                            </p:graphicEl>
                                          </p:spTgt>
                                        </p:tgtEl>
                                        <p:attrNameLst>
                                          <p:attrName>style.visibility</p:attrName>
                                        </p:attrNameLst>
                                      </p:cBhvr>
                                      <p:to>
                                        <p:strVal val="visible"/>
                                      </p:to>
                                    </p:set>
                                  </p:childTnLst>
                                </p:cTn>
                              </p:par>
                            </p:childTnLst>
                          </p:cTn>
                        </p:par>
                      </p:childTnLst>
                    </p:cTn>
                  </p:par>
                  <p:par>
                    <p:cTn id="587" fill="hold">
                      <p:stCondLst>
                        <p:cond delay="indefinite"/>
                      </p:stCondLst>
                      <p:childTnLst>
                        <p:par>
                          <p:cTn id="588" fill="hold">
                            <p:stCondLst>
                              <p:cond delay="0"/>
                            </p:stCondLst>
                            <p:childTnLst>
                              <p:par>
                                <p:cTn id="589" presetID="1" presetClass="entr" presetSubtype="0" fill="hold" grpId="0" nodeType="clickEffect">
                                  <p:stCondLst>
                                    <p:cond delay="0"/>
                                  </p:stCondLst>
                                  <p:childTnLst>
                                    <p:set>
                                      <p:cBhvr>
                                        <p:cTn id="590" dur="1" fill="hold">
                                          <p:stCondLst>
                                            <p:cond delay="0"/>
                                          </p:stCondLst>
                                        </p:cTn>
                                        <p:tgtEl>
                                          <p:spTgt spid="3">
                                            <p:graphicEl>
                                              <a:chart seriesIdx="-4" categoryIdx="145" bldStep="category"/>
                                            </p:graphicEl>
                                          </p:spTgt>
                                        </p:tgtEl>
                                        <p:attrNameLst>
                                          <p:attrName>style.visibility</p:attrName>
                                        </p:attrNameLst>
                                      </p:cBhvr>
                                      <p:to>
                                        <p:strVal val="visible"/>
                                      </p:to>
                                    </p:set>
                                  </p:childTnLst>
                                </p:cTn>
                              </p:par>
                            </p:childTnLst>
                          </p:cTn>
                        </p:par>
                      </p:childTnLst>
                    </p:cTn>
                  </p:par>
                  <p:par>
                    <p:cTn id="591" fill="hold">
                      <p:stCondLst>
                        <p:cond delay="indefinite"/>
                      </p:stCondLst>
                      <p:childTnLst>
                        <p:par>
                          <p:cTn id="592" fill="hold">
                            <p:stCondLst>
                              <p:cond delay="0"/>
                            </p:stCondLst>
                            <p:childTnLst>
                              <p:par>
                                <p:cTn id="593" presetID="1" presetClass="entr" presetSubtype="0" fill="hold" grpId="0" nodeType="clickEffect">
                                  <p:stCondLst>
                                    <p:cond delay="0"/>
                                  </p:stCondLst>
                                  <p:childTnLst>
                                    <p:set>
                                      <p:cBhvr>
                                        <p:cTn id="594" dur="1" fill="hold">
                                          <p:stCondLst>
                                            <p:cond delay="0"/>
                                          </p:stCondLst>
                                        </p:cTn>
                                        <p:tgtEl>
                                          <p:spTgt spid="3">
                                            <p:graphicEl>
                                              <a:chart seriesIdx="-4" categoryIdx="146" bldStep="category"/>
                                            </p:graphicEl>
                                          </p:spTgt>
                                        </p:tgtEl>
                                        <p:attrNameLst>
                                          <p:attrName>style.visibility</p:attrName>
                                        </p:attrNameLst>
                                      </p:cBhvr>
                                      <p:to>
                                        <p:strVal val="visible"/>
                                      </p:to>
                                    </p:set>
                                  </p:childTnLst>
                                </p:cTn>
                              </p:par>
                            </p:childTnLst>
                          </p:cTn>
                        </p:par>
                      </p:childTnLst>
                    </p:cTn>
                  </p:par>
                  <p:par>
                    <p:cTn id="595" fill="hold">
                      <p:stCondLst>
                        <p:cond delay="indefinite"/>
                      </p:stCondLst>
                      <p:childTnLst>
                        <p:par>
                          <p:cTn id="596" fill="hold">
                            <p:stCondLst>
                              <p:cond delay="0"/>
                            </p:stCondLst>
                            <p:childTnLst>
                              <p:par>
                                <p:cTn id="597" presetID="1" presetClass="entr" presetSubtype="0" fill="hold" grpId="0" nodeType="clickEffect">
                                  <p:stCondLst>
                                    <p:cond delay="0"/>
                                  </p:stCondLst>
                                  <p:childTnLst>
                                    <p:set>
                                      <p:cBhvr>
                                        <p:cTn id="598" dur="1" fill="hold">
                                          <p:stCondLst>
                                            <p:cond delay="0"/>
                                          </p:stCondLst>
                                        </p:cTn>
                                        <p:tgtEl>
                                          <p:spTgt spid="3">
                                            <p:graphicEl>
                                              <a:chart seriesIdx="-4" categoryIdx="147" bldStep="category"/>
                                            </p:graphicEl>
                                          </p:spTgt>
                                        </p:tgtEl>
                                        <p:attrNameLst>
                                          <p:attrName>style.visibility</p:attrName>
                                        </p:attrNameLst>
                                      </p:cBhvr>
                                      <p:to>
                                        <p:strVal val="visible"/>
                                      </p:to>
                                    </p:set>
                                  </p:childTnLst>
                                </p:cTn>
                              </p:par>
                            </p:childTnLst>
                          </p:cTn>
                        </p:par>
                      </p:childTnLst>
                    </p:cTn>
                  </p:par>
                  <p:par>
                    <p:cTn id="599" fill="hold">
                      <p:stCondLst>
                        <p:cond delay="indefinite"/>
                      </p:stCondLst>
                      <p:childTnLst>
                        <p:par>
                          <p:cTn id="600" fill="hold">
                            <p:stCondLst>
                              <p:cond delay="0"/>
                            </p:stCondLst>
                            <p:childTnLst>
                              <p:par>
                                <p:cTn id="601" presetID="1" presetClass="entr" presetSubtype="0" fill="hold" grpId="0" nodeType="clickEffect">
                                  <p:stCondLst>
                                    <p:cond delay="0"/>
                                  </p:stCondLst>
                                  <p:childTnLst>
                                    <p:set>
                                      <p:cBhvr>
                                        <p:cTn id="602" dur="1" fill="hold">
                                          <p:stCondLst>
                                            <p:cond delay="0"/>
                                          </p:stCondLst>
                                        </p:cTn>
                                        <p:tgtEl>
                                          <p:spTgt spid="3">
                                            <p:graphicEl>
                                              <a:chart seriesIdx="-4" categoryIdx="148" bldStep="category"/>
                                            </p:graphicEl>
                                          </p:spTgt>
                                        </p:tgtEl>
                                        <p:attrNameLst>
                                          <p:attrName>style.visibility</p:attrName>
                                        </p:attrNameLst>
                                      </p:cBhvr>
                                      <p:to>
                                        <p:strVal val="visible"/>
                                      </p:to>
                                    </p:set>
                                  </p:childTnLst>
                                </p:cTn>
                              </p:par>
                            </p:childTnLst>
                          </p:cTn>
                        </p:par>
                      </p:childTnLst>
                    </p:cTn>
                  </p:par>
                  <p:par>
                    <p:cTn id="603" fill="hold">
                      <p:stCondLst>
                        <p:cond delay="indefinite"/>
                      </p:stCondLst>
                      <p:childTnLst>
                        <p:par>
                          <p:cTn id="604" fill="hold">
                            <p:stCondLst>
                              <p:cond delay="0"/>
                            </p:stCondLst>
                            <p:childTnLst>
                              <p:par>
                                <p:cTn id="605" presetID="1" presetClass="entr" presetSubtype="0" fill="hold" grpId="0" nodeType="clickEffect">
                                  <p:stCondLst>
                                    <p:cond delay="0"/>
                                  </p:stCondLst>
                                  <p:childTnLst>
                                    <p:set>
                                      <p:cBhvr>
                                        <p:cTn id="606" dur="1" fill="hold">
                                          <p:stCondLst>
                                            <p:cond delay="0"/>
                                          </p:stCondLst>
                                        </p:cTn>
                                        <p:tgtEl>
                                          <p:spTgt spid="3">
                                            <p:graphicEl>
                                              <a:chart seriesIdx="-4" categoryIdx="149" bldStep="category"/>
                                            </p:graphicEl>
                                          </p:spTgt>
                                        </p:tgtEl>
                                        <p:attrNameLst>
                                          <p:attrName>style.visibility</p:attrName>
                                        </p:attrNameLst>
                                      </p:cBhvr>
                                      <p:to>
                                        <p:strVal val="visible"/>
                                      </p:to>
                                    </p:set>
                                  </p:childTnLst>
                                </p:cTn>
                              </p:par>
                            </p:childTnLst>
                          </p:cTn>
                        </p:par>
                      </p:childTnLst>
                    </p:cTn>
                  </p:par>
                  <p:par>
                    <p:cTn id="607" fill="hold">
                      <p:stCondLst>
                        <p:cond delay="indefinite"/>
                      </p:stCondLst>
                      <p:childTnLst>
                        <p:par>
                          <p:cTn id="608" fill="hold">
                            <p:stCondLst>
                              <p:cond delay="0"/>
                            </p:stCondLst>
                            <p:childTnLst>
                              <p:par>
                                <p:cTn id="609" presetID="1" presetClass="entr" presetSubtype="0" fill="hold" grpId="0" nodeType="clickEffect">
                                  <p:stCondLst>
                                    <p:cond delay="0"/>
                                  </p:stCondLst>
                                  <p:childTnLst>
                                    <p:set>
                                      <p:cBhvr>
                                        <p:cTn id="610" dur="1" fill="hold">
                                          <p:stCondLst>
                                            <p:cond delay="0"/>
                                          </p:stCondLst>
                                        </p:cTn>
                                        <p:tgtEl>
                                          <p:spTgt spid="3">
                                            <p:graphicEl>
                                              <a:chart seriesIdx="-4" categoryIdx="150" bldStep="category"/>
                                            </p:graphicEl>
                                          </p:spTgt>
                                        </p:tgtEl>
                                        <p:attrNameLst>
                                          <p:attrName>style.visibility</p:attrName>
                                        </p:attrNameLst>
                                      </p:cBhvr>
                                      <p:to>
                                        <p:strVal val="visible"/>
                                      </p:to>
                                    </p:set>
                                  </p:childTnLst>
                                </p:cTn>
                              </p:par>
                            </p:childTnLst>
                          </p:cTn>
                        </p:par>
                      </p:childTnLst>
                    </p:cTn>
                  </p:par>
                  <p:par>
                    <p:cTn id="611" fill="hold">
                      <p:stCondLst>
                        <p:cond delay="indefinite"/>
                      </p:stCondLst>
                      <p:childTnLst>
                        <p:par>
                          <p:cTn id="612" fill="hold">
                            <p:stCondLst>
                              <p:cond delay="0"/>
                            </p:stCondLst>
                            <p:childTnLst>
                              <p:par>
                                <p:cTn id="613" presetID="1" presetClass="entr" presetSubtype="0" fill="hold" grpId="0" nodeType="clickEffect">
                                  <p:stCondLst>
                                    <p:cond delay="0"/>
                                  </p:stCondLst>
                                  <p:childTnLst>
                                    <p:set>
                                      <p:cBhvr>
                                        <p:cTn id="614" dur="1" fill="hold">
                                          <p:stCondLst>
                                            <p:cond delay="0"/>
                                          </p:stCondLst>
                                        </p:cTn>
                                        <p:tgtEl>
                                          <p:spTgt spid="3">
                                            <p:graphicEl>
                                              <a:chart seriesIdx="-4" categoryIdx="151" bldStep="category"/>
                                            </p:graphicEl>
                                          </p:spTgt>
                                        </p:tgtEl>
                                        <p:attrNameLst>
                                          <p:attrName>style.visibility</p:attrName>
                                        </p:attrNameLst>
                                      </p:cBhvr>
                                      <p:to>
                                        <p:strVal val="visible"/>
                                      </p:to>
                                    </p:set>
                                  </p:childTnLst>
                                </p:cTn>
                              </p:par>
                            </p:childTnLst>
                          </p:cTn>
                        </p:par>
                      </p:childTnLst>
                    </p:cTn>
                  </p:par>
                  <p:par>
                    <p:cTn id="615" fill="hold">
                      <p:stCondLst>
                        <p:cond delay="indefinite"/>
                      </p:stCondLst>
                      <p:childTnLst>
                        <p:par>
                          <p:cTn id="616" fill="hold">
                            <p:stCondLst>
                              <p:cond delay="0"/>
                            </p:stCondLst>
                            <p:childTnLst>
                              <p:par>
                                <p:cTn id="617" presetID="1" presetClass="entr" presetSubtype="0" fill="hold" grpId="0" nodeType="clickEffect">
                                  <p:stCondLst>
                                    <p:cond delay="0"/>
                                  </p:stCondLst>
                                  <p:childTnLst>
                                    <p:set>
                                      <p:cBhvr>
                                        <p:cTn id="618" dur="1" fill="hold">
                                          <p:stCondLst>
                                            <p:cond delay="0"/>
                                          </p:stCondLst>
                                        </p:cTn>
                                        <p:tgtEl>
                                          <p:spTgt spid="3">
                                            <p:graphicEl>
                                              <a:chart seriesIdx="-4" categoryIdx="152" bldStep="category"/>
                                            </p:graphicEl>
                                          </p:spTgt>
                                        </p:tgtEl>
                                        <p:attrNameLst>
                                          <p:attrName>style.visibility</p:attrName>
                                        </p:attrNameLst>
                                      </p:cBhvr>
                                      <p:to>
                                        <p:strVal val="visible"/>
                                      </p:to>
                                    </p:set>
                                  </p:childTnLst>
                                </p:cTn>
                              </p:par>
                            </p:childTnLst>
                          </p:cTn>
                        </p:par>
                      </p:childTnLst>
                    </p:cTn>
                  </p:par>
                  <p:par>
                    <p:cTn id="619" fill="hold">
                      <p:stCondLst>
                        <p:cond delay="indefinite"/>
                      </p:stCondLst>
                      <p:childTnLst>
                        <p:par>
                          <p:cTn id="620" fill="hold">
                            <p:stCondLst>
                              <p:cond delay="0"/>
                            </p:stCondLst>
                            <p:childTnLst>
                              <p:par>
                                <p:cTn id="621" presetID="1" presetClass="entr" presetSubtype="0" fill="hold" grpId="0" nodeType="clickEffect">
                                  <p:stCondLst>
                                    <p:cond delay="0"/>
                                  </p:stCondLst>
                                  <p:childTnLst>
                                    <p:set>
                                      <p:cBhvr>
                                        <p:cTn id="622" dur="1" fill="hold">
                                          <p:stCondLst>
                                            <p:cond delay="0"/>
                                          </p:stCondLst>
                                        </p:cTn>
                                        <p:tgtEl>
                                          <p:spTgt spid="3">
                                            <p:graphicEl>
                                              <a:chart seriesIdx="-4" categoryIdx="153" bldStep="category"/>
                                            </p:graphicEl>
                                          </p:spTgt>
                                        </p:tgtEl>
                                        <p:attrNameLst>
                                          <p:attrName>style.visibility</p:attrName>
                                        </p:attrNameLst>
                                      </p:cBhvr>
                                      <p:to>
                                        <p:strVal val="visible"/>
                                      </p:to>
                                    </p:set>
                                  </p:childTnLst>
                                </p:cTn>
                              </p:par>
                            </p:childTnLst>
                          </p:cTn>
                        </p:par>
                      </p:childTnLst>
                    </p:cTn>
                  </p:par>
                  <p:par>
                    <p:cTn id="623" fill="hold">
                      <p:stCondLst>
                        <p:cond delay="indefinite"/>
                      </p:stCondLst>
                      <p:childTnLst>
                        <p:par>
                          <p:cTn id="624" fill="hold">
                            <p:stCondLst>
                              <p:cond delay="0"/>
                            </p:stCondLst>
                            <p:childTnLst>
                              <p:par>
                                <p:cTn id="625" presetID="1" presetClass="entr" presetSubtype="0" fill="hold" grpId="0" nodeType="clickEffect">
                                  <p:stCondLst>
                                    <p:cond delay="0"/>
                                  </p:stCondLst>
                                  <p:childTnLst>
                                    <p:set>
                                      <p:cBhvr>
                                        <p:cTn id="626" dur="1" fill="hold">
                                          <p:stCondLst>
                                            <p:cond delay="0"/>
                                          </p:stCondLst>
                                        </p:cTn>
                                        <p:tgtEl>
                                          <p:spTgt spid="3">
                                            <p:graphicEl>
                                              <a:chart seriesIdx="-4" categoryIdx="154" bldStep="category"/>
                                            </p:graphicEl>
                                          </p:spTgt>
                                        </p:tgtEl>
                                        <p:attrNameLst>
                                          <p:attrName>style.visibility</p:attrName>
                                        </p:attrNameLst>
                                      </p:cBhvr>
                                      <p:to>
                                        <p:strVal val="visible"/>
                                      </p:to>
                                    </p:set>
                                  </p:childTnLst>
                                </p:cTn>
                              </p:par>
                            </p:childTnLst>
                          </p:cTn>
                        </p:par>
                      </p:childTnLst>
                    </p:cTn>
                  </p:par>
                  <p:par>
                    <p:cTn id="627" fill="hold">
                      <p:stCondLst>
                        <p:cond delay="indefinite"/>
                      </p:stCondLst>
                      <p:childTnLst>
                        <p:par>
                          <p:cTn id="628" fill="hold">
                            <p:stCondLst>
                              <p:cond delay="0"/>
                            </p:stCondLst>
                            <p:childTnLst>
                              <p:par>
                                <p:cTn id="629" presetID="1" presetClass="entr" presetSubtype="0" fill="hold" grpId="0" nodeType="clickEffect">
                                  <p:stCondLst>
                                    <p:cond delay="0"/>
                                  </p:stCondLst>
                                  <p:childTnLst>
                                    <p:set>
                                      <p:cBhvr>
                                        <p:cTn id="630" dur="1" fill="hold">
                                          <p:stCondLst>
                                            <p:cond delay="0"/>
                                          </p:stCondLst>
                                        </p:cTn>
                                        <p:tgtEl>
                                          <p:spTgt spid="3">
                                            <p:graphicEl>
                                              <a:chart seriesIdx="-4" categoryIdx="155" bldStep="category"/>
                                            </p:graphicEl>
                                          </p:spTgt>
                                        </p:tgtEl>
                                        <p:attrNameLst>
                                          <p:attrName>style.visibility</p:attrName>
                                        </p:attrNameLst>
                                      </p:cBhvr>
                                      <p:to>
                                        <p:strVal val="visible"/>
                                      </p:to>
                                    </p:set>
                                  </p:childTnLst>
                                </p:cTn>
                              </p:par>
                            </p:childTnLst>
                          </p:cTn>
                        </p:par>
                      </p:childTnLst>
                    </p:cTn>
                  </p:par>
                  <p:par>
                    <p:cTn id="631" fill="hold">
                      <p:stCondLst>
                        <p:cond delay="indefinite"/>
                      </p:stCondLst>
                      <p:childTnLst>
                        <p:par>
                          <p:cTn id="632" fill="hold">
                            <p:stCondLst>
                              <p:cond delay="0"/>
                            </p:stCondLst>
                            <p:childTnLst>
                              <p:par>
                                <p:cTn id="633" presetID="1" presetClass="entr" presetSubtype="0" fill="hold" grpId="0" nodeType="clickEffect">
                                  <p:stCondLst>
                                    <p:cond delay="0"/>
                                  </p:stCondLst>
                                  <p:childTnLst>
                                    <p:set>
                                      <p:cBhvr>
                                        <p:cTn id="634" dur="1" fill="hold">
                                          <p:stCondLst>
                                            <p:cond delay="0"/>
                                          </p:stCondLst>
                                        </p:cTn>
                                        <p:tgtEl>
                                          <p:spTgt spid="3">
                                            <p:graphicEl>
                                              <a:chart seriesIdx="-4" categoryIdx="156" bldStep="category"/>
                                            </p:graphicEl>
                                          </p:spTgt>
                                        </p:tgtEl>
                                        <p:attrNameLst>
                                          <p:attrName>style.visibility</p:attrName>
                                        </p:attrNameLst>
                                      </p:cBhvr>
                                      <p:to>
                                        <p:strVal val="visible"/>
                                      </p:to>
                                    </p:set>
                                  </p:childTnLst>
                                </p:cTn>
                              </p:par>
                            </p:childTnLst>
                          </p:cTn>
                        </p:par>
                      </p:childTnLst>
                    </p:cTn>
                  </p:par>
                  <p:par>
                    <p:cTn id="635" fill="hold">
                      <p:stCondLst>
                        <p:cond delay="indefinite"/>
                      </p:stCondLst>
                      <p:childTnLst>
                        <p:par>
                          <p:cTn id="636" fill="hold">
                            <p:stCondLst>
                              <p:cond delay="0"/>
                            </p:stCondLst>
                            <p:childTnLst>
                              <p:par>
                                <p:cTn id="637" presetID="1" presetClass="entr" presetSubtype="0" fill="hold" grpId="0" nodeType="clickEffect">
                                  <p:stCondLst>
                                    <p:cond delay="0"/>
                                  </p:stCondLst>
                                  <p:childTnLst>
                                    <p:set>
                                      <p:cBhvr>
                                        <p:cTn id="638" dur="1" fill="hold">
                                          <p:stCondLst>
                                            <p:cond delay="0"/>
                                          </p:stCondLst>
                                        </p:cTn>
                                        <p:tgtEl>
                                          <p:spTgt spid="3">
                                            <p:graphicEl>
                                              <a:chart seriesIdx="-4" categoryIdx="157" bldStep="category"/>
                                            </p:graphicEl>
                                          </p:spTgt>
                                        </p:tgtEl>
                                        <p:attrNameLst>
                                          <p:attrName>style.visibility</p:attrName>
                                        </p:attrNameLst>
                                      </p:cBhvr>
                                      <p:to>
                                        <p:strVal val="visible"/>
                                      </p:to>
                                    </p:set>
                                  </p:childTnLst>
                                </p:cTn>
                              </p:par>
                            </p:childTnLst>
                          </p:cTn>
                        </p:par>
                      </p:childTnLst>
                    </p:cTn>
                  </p:par>
                  <p:par>
                    <p:cTn id="639" fill="hold">
                      <p:stCondLst>
                        <p:cond delay="indefinite"/>
                      </p:stCondLst>
                      <p:childTnLst>
                        <p:par>
                          <p:cTn id="640" fill="hold">
                            <p:stCondLst>
                              <p:cond delay="0"/>
                            </p:stCondLst>
                            <p:childTnLst>
                              <p:par>
                                <p:cTn id="641" presetID="1" presetClass="entr" presetSubtype="0" fill="hold" grpId="0" nodeType="clickEffect">
                                  <p:stCondLst>
                                    <p:cond delay="0"/>
                                  </p:stCondLst>
                                  <p:childTnLst>
                                    <p:set>
                                      <p:cBhvr>
                                        <p:cTn id="642" dur="1" fill="hold">
                                          <p:stCondLst>
                                            <p:cond delay="0"/>
                                          </p:stCondLst>
                                        </p:cTn>
                                        <p:tgtEl>
                                          <p:spTgt spid="3">
                                            <p:graphicEl>
                                              <a:chart seriesIdx="-4" categoryIdx="158" bldStep="category"/>
                                            </p:graphicEl>
                                          </p:spTgt>
                                        </p:tgtEl>
                                        <p:attrNameLst>
                                          <p:attrName>style.visibility</p:attrName>
                                        </p:attrNameLst>
                                      </p:cBhvr>
                                      <p:to>
                                        <p:strVal val="visible"/>
                                      </p:to>
                                    </p:set>
                                  </p:childTnLst>
                                </p:cTn>
                              </p:par>
                            </p:childTnLst>
                          </p:cTn>
                        </p:par>
                      </p:childTnLst>
                    </p:cTn>
                  </p:par>
                  <p:par>
                    <p:cTn id="643" fill="hold">
                      <p:stCondLst>
                        <p:cond delay="indefinite"/>
                      </p:stCondLst>
                      <p:childTnLst>
                        <p:par>
                          <p:cTn id="644" fill="hold">
                            <p:stCondLst>
                              <p:cond delay="0"/>
                            </p:stCondLst>
                            <p:childTnLst>
                              <p:par>
                                <p:cTn id="645" presetID="1" presetClass="entr" presetSubtype="0" fill="hold" grpId="0" nodeType="clickEffect">
                                  <p:stCondLst>
                                    <p:cond delay="0"/>
                                  </p:stCondLst>
                                  <p:childTnLst>
                                    <p:set>
                                      <p:cBhvr>
                                        <p:cTn id="646" dur="1" fill="hold">
                                          <p:stCondLst>
                                            <p:cond delay="0"/>
                                          </p:stCondLst>
                                        </p:cTn>
                                        <p:tgtEl>
                                          <p:spTgt spid="3">
                                            <p:graphicEl>
                                              <a:chart seriesIdx="-4" categoryIdx="159" bldStep="category"/>
                                            </p:graphicEl>
                                          </p:spTgt>
                                        </p:tgtEl>
                                        <p:attrNameLst>
                                          <p:attrName>style.visibility</p:attrName>
                                        </p:attrNameLst>
                                      </p:cBhvr>
                                      <p:to>
                                        <p:strVal val="visible"/>
                                      </p:to>
                                    </p:set>
                                  </p:childTnLst>
                                </p:cTn>
                              </p:par>
                            </p:childTnLst>
                          </p:cTn>
                        </p:par>
                      </p:childTnLst>
                    </p:cTn>
                  </p:par>
                  <p:par>
                    <p:cTn id="647" fill="hold">
                      <p:stCondLst>
                        <p:cond delay="indefinite"/>
                      </p:stCondLst>
                      <p:childTnLst>
                        <p:par>
                          <p:cTn id="648" fill="hold">
                            <p:stCondLst>
                              <p:cond delay="0"/>
                            </p:stCondLst>
                            <p:childTnLst>
                              <p:par>
                                <p:cTn id="649" presetID="1" presetClass="entr" presetSubtype="0" fill="hold" grpId="0" nodeType="clickEffect">
                                  <p:stCondLst>
                                    <p:cond delay="0"/>
                                  </p:stCondLst>
                                  <p:childTnLst>
                                    <p:set>
                                      <p:cBhvr>
                                        <p:cTn id="650" dur="1" fill="hold">
                                          <p:stCondLst>
                                            <p:cond delay="0"/>
                                          </p:stCondLst>
                                        </p:cTn>
                                        <p:tgtEl>
                                          <p:spTgt spid="3">
                                            <p:graphicEl>
                                              <a:chart seriesIdx="-4" categoryIdx="160" bldStep="category"/>
                                            </p:graphicEl>
                                          </p:spTgt>
                                        </p:tgtEl>
                                        <p:attrNameLst>
                                          <p:attrName>style.visibility</p:attrName>
                                        </p:attrNameLst>
                                      </p:cBhvr>
                                      <p:to>
                                        <p:strVal val="visible"/>
                                      </p:to>
                                    </p:set>
                                  </p:childTnLst>
                                </p:cTn>
                              </p:par>
                            </p:childTnLst>
                          </p:cTn>
                        </p:par>
                      </p:childTnLst>
                    </p:cTn>
                  </p:par>
                  <p:par>
                    <p:cTn id="651" fill="hold">
                      <p:stCondLst>
                        <p:cond delay="indefinite"/>
                      </p:stCondLst>
                      <p:childTnLst>
                        <p:par>
                          <p:cTn id="652" fill="hold">
                            <p:stCondLst>
                              <p:cond delay="0"/>
                            </p:stCondLst>
                            <p:childTnLst>
                              <p:par>
                                <p:cTn id="653" presetID="1" presetClass="entr" presetSubtype="0" fill="hold" grpId="0" nodeType="clickEffect">
                                  <p:stCondLst>
                                    <p:cond delay="0"/>
                                  </p:stCondLst>
                                  <p:childTnLst>
                                    <p:set>
                                      <p:cBhvr>
                                        <p:cTn id="654" dur="1" fill="hold">
                                          <p:stCondLst>
                                            <p:cond delay="0"/>
                                          </p:stCondLst>
                                        </p:cTn>
                                        <p:tgtEl>
                                          <p:spTgt spid="3">
                                            <p:graphicEl>
                                              <a:chart seriesIdx="-4" categoryIdx="161" bldStep="category"/>
                                            </p:graphicEl>
                                          </p:spTgt>
                                        </p:tgtEl>
                                        <p:attrNameLst>
                                          <p:attrName>style.visibility</p:attrName>
                                        </p:attrNameLst>
                                      </p:cBhvr>
                                      <p:to>
                                        <p:strVal val="visible"/>
                                      </p:to>
                                    </p:set>
                                  </p:childTnLst>
                                </p:cTn>
                              </p:par>
                            </p:childTnLst>
                          </p:cTn>
                        </p:par>
                      </p:childTnLst>
                    </p:cTn>
                  </p:par>
                  <p:par>
                    <p:cTn id="655" fill="hold">
                      <p:stCondLst>
                        <p:cond delay="indefinite"/>
                      </p:stCondLst>
                      <p:childTnLst>
                        <p:par>
                          <p:cTn id="656" fill="hold">
                            <p:stCondLst>
                              <p:cond delay="0"/>
                            </p:stCondLst>
                            <p:childTnLst>
                              <p:par>
                                <p:cTn id="657" presetID="1" presetClass="entr" presetSubtype="0" fill="hold" grpId="0" nodeType="clickEffect">
                                  <p:stCondLst>
                                    <p:cond delay="0"/>
                                  </p:stCondLst>
                                  <p:childTnLst>
                                    <p:set>
                                      <p:cBhvr>
                                        <p:cTn id="658" dur="1" fill="hold">
                                          <p:stCondLst>
                                            <p:cond delay="0"/>
                                          </p:stCondLst>
                                        </p:cTn>
                                        <p:tgtEl>
                                          <p:spTgt spid="3">
                                            <p:graphicEl>
                                              <a:chart seriesIdx="-4" categoryIdx="162" bldStep="category"/>
                                            </p:graphicEl>
                                          </p:spTgt>
                                        </p:tgtEl>
                                        <p:attrNameLst>
                                          <p:attrName>style.visibility</p:attrName>
                                        </p:attrNameLst>
                                      </p:cBhvr>
                                      <p:to>
                                        <p:strVal val="visible"/>
                                      </p:to>
                                    </p:set>
                                  </p:childTnLst>
                                </p:cTn>
                              </p:par>
                            </p:childTnLst>
                          </p:cTn>
                        </p:par>
                      </p:childTnLst>
                    </p:cTn>
                  </p:par>
                  <p:par>
                    <p:cTn id="659" fill="hold">
                      <p:stCondLst>
                        <p:cond delay="indefinite"/>
                      </p:stCondLst>
                      <p:childTnLst>
                        <p:par>
                          <p:cTn id="660" fill="hold">
                            <p:stCondLst>
                              <p:cond delay="0"/>
                            </p:stCondLst>
                            <p:childTnLst>
                              <p:par>
                                <p:cTn id="661" presetID="1" presetClass="entr" presetSubtype="0" fill="hold" grpId="0" nodeType="clickEffect">
                                  <p:stCondLst>
                                    <p:cond delay="0"/>
                                  </p:stCondLst>
                                  <p:childTnLst>
                                    <p:set>
                                      <p:cBhvr>
                                        <p:cTn id="662" dur="1" fill="hold">
                                          <p:stCondLst>
                                            <p:cond delay="0"/>
                                          </p:stCondLst>
                                        </p:cTn>
                                        <p:tgtEl>
                                          <p:spTgt spid="3">
                                            <p:graphicEl>
                                              <a:chart seriesIdx="-4" categoryIdx="163" bldStep="category"/>
                                            </p:graphicEl>
                                          </p:spTgt>
                                        </p:tgtEl>
                                        <p:attrNameLst>
                                          <p:attrName>style.visibility</p:attrName>
                                        </p:attrNameLst>
                                      </p:cBhvr>
                                      <p:to>
                                        <p:strVal val="visible"/>
                                      </p:to>
                                    </p:set>
                                  </p:childTnLst>
                                </p:cTn>
                              </p:par>
                            </p:childTnLst>
                          </p:cTn>
                        </p:par>
                      </p:childTnLst>
                    </p:cTn>
                  </p:par>
                  <p:par>
                    <p:cTn id="663" fill="hold">
                      <p:stCondLst>
                        <p:cond delay="indefinite"/>
                      </p:stCondLst>
                      <p:childTnLst>
                        <p:par>
                          <p:cTn id="664" fill="hold">
                            <p:stCondLst>
                              <p:cond delay="0"/>
                            </p:stCondLst>
                            <p:childTnLst>
                              <p:par>
                                <p:cTn id="665" presetID="1" presetClass="entr" presetSubtype="0" fill="hold" grpId="0" nodeType="clickEffect">
                                  <p:stCondLst>
                                    <p:cond delay="0"/>
                                  </p:stCondLst>
                                  <p:childTnLst>
                                    <p:set>
                                      <p:cBhvr>
                                        <p:cTn id="666" dur="1" fill="hold">
                                          <p:stCondLst>
                                            <p:cond delay="0"/>
                                          </p:stCondLst>
                                        </p:cTn>
                                        <p:tgtEl>
                                          <p:spTgt spid="3">
                                            <p:graphicEl>
                                              <a:chart seriesIdx="-4" categoryIdx="164" bldStep="category"/>
                                            </p:graphicEl>
                                          </p:spTgt>
                                        </p:tgtEl>
                                        <p:attrNameLst>
                                          <p:attrName>style.visibility</p:attrName>
                                        </p:attrNameLst>
                                      </p:cBhvr>
                                      <p:to>
                                        <p:strVal val="visible"/>
                                      </p:to>
                                    </p:set>
                                  </p:childTnLst>
                                </p:cTn>
                              </p:par>
                            </p:childTnLst>
                          </p:cTn>
                        </p:par>
                      </p:childTnLst>
                    </p:cTn>
                  </p:par>
                  <p:par>
                    <p:cTn id="667" fill="hold">
                      <p:stCondLst>
                        <p:cond delay="indefinite"/>
                      </p:stCondLst>
                      <p:childTnLst>
                        <p:par>
                          <p:cTn id="668" fill="hold">
                            <p:stCondLst>
                              <p:cond delay="0"/>
                            </p:stCondLst>
                            <p:childTnLst>
                              <p:par>
                                <p:cTn id="669" presetID="1" presetClass="entr" presetSubtype="0" fill="hold" grpId="0" nodeType="clickEffect">
                                  <p:stCondLst>
                                    <p:cond delay="0"/>
                                  </p:stCondLst>
                                  <p:childTnLst>
                                    <p:set>
                                      <p:cBhvr>
                                        <p:cTn id="670" dur="1" fill="hold">
                                          <p:stCondLst>
                                            <p:cond delay="0"/>
                                          </p:stCondLst>
                                        </p:cTn>
                                        <p:tgtEl>
                                          <p:spTgt spid="3">
                                            <p:graphicEl>
                                              <a:chart seriesIdx="-4" categoryIdx="165" bldStep="category"/>
                                            </p:graphicEl>
                                          </p:spTgt>
                                        </p:tgtEl>
                                        <p:attrNameLst>
                                          <p:attrName>style.visibility</p:attrName>
                                        </p:attrNameLst>
                                      </p:cBhvr>
                                      <p:to>
                                        <p:strVal val="visible"/>
                                      </p:to>
                                    </p:set>
                                  </p:childTnLst>
                                </p:cTn>
                              </p:par>
                            </p:childTnLst>
                          </p:cTn>
                        </p:par>
                      </p:childTnLst>
                    </p:cTn>
                  </p:par>
                  <p:par>
                    <p:cTn id="671" fill="hold">
                      <p:stCondLst>
                        <p:cond delay="indefinite"/>
                      </p:stCondLst>
                      <p:childTnLst>
                        <p:par>
                          <p:cTn id="672" fill="hold">
                            <p:stCondLst>
                              <p:cond delay="0"/>
                            </p:stCondLst>
                            <p:childTnLst>
                              <p:par>
                                <p:cTn id="673" presetID="1" presetClass="entr" presetSubtype="0" fill="hold" grpId="0" nodeType="clickEffect">
                                  <p:stCondLst>
                                    <p:cond delay="0"/>
                                  </p:stCondLst>
                                  <p:childTnLst>
                                    <p:set>
                                      <p:cBhvr>
                                        <p:cTn id="674" dur="1" fill="hold">
                                          <p:stCondLst>
                                            <p:cond delay="0"/>
                                          </p:stCondLst>
                                        </p:cTn>
                                        <p:tgtEl>
                                          <p:spTgt spid="3">
                                            <p:graphicEl>
                                              <a:chart seriesIdx="-4" categoryIdx="166" bldStep="category"/>
                                            </p:graphicEl>
                                          </p:spTgt>
                                        </p:tgtEl>
                                        <p:attrNameLst>
                                          <p:attrName>style.visibility</p:attrName>
                                        </p:attrNameLst>
                                      </p:cBhvr>
                                      <p:to>
                                        <p:strVal val="visible"/>
                                      </p:to>
                                    </p:set>
                                  </p:childTnLst>
                                </p:cTn>
                              </p:par>
                            </p:childTnLst>
                          </p:cTn>
                        </p:par>
                      </p:childTnLst>
                    </p:cTn>
                  </p:par>
                  <p:par>
                    <p:cTn id="675" fill="hold">
                      <p:stCondLst>
                        <p:cond delay="indefinite"/>
                      </p:stCondLst>
                      <p:childTnLst>
                        <p:par>
                          <p:cTn id="676" fill="hold">
                            <p:stCondLst>
                              <p:cond delay="0"/>
                            </p:stCondLst>
                            <p:childTnLst>
                              <p:par>
                                <p:cTn id="677" presetID="1" presetClass="entr" presetSubtype="0" fill="hold" grpId="0" nodeType="clickEffect">
                                  <p:stCondLst>
                                    <p:cond delay="0"/>
                                  </p:stCondLst>
                                  <p:childTnLst>
                                    <p:set>
                                      <p:cBhvr>
                                        <p:cTn id="678" dur="1" fill="hold">
                                          <p:stCondLst>
                                            <p:cond delay="0"/>
                                          </p:stCondLst>
                                        </p:cTn>
                                        <p:tgtEl>
                                          <p:spTgt spid="3">
                                            <p:graphicEl>
                                              <a:chart seriesIdx="-4" categoryIdx="167" bldStep="category"/>
                                            </p:graphicEl>
                                          </p:spTgt>
                                        </p:tgtEl>
                                        <p:attrNameLst>
                                          <p:attrName>style.visibility</p:attrName>
                                        </p:attrNameLst>
                                      </p:cBhvr>
                                      <p:to>
                                        <p:strVal val="visible"/>
                                      </p:to>
                                    </p:set>
                                  </p:childTnLst>
                                </p:cTn>
                              </p:par>
                            </p:childTnLst>
                          </p:cTn>
                        </p:par>
                      </p:childTnLst>
                    </p:cTn>
                  </p:par>
                  <p:par>
                    <p:cTn id="679" fill="hold">
                      <p:stCondLst>
                        <p:cond delay="indefinite"/>
                      </p:stCondLst>
                      <p:childTnLst>
                        <p:par>
                          <p:cTn id="680" fill="hold">
                            <p:stCondLst>
                              <p:cond delay="0"/>
                            </p:stCondLst>
                            <p:childTnLst>
                              <p:par>
                                <p:cTn id="681" presetID="1" presetClass="entr" presetSubtype="0" fill="hold" grpId="0" nodeType="clickEffect">
                                  <p:stCondLst>
                                    <p:cond delay="0"/>
                                  </p:stCondLst>
                                  <p:childTnLst>
                                    <p:set>
                                      <p:cBhvr>
                                        <p:cTn id="682" dur="1" fill="hold">
                                          <p:stCondLst>
                                            <p:cond delay="0"/>
                                          </p:stCondLst>
                                        </p:cTn>
                                        <p:tgtEl>
                                          <p:spTgt spid="3">
                                            <p:graphicEl>
                                              <a:chart seriesIdx="-4" categoryIdx="168" bldStep="category"/>
                                            </p:graphicEl>
                                          </p:spTgt>
                                        </p:tgtEl>
                                        <p:attrNameLst>
                                          <p:attrName>style.visibility</p:attrName>
                                        </p:attrNameLst>
                                      </p:cBhvr>
                                      <p:to>
                                        <p:strVal val="visible"/>
                                      </p:to>
                                    </p:set>
                                  </p:childTnLst>
                                </p:cTn>
                              </p:par>
                            </p:childTnLst>
                          </p:cTn>
                        </p:par>
                      </p:childTnLst>
                    </p:cTn>
                  </p:par>
                  <p:par>
                    <p:cTn id="683" fill="hold">
                      <p:stCondLst>
                        <p:cond delay="indefinite"/>
                      </p:stCondLst>
                      <p:childTnLst>
                        <p:par>
                          <p:cTn id="684" fill="hold">
                            <p:stCondLst>
                              <p:cond delay="0"/>
                            </p:stCondLst>
                            <p:childTnLst>
                              <p:par>
                                <p:cTn id="685" presetID="1" presetClass="entr" presetSubtype="0" fill="hold" grpId="0" nodeType="clickEffect">
                                  <p:stCondLst>
                                    <p:cond delay="0"/>
                                  </p:stCondLst>
                                  <p:childTnLst>
                                    <p:set>
                                      <p:cBhvr>
                                        <p:cTn id="686" dur="1" fill="hold">
                                          <p:stCondLst>
                                            <p:cond delay="0"/>
                                          </p:stCondLst>
                                        </p:cTn>
                                        <p:tgtEl>
                                          <p:spTgt spid="3">
                                            <p:graphicEl>
                                              <a:chart seriesIdx="-4" categoryIdx="169" bldStep="category"/>
                                            </p:graphicEl>
                                          </p:spTgt>
                                        </p:tgtEl>
                                        <p:attrNameLst>
                                          <p:attrName>style.visibility</p:attrName>
                                        </p:attrNameLst>
                                      </p:cBhvr>
                                      <p:to>
                                        <p:strVal val="visible"/>
                                      </p:to>
                                    </p:set>
                                  </p:childTnLst>
                                </p:cTn>
                              </p:par>
                            </p:childTnLst>
                          </p:cTn>
                        </p:par>
                      </p:childTnLst>
                    </p:cTn>
                  </p:par>
                  <p:par>
                    <p:cTn id="687" fill="hold">
                      <p:stCondLst>
                        <p:cond delay="indefinite"/>
                      </p:stCondLst>
                      <p:childTnLst>
                        <p:par>
                          <p:cTn id="688" fill="hold">
                            <p:stCondLst>
                              <p:cond delay="0"/>
                            </p:stCondLst>
                            <p:childTnLst>
                              <p:par>
                                <p:cTn id="689" presetID="1" presetClass="entr" presetSubtype="0" fill="hold" grpId="0" nodeType="clickEffect">
                                  <p:stCondLst>
                                    <p:cond delay="0"/>
                                  </p:stCondLst>
                                  <p:childTnLst>
                                    <p:set>
                                      <p:cBhvr>
                                        <p:cTn id="690" dur="1" fill="hold">
                                          <p:stCondLst>
                                            <p:cond delay="0"/>
                                          </p:stCondLst>
                                        </p:cTn>
                                        <p:tgtEl>
                                          <p:spTgt spid="3">
                                            <p:graphicEl>
                                              <a:chart seriesIdx="-4" categoryIdx="170" bldStep="category"/>
                                            </p:graphicEl>
                                          </p:spTgt>
                                        </p:tgtEl>
                                        <p:attrNameLst>
                                          <p:attrName>style.visibility</p:attrName>
                                        </p:attrNameLst>
                                      </p:cBhvr>
                                      <p:to>
                                        <p:strVal val="visible"/>
                                      </p:to>
                                    </p:set>
                                  </p:childTnLst>
                                </p:cTn>
                              </p:par>
                            </p:childTnLst>
                          </p:cTn>
                        </p:par>
                      </p:childTnLst>
                    </p:cTn>
                  </p:par>
                  <p:par>
                    <p:cTn id="691" fill="hold">
                      <p:stCondLst>
                        <p:cond delay="indefinite"/>
                      </p:stCondLst>
                      <p:childTnLst>
                        <p:par>
                          <p:cTn id="692" fill="hold">
                            <p:stCondLst>
                              <p:cond delay="0"/>
                            </p:stCondLst>
                            <p:childTnLst>
                              <p:par>
                                <p:cTn id="693" presetID="1" presetClass="entr" presetSubtype="0" fill="hold" grpId="0" nodeType="clickEffect">
                                  <p:stCondLst>
                                    <p:cond delay="0"/>
                                  </p:stCondLst>
                                  <p:childTnLst>
                                    <p:set>
                                      <p:cBhvr>
                                        <p:cTn id="694" dur="1" fill="hold">
                                          <p:stCondLst>
                                            <p:cond delay="0"/>
                                          </p:stCondLst>
                                        </p:cTn>
                                        <p:tgtEl>
                                          <p:spTgt spid="3">
                                            <p:graphicEl>
                                              <a:chart seriesIdx="-4" categoryIdx="171" bldStep="category"/>
                                            </p:graphicEl>
                                          </p:spTgt>
                                        </p:tgtEl>
                                        <p:attrNameLst>
                                          <p:attrName>style.visibility</p:attrName>
                                        </p:attrNameLst>
                                      </p:cBhvr>
                                      <p:to>
                                        <p:strVal val="visible"/>
                                      </p:to>
                                    </p:set>
                                  </p:childTnLst>
                                </p:cTn>
                              </p:par>
                            </p:childTnLst>
                          </p:cTn>
                        </p:par>
                      </p:childTnLst>
                    </p:cTn>
                  </p:par>
                  <p:par>
                    <p:cTn id="695" fill="hold">
                      <p:stCondLst>
                        <p:cond delay="indefinite"/>
                      </p:stCondLst>
                      <p:childTnLst>
                        <p:par>
                          <p:cTn id="696" fill="hold">
                            <p:stCondLst>
                              <p:cond delay="0"/>
                            </p:stCondLst>
                            <p:childTnLst>
                              <p:par>
                                <p:cTn id="697" presetID="1" presetClass="entr" presetSubtype="0" fill="hold" grpId="0" nodeType="clickEffect">
                                  <p:stCondLst>
                                    <p:cond delay="0"/>
                                  </p:stCondLst>
                                  <p:childTnLst>
                                    <p:set>
                                      <p:cBhvr>
                                        <p:cTn id="698" dur="1" fill="hold">
                                          <p:stCondLst>
                                            <p:cond delay="0"/>
                                          </p:stCondLst>
                                        </p:cTn>
                                        <p:tgtEl>
                                          <p:spTgt spid="3">
                                            <p:graphicEl>
                                              <a:chart seriesIdx="-4" categoryIdx="172" bldStep="category"/>
                                            </p:graphicEl>
                                          </p:spTgt>
                                        </p:tgtEl>
                                        <p:attrNameLst>
                                          <p:attrName>style.visibility</p:attrName>
                                        </p:attrNameLst>
                                      </p:cBhvr>
                                      <p:to>
                                        <p:strVal val="visible"/>
                                      </p:to>
                                    </p:set>
                                  </p:childTnLst>
                                </p:cTn>
                              </p:par>
                            </p:childTnLst>
                          </p:cTn>
                        </p:par>
                      </p:childTnLst>
                    </p:cTn>
                  </p:par>
                  <p:par>
                    <p:cTn id="699" fill="hold">
                      <p:stCondLst>
                        <p:cond delay="indefinite"/>
                      </p:stCondLst>
                      <p:childTnLst>
                        <p:par>
                          <p:cTn id="700" fill="hold">
                            <p:stCondLst>
                              <p:cond delay="0"/>
                            </p:stCondLst>
                            <p:childTnLst>
                              <p:par>
                                <p:cTn id="701" presetID="1" presetClass="entr" presetSubtype="0" fill="hold" grpId="0" nodeType="clickEffect">
                                  <p:stCondLst>
                                    <p:cond delay="0"/>
                                  </p:stCondLst>
                                  <p:childTnLst>
                                    <p:set>
                                      <p:cBhvr>
                                        <p:cTn id="702" dur="1" fill="hold">
                                          <p:stCondLst>
                                            <p:cond delay="0"/>
                                          </p:stCondLst>
                                        </p:cTn>
                                        <p:tgtEl>
                                          <p:spTgt spid="3">
                                            <p:graphicEl>
                                              <a:chart seriesIdx="-4" categoryIdx="173" bldStep="category"/>
                                            </p:graphicEl>
                                          </p:spTgt>
                                        </p:tgtEl>
                                        <p:attrNameLst>
                                          <p:attrName>style.visibility</p:attrName>
                                        </p:attrNameLst>
                                      </p:cBhvr>
                                      <p:to>
                                        <p:strVal val="visible"/>
                                      </p:to>
                                    </p:set>
                                  </p:childTnLst>
                                </p:cTn>
                              </p:par>
                            </p:childTnLst>
                          </p:cTn>
                        </p:par>
                      </p:childTnLst>
                    </p:cTn>
                  </p:par>
                  <p:par>
                    <p:cTn id="703" fill="hold">
                      <p:stCondLst>
                        <p:cond delay="indefinite"/>
                      </p:stCondLst>
                      <p:childTnLst>
                        <p:par>
                          <p:cTn id="704" fill="hold">
                            <p:stCondLst>
                              <p:cond delay="0"/>
                            </p:stCondLst>
                            <p:childTnLst>
                              <p:par>
                                <p:cTn id="705" presetID="1" presetClass="entr" presetSubtype="0" fill="hold" grpId="0" nodeType="clickEffect">
                                  <p:stCondLst>
                                    <p:cond delay="0"/>
                                  </p:stCondLst>
                                  <p:childTnLst>
                                    <p:set>
                                      <p:cBhvr>
                                        <p:cTn id="706" dur="1" fill="hold">
                                          <p:stCondLst>
                                            <p:cond delay="0"/>
                                          </p:stCondLst>
                                        </p:cTn>
                                        <p:tgtEl>
                                          <p:spTgt spid="3">
                                            <p:graphicEl>
                                              <a:chart seriesIdx="-4" categoryIdx="174" bldStep="category"/>
                                            </p:graphicEl>
                                          </p:spTgt>
                                        </p:tgtEl>
                                        <p:attrNameLst>
                                          <p:attrName>style.visibility</p:attrName>
                                        </p:attrNameLst>
                                      </p:cBhvr>
                                      <p:to>
                                        <p:strVal val="visible"/>
                                      </p:to>
                                    </p:set>
                                  </p:childTnLst>
                                </p:cTn>
                              </p:par>
                            </p:childTnLst>
                          </p:cTn>
                        </p:par>
                      </p:childTnLst>
                    </p:cTn>
                  </p:par>
                  <p:par>
                    <p:cTn id="707" fill="hold">
                      <p:stCondLst>
                        <p:cond delay="indefinite"/>
                      </p:stCondLst>
                      <p:childTnLst>
                        <p:par>
                          <p:cTn id="708" fill="hold">
                            <p:stCondLst>
                              <p:cond delay="0"/>
                            </p:stCondLst>
                            <p:childTnLst>
                              <p:par>
                                <p:cTn id="709" presetID="1" presetClass="entr" presetSubtype="0" fill="hold" grpId="0" nodeType="clickEffect">
                                  <p:stCondLst>
                                    <p:cond delay="0"/>
                                  </p:stCondLst>
                                  <p:childTnLst>
                                    <p:set>
                                      <p:cBhvr>
                                        <p:cTn id="710" dur="1" fill="hold">
                                          <p:stCondLst>
                                            <p:cond delay="0"/>
                                          </p:stCondLst>
                                        </p:cTn>
                                        <p:tgtEl>
                                          <p:spTgt spid="3">
                                            <p:graphicEl>
                                              <a:chart seriesIdx="-4" categoryIdx="175" bldStep="category"/>
                                            </p:graphicEl>
                                          </p:spTgt>
                                        </p:tgtEl>
                                        <p:attrNameLst>
                                          <p:attrName>style.visibility</p:attrName>
                                        </p:attrNameLst>
                                      </p:cBhvr>
                                      <p:to>
                                        <p:strVal val="visible"/>
                                      </p:to>
                                    </p:set>
                                  </p:childTnLst>
                                </p:cTn>
                              </p:par>
                            </p:childTnLst>
                          </p:cTn>
                        </p:par>
                      </p:childTnLst>
                    </p:cTn>
                  </p:par>
                  <p:par>
                    <p:cTn id="711" fill="hold">
                      <p:stCondLst>
                        <p:cond delay="indefinite"/>
                      </p:stCondLst>
                      <p:childTnLst>
                        <p:par>
                          <p:cTn id="712" fill="hold">
                            <p:stCondLst>
                              <p:cond delay="0"/>
                            </p:stCondLst>
                            <p:childTnLst>
                              <p:par>
                                <p:cTn id="713" presetID="1" presetClass="entr" presetSubtype="0" fill="hold" grpId="0" nodeType="clickEffect">
                                  <p:stCondLst>
                                    <p:cond delay="0"/>
                                  </p:stCondLst>
                                  <p:childTnLst>
                                    <p:set>
                                      <p:cBhvr>
                                        <p:cTn id="714" dur="1" fill="hold">
                                          <p:stCondLst>
                                            <p:cond delay="0"/>
                                          </p:stCondLst>
                                        </p:cTn>
                                        <p:tgtEl>
                                          <p:spTgt spid="3">
                                            <p:graphicEl>
                                              <a:chart seriesIdx="-4" categoryIdx="176" bldStep="category"/>
                                            </p:graphicEl>
                                          </p:spTgt>
                                        </p:tgtEl>
                                        <p:attrNameLst>
                                          <p:attrName>style.visibility</p:attrName>
                                        </p:attrNameLst>
                                      </p:cBhvr>
                                      <p:to>
                                        <p:strVal val="visible"/>
                                      </p:to>
                                    </p:set>
                                  </p:childTnLst>
                                </p:cTn>
                              </p:par>
                            </p:childTnLst>
                          </p:cTn>
                        </p:par>
                      </p:childTnLst>
                    </p:cTn>
                  </p:par>
                  <p:par>
                    <p:cTn id="715" fill="hold">
                      <p:stCondLst>
                        <p:cond delay="indefinite"/>
                      </p:stCondLst>
                      <p:childTnLst>
                        <p:par>
                          <p:cTn id="716" fill="hold">
                            <p:stCondLst>
                              <p:cond delay="0"/>
                            </p:stCondLst>
                            <p:childTnLst>
                              <p:par>
                                <p:cTn id="717" presetID="1" presetClass="entr" presetSubtype="0" fill="hold" grpId="0" nodeType="clickEffect">
                                  <p:stCondLst>
                                    <p:cond delay="0"/>
                                  </p:stCondLst>
                                  <p:childTnLst>
                                    <p:set>
                                      <p:cBhvr>
                                        <p:cTn id="718" dur="1" fill="hold">
                                          <p:stCondLst>
                                            <p:cond delay="0"/>
                                          </p:stCondLst>
                                        </p:cTn>
                                        <p:tgtEl>
                                          <p:spTgt spid="3">
                                            <p:graphicEl>
                                              <a:chart seriesIdx="-4" categoryIdx="177" bldStep="category"/>
                                            </p:graphicEl>
                                          </p:spTgt>
                                        </p:tgtEl>
                                        <p:attrNameLst>
                                          <p:attrName>style.visibility</p:attrName>
                                        </p:attrNameLst>
                                      </p:cBhvr>
                                      <p:to>
                                        <p:strVal val="visible"/>
                                      </p:to>
                                    </p:set>
                                  </p:childTnLst>
                                </p:cTn>
                              </p:par>
                            </p:childTnLst>
                          </p:cTn>
                        </p:par>
                      </p:childTnLst>
                    </p:cTn>
                  </p:par>
                  <p:par>
                    <p:cTn id="719" fill="hold">
                      <p:stCondLst>
                        <p:cond delay="indefinite"/>
                      </p:stCondLst>
                      <p:childTnLst>
                        <p:par>
                          <p:cTn id="720" fill="hold">
                            <p:stCondLst>
                              <p:cond delay="0"/>
                            </p:stCondLst>
                            <p:childTnLst>
                              <p:par>
                                <p:cTn id="721" presetID="1" presetClass="entr" presetSubtype="0" fill="hold" grpId="0" nodeType="clickEffect">
                                  <p:stCondLst>
                                    <p:cond delay="0"/>
                                  </p:stCondLst>
                                  <p:childTnLst>
                                    <p:set>
                                      <p:cBhvr>
                                        <p:cTn id="722" dur="1" fill="hold">
                                          <p:stCondLst>
                                            <p:cond delay="0"/>
                                          </p:stCondLst>
                                        </p:cTn>
                                        <p:tgtEl>
                                          <p:spTgt spid="3">
                                            <p:graphicEl>
                                              <a:chart seriesIdx="-4" categoryIdx="178" bldStep="category"/>
                                            </p:graphicEl>
                                          </p:spTgt>
                                        </p:tgtEl>
                                        <p:attrNameLst>
                                          <p:attrName>style.visibility</p:attrName>
                                        </p:attrNameLst>
                                      </p:cBhvr>
                                      <p:to>
                                        <p:strVal val="visible"/>
                                      </p:to>
                                    </p:set>
                                  </p:childTnLst>
                                </p:cTn>
                              </p:par>
                            </p:childTnLst>
                          </p:cTn>
                        </p:par>
                      </p:childTnLst>
                    </p:cTn>
                  </p:par>
                  <p:par>
                    <p:cTn id="723" fill="hold">
                      <p:stCondLst>
                        <p:cond delay="indefinite"/>
                      </p:stCondLst>
                      <p:childTnLst>
                        <p:par>
                          <p:cTn id="724" fill="hold">
                            <p:stCondLst>
                              <p:cond delay="0"/>
                            </p:stCondLst>
                            <p:childTnLst>
                              <p:par>
                                <p:cTn id="725" presetID="1" presetClass="entr" presetSubtype="0" fill="hold" grpId="0" nodeType="clickEffect">
                                  <p:stCondLst>
                                    <p:cond delay="0"/>
                                  </p:stCondLst>
                                  <p:childTnLst>
                                    <p:set>
                                      <p:cBhvr>
                                        <p:cTn id="726" dur="1" fill="hold">
                                          <p:stCondLst>
                                            <p:cond delay="0"/>
                                          </p:stCondLst>
                                        </p:cTn>
                                        <p:tgtEl>
                                          <p:spTgt spid="3">
                                            <p:graphicEl>
                                              <a:chart seriesIdx="-4" categoryIdx="179" bldStep="category"/>
                                            </p:graphicEl>
                                          </p:spTgt>
                                        </p:tgtEl>
                                        <p:attrNameLst>
                                          <p:attrName>style.visibility</p:attrName>
                                        </p:attrNameLst>
                                      </p:cBhvr>
                                      <p:to>
                                        <p:strVal val="visible"/>
                                      </p:to>
                                    </p:set>
                                  </p:childTnLst>
                                </p:cTn>
                              </p:par>
                            </p:childTnLst>
                          </p:cTn>
                        </p:par>
                      </p:childTnLst>
                    </p:cTn>
                  </p:par>
                  <p:par>
                    <p:cTn id="727" fill="hold">
                      <p:stCondLst>
                        <p:cond delay="indefinite"/>
                      </p:stCondLst>
                      <p:childTnLst>
                        <p:par>
                          <p:cTn id="728" fill="hold">
                            <p:stCondLst>
                              <p:cond delay="0"/>
                            </p:stCondLst>
                            <p:childTnLst>
                              <p:par>
                                <p:cTn id="729" presetID="1" presetClass="entr" presetSubtype="0" fill="hold" grpId="0" nodeType="clickEffect">
                                  <p:stCondLst>
                                    <p:cond delay="0"/>
                                  </p:stCondLst>
                                  <p:childTnLst>
                                    <p:set>
                                      <p:cBhvr>
                                        <p:cTn id="730" dur="1" fill="hold">
                                          <p:stCondLst>
                                            <p:cond delay="0"/>
                                          </p:stCondLst>
                                        </p:cTn>
                                        <p:tgtEl>
                                          <p:spTgt spid="3">
                                            <p:graphicEl>
                                              <a:chart seriesIdx="-4" categoryIdx="180" bldStep="category"/>
                                            </p:graphicEl>
                                          </p:spTgt>
                                        </p:tgtEl>
                                        <p:attrNameLst>
                                          <p:attrName>style.visibility</p:attrName>
                                        </p:attrNameLst>
                                      </p:cBhvr>
                                      <p:to>
                                        <p:strVal val="visible"/>
                                      </p:to>
                                    </p:set>
                                  </p:childTnLst>
                                </p:cTn>
                              </p:par>
                            </p:childTnLst>
                          </p:cTn>
                        </p:par>
                      </p:childTnLst>
                    </p:cTn>
                  </p:par>
                  <p:par>
                    <p:cTn id="731" fill="hold">
                      <p:stCondLst>
                        <p:cond delay="indefinite"/>
                      </p:stCondLst>
                      <p:childTnLst>
                        <p:par>
                          <p:cTn id="732" fill="hold">
                            <p:stCondLst>
                              <p:cond delay="0"/>
                            </p:stCondLst>
                            <p:childTnLst>
                              <p:par>
                                <p:cTn id="733" presetID="1" presetClass="entr" presetSubtype="0" fill="hold" grpId="0" nodeType="clickEffect">
                                  <p:stCondLst>
                                    <p:cond delay="0"/>
                                  </p:stCondLst>
                                  <p:childTnLst>
                                    <p:set>
                                      <p:cBhvr>
                                        <p:cTn id="734" dur="1" fill="hold">
                                          <p:stCondLst>
                                            <p:cond delay="0"/>
                                          </p:stCondLst>
                                        </p:cTn>
                                        <p:tgtEl>
                                          <p:spTgt spid="3">
                                            <p:graphicEl>
                                              <a:chart seriesIdx="-4" categoryIdx="181" bldStep="category"/>
                                            </p:graphicEl>
                                          </p:spTgt>
                                        </p:tgtEl>
                                        <p:attrNameLst>
                                          <p:attrName>style.visibility</p:attrName>
                                        </p:attrNameLst>
                                      </p:cBhvr>
                                      <p:to>
                                        <p:strVal val="visible"/>
                                      </p:to>
                                    </p:set>
                                  </p:childTnLst>
                                </p:cTn>
                              </p:par>
                            </p:childTnLst>
                          </p:cTn>
                        </p:par>
                      </p:childTnLst>
                    </p:cTn>
                  </p:par>
                  <p:par>
                    <p:cTn id="735" fill="hold">
                      <p:stCondLst>
                        <p:cond delay="indefinite"/>
                      </p:stCondLst>
                      <p:childTnLst>
                        <p:par>
                          <p:cTn id="736" fill="hold">
                            <p:stCondLst>
                              <p:cond delay="0"/>
                            </p:stCondLst>
                            <p:childTnLst>
                              <p:par>
                                <p:cTn id="737" presetID="1" presetClass="entr" presetSubtype="0" fill="hold" grpId="0" nodeType="clickEffect">
                                  <p:stCondLst>
                                    <p:cond delay="0"/>
                                  </p:stCondLst>
                                  <p:childTnLst>
                                    <p:set>
                                      <p:cBhvr>
                                        <p:cTn id="738" dur="1" fill="hold">
                                          <p:stCondLst>
                                            <p:cond delay="0"/>
                                          </p:stCondLst>
                                        </p:cTn>
                                        <p:tgtEl>
                                          <p:spTgt spid="3">
                                            <p:graphicEl>
                                              <a:chart seriesIdx="-4" categoryIdx="182" bldStep="category"/>
                                            </p:graphicEl>
                                          </p:spTgt>
                                        </p:tgtEl>
                                        <p:attrNameLst>
                                          <p:attrName>style.visibility</p:attrName>
                                        </p:attrNameLst>
                                      </p:cBhvr>
                                      <p:to>
                                        <p:strVal val="visible"/>
                                      </p:to>
                                    </p:set>
                                  </p:childTnLst>
                                </p:cTn>
                              </p:par>
                            </p:childTnLst>
                          </p:cTn>
                        </p:par>
                      </p:childTnLst>
                    </p:cTn>
                  </p:par>
                  <p:par>
                    <p:cTn id="739" fill="hold">
                      <p:stCondLst>
                        <p:cond delay="indefinite"/>
                      </p:stCondLst>
                      <p:childTnLst>
                        <p:par>
                          <p:cTn id="740" fill="hold">
                            <p:stCondLst>
                              <p:cond delay="0"/>
                            </p:stCondLst>
                            <p:childTnLst>
                              <p:par>
                                <p:cTn id="741" presetID="1" presetClass="entr" presetSubtype="0" fill="hold" grpId="0" nodeType="clickEffect">
                                  <p:stCondLst>
                                    <p:cond delay="0"/>
                                  </p:stCondLst>
                                  <p:childTnLst>
                                    <p:set>
                                      <p:cBhvr>
                                        <p:cTn id="742" dur="1" fill="hold">
                                          <p:stCondLst>
                                            <p:cond delay="0"/>
                                          </p:stCondLst>
                                        </p:cTn>
                                        <p:tgtEl>
                                          <p:spTgt spid="3">
                                            <p:graphicEl>
                                              <a:chart seriesIdx="-4" categoryIdx="183" bldStep="category"/>
                                            </p:graphicEl>
                                          </p:spTgt>
                                        </p:tgtEl>
                                        <p:attrNameLst>
                                          <p:attrName>style.visibility</p:attrName>
                                        </p:attrNameLst>
                                      </p:cBhvr>
                                      <p:to>
                                        <p:strVal val="visible"/>
                                      </p:to>
                                    </p:set>
                                  </p:childTnLst>
                                </p:cTn>
                              </p:par>
                            </p:childTnLst>
                          </p:cTn>
                        </p:par>
                      </p:childTnLst>
                    </p:cTn>
                  </p:par>
                  <p:par>
                    <p:cTn id="743" fill="hold">
                      <p:stCondLst>
                        <p:cond delay="indefinite"/>
                      </p:stCondLst>
                      <p:childTnLst>
                        <p:par>
                          <p:cTn id="744" fill="hold">
                            <p:stCondLst>
                              <p:cond delay="0"/>
                            </p:stCondLst>
                            <p:childTnLst>
                              <p:par>
                                <p:cTn id="745" presetID="1" presetClass="entr" presetSubtype="0" fill="hold" grpId="0" nodeType="clickEffect">
                                  <p:stCondLst>
                                    <p:cond delay="0"/>
                                  </p:stCondLst>
                                  <p:childTnLst>
                                    <p:set>
                                      <p:cBhvr>
                                        <p:cTn id="746" dur="1" fill="hold">
                                          <p:stCondLst>
                                            <p:cond delay="0"/>
                                          </p:stCondLst>
                                        </p:cTn>
                                        <p:tgtEl>
                                          <p:spTgt spid="3">
                                            <p:graphicEl>
                                              <a:chart seriesIdx="-4" categoryIdx="184" bldStep="category"/>
                                            </p:graphicEl>
                                          </p:spTgt>
                                        </p:tgtEl>
                                        <p:attrNameLst>
                                          <p:attrName>style.visibility</p:attrName>
                                        </p:attrNameLst>
                                      </p:cBhvr>
                                      <p:to>
                                        <p:strVal val="visible"/>
                                      </p:to>
                                    </p:set>
                                  </p:childTnLst>
                                </p:cTn>
                              </p:par>
                            </p:childTnLst>
                          </p:cTn>
                        </p:par>
                      </p:childTnLst>
                    </p:cTn>
                  </p:par>
                  <p:par>
                    <p:cTn id="747" fill="hold">
                      <p:stCondLst>
                        <p:cond delay="indefinite"/>
                      </p:stCondLst>
                      <p:childTnLst>
                        <p:par>
                          <p:cTn id="748" fill="hold">
                            <p:stCondLst>
                              <p:cond delay="0"/>
                            </p:stCondLst>
                            <p:childTnLst>
                              <p:par>
                                <p:cTn id="749" presetID="1" presetClass="entr" presetSubtype="0" fill="hold" grpId="0" nodeType="clickEffect">
                                  <p:stCondLst>
                                    <p:cond delay="0"/>
                                  </p:stCondLst>
                                  <p:childTnLst>
                                    <p:set>
                                      <p:cBhvr>
                                        <p:cTn id="750" dur="1" fill="hold">
                                          <p:stCondLst>
                                            <p:cond delay="0"/>
                                          </p:stCondLst>
                                        </p:cTn>
                                        <p:tgtEl>
                                          <p:spTgt spid="3">
                                            <p:graphicEl>
                                              <a:chart seriesIdx="-4" categoryIdx="185" bldStep="category"/>
                                            </p:graphicEl>
                                          </p:spTgt>
                                        </p:tgtEl>
                                        <p:attrNameLst>
                                          <p:attrName>style.visibility</p:attrName>
                                        </p:attrNameLst>
                                      </p:cBhvr>
                                      <p:to>
                                        <p:strVal val="visible"/>
                                      </p:to>
                                    </p:set>
                                  </p:childTnLst>
                                </p:cTn>
                              </p:par>
                            </p:childTnLst>
                          </p:cTn>
                        </p:par>
                      </p:childTnLst>
                    </p:cTn>
                  </p:par>
                  <p:par>
                    <p:cTn id="751" fill="hold">
                      <p:stCondLst>
                        <p:cond delay="indefinite"/>
                      </p:stCondLst>
                      <p:childTnLst>
                        <p:par>
                          <p:cTn id="752" fill="hold">
                            <p:stCondLst>
                              <p:cond delay="0"/>
                            </p:stCondLst>
                            <p:childTnLst>
                              <p:par>
                                <p:cTn id="753" presetID="1" presetClass="entr" presetSubtype="0" fill="hold" grpId="0" nodeType="clickEffect">
                                  <p:stCondLst>
                                    <p:cond delay="0"/>
                                  </p:stCondLst>
                                  <p:childTnLst>
                                    <p:set>
                                      <p:cBhvr>
                                        <p:cTn id="754" dur="1" fill="hold">
                                          <p:stCondLst>
                                            <p:cond delay="0"/>
                                          </p:stCondLst>
                                        </p:cTn>
                                        <p:tgtEl>
                                          <p:spTgt spid="3">
                                            <p:graphicEl>
                                              <a:chart seriesIdx="-4" categoryIdx="186" bldStep="category"/>
                                            </p:graphicEl>
                                          </p:spTgt>
                                        </p:tgtEl>
                                        <p:attrNameLst>
                                          <p:attrName>style.visibility</p:attrName>
                                        </p:attrNameLst>
                                      </p:cBhvr>
                                      <p:to>
                                        <p:strVal val="visible"/>
                                      </p:to>
                                    </p:set>
                                  </p:childTnLst>
                                </p:cTn>
                              </p:par>
                            </p:childTnLst>
                          </p:cTn>
                        </p:par>
                      </p:childTnLst>
                    </p:cTn>
                  </p:par>
                  <p:par>
                    <p:cTn id="755" fill="hold">
                      <p:stCondLst>
                        <p:cond delay="indefinite"/>
                      </p:stCondLst>
                      <p:childTnLst>
                        <p:par>
                          <p:cTn id="756" fill="hold">
                            <p:stCondLst>
                              <p:cond delay="0"/>
                            </p:stCondLst>
                            <p:childTnLst>
                              <p:par>
                                <p:cTn id="757" presetID="1" presetClass="entr" presetSubtype="0" fill="hold" grpId="0" nodeType="clickEffect">
                                  <p:stCondLst>
                                    <p:cond delay="0"/>
                                  </p:stCondLst>
                                  <p:childTnLst>
                                    <p:set>
                                      <p:cBhvr>
                                        <p:cTn id="758" dur="1" fill="hold">
                                          <p:stCondLst>
                                            <p:cond delay="0"/>
                                          </p:stCondLst>
                                        </p:cTn>
                                        <p:tgtEl>
                                          <p:spTgt spid="3">
                                            <p:graphicEl>
                                              <a:chart seriesIdx="-4" categoryIdx="187" bldStep="category"/>
                                            </p:graphicEl>
                                          </p:spTgt>
                                        </p:tgtEl>
                                        <p:attrNameLst>
                                          <p:attrName>style.visibility</p:attrName>
                                        </p:attrNameLst>
                                      </p:cBhvr>
                                      <p:to>
                                        <p:strVal val="visible"/>
                                      </p:to>
                                    </p:set>
                                  </p:childTnLst>
                                </p:cTn>
                              </p:par>
                            </p:childTnLst>
                          </p:cTn>
                        </p:par>
                      </p:childTnLst>
                    </p:cTn>
                  </p:par>
                  <p:par>
                    <p:cTn id="759" fill="hold">
                      <p:stCondLst>
                        <p:cond delay="indefinite"/>
                      </p:stCondLst>
                      <p:childTnLst>
                        <p:par>
                          <p:cTn id="760" fill="hold">
                            <p:stCondLst>
                              <p:cond delay="0"/>
                            </p:stCondLst>
                            <p:childTnLst>
                              <p:par>
                                <p:cTn id="761" presetID="1" presetClass="entr" presetSubtype="0" fill="hold" grpId="0" nodeType="clickEffect">
                                  <p:stCondLst>
                                    <p:cond delay="0"/>
                                  </p:stCondLst>
                                  <p:childTnLst>
                                    <p:set>
                                      <p:cBhvr>
                                        <p:cTn id="762" dur="1" fill="hold">
                                          <p:stCondLst>
                                            <p:cond delay="0"/>
                                          </p:stCondLst>
                                        </p:cTn>
                                        <p:tgtEl>
                                          <p:spTgt spid="3">
                                            <p:graphicEl>
                                              <a:chart seriesIdx="-4" categoryIdx="188" bldStep="category"/>
                                            </p:graphicEl>
                                          </p:spTgt>
                                        </p:tgtEl>
                                        <p:attrNameLst>
                                          <p:attrName>style.visibility</p:attrName>
                                        </p:attrNameLst>
                                      </p:cBhvr>
                                      <p:to>
                                        <p:strVal val="visible"/>
                                      </p:to>
                                    </p:set>
                                  </p:childTnLst>
                                </p:cTn>
                              </p:par>
                            </p:childTnLst>
                          </p:cTn>
                        </p:par>
                      </p:childTnLst>
                    </p:cTn>
                  </p:par>
                  <p:par>
                    <p:cTn id="763" fill="hold">
                      <p:stCondLst>
                        <p:cond delay="indefinite"/>
                      </p:stCondLst>
                      <p:childTnLst>
                        <p:par>
                          <p:cTn id="764" fill="hold">
                            <p:stCondLst>
                              <p:cond delay="0"/>
                            </p:stCondLst>
                            <p:childTnLst>
                              <p:par>
                                <p:cTn id="765" presetID="1" presetClass="entr" presetSubtype="0" fill="hold" grpId="0" nodeType="clickEffect">
                                  <p:stCondLst>
                                    <p:cond delay="0"/>
                                  </p:stCondLst>
                                  <p:childTnLst>
                                    <p:set>
                                      <p:cBhvr>
                                        <p:cTn id="766" dur="1" fill="hold">
                                          <p:stCondLst>
                                            <p:cond delay="0"/>
                                          </p:stCondLst>
                                        </p:cTn>
                                        <p:tgtEl>
                                          <p:spTgt spid="3">
                                            <p:graphicEl>
                                              <a:chart seriesIdx="-4" categoryIdx="189" bldStep="category"/>
                                            </p:graphicEl>
                                          </p:spTgt>
                                        </p:tgtEl>
                                        <p:attrNameLst>
                                          <p:attrName>style.visibility</p:attrName>
                                        </p:attrNameLst>
                                      </p:cBhvr>
                                      <p:to>
                                        <p:strVal val="visible"/>
                                      </p:to>
                                    </p:set>
                                  </p:childTnLst>
                                </p:cTn>
                              </p:par>
                            </p:childTnLst>
                          </p:cTn>
                        </p:par>
                      </p:childTnLst>
                    </p:cTn>
                  </p:par>
                  <p:par>
                    <p:cTn id="767" fill="hold">
                      <p:stCondLst>
                        <p:cond delay="indefinite"/>
                      </p:stCondLst>
                      <p:childTnLst>
                        <p:par>
                          <p:cTn id="768" fill="hold">
                            <p:stCondLst>
                              <p:cond delay="0"/>
                            </p:stCondLst>
                            <p:childTnLst>
                              <p:par>
                                <p:cTn id="769" presetID="1" presetClass="entr" presetSubtype="0" fill="hold" grpId="0" nodeType="clickEffect">
                                  <p:stCondLst>
                                    <p:cond delay="0"/>
                                  </p:stCondLst>
                                  <p:childTnLst>
                                    <p:set>
                                      <p:cBhvr>
                                        <p:cTn id="770" dur="1" fill="hold">
                                          <p:stCondLst>
                                            <p:cond delay="0"/>
                                          </p:stCondLst>
                                        </p:cTn>
                                        <p:tgtEl>
                                          <p:spTgt spid="3">
                                            <p:graphicEl>
                                              <a:chart seriesIdx="-4" categoryIdx="190" bldStep="category"/>
                                            </p:graphicEl>
                                          </p:spTgt>
                                        </p:tgtEl>
                                        <p:attrNameLst>
                                          <p:attrName>style.visibility</p:attrName>
                                        </p:attrNameLst>
                                      </p:cBhvr>
                                      <p:to>
                                        <p:strVal val="visible"/>
                                      </p:to>
                                    </p:set>
                                  </p:childTnLst>
                                </p:cTn>
                              </p:par>
                            </p:childTnLst>
                          </p:cTn>
                        </p:par>
                      </p:childTnLst>
                    </p:cTn>
                  </p:par>
                  <p:par>
                    <p:cTn id="771" fill="hold">
                      <p:stCondLst>
                        <p:cond delay="indefinite"/>
                      </p:stCondLst>
                      <p:childTnLst>
                        <p:par>
                          <p:cTn id="772" fill="hold">
                            <p:stCondLst>
                              <p:cond delay="0"/>
                            </p:stCondLst>
                            <p:childTnLst>
                              <p:par>
                                <p:cTn id="773" presetID="1" presetClass="entr" presetSubtype="0" fill="hold" grpId="0" nodeType="clickEffect">
                                  <p:stCondLst>
                                    <p:cond delay="0"/>
                                  </p:stCondLst>
                                  <p:childTnLst>
                                    <p:set>
                                      <p:cBhvr>
                                        <p:cTn id="774" dur="1" fill="hold">
                                          <p:stCondLst>
                                            <p:cond delay="0"/>
                                          </p:stCondLst>
                                        </p:cTn>
                                        <p:tgtEl>
                                          <p:spTgt spid="3">
                                            <p:graphicEl>
                                              <a:chart seriesIdx="-4" categoryIdx="191" bldStep="category"/>
                                            </p:graphicEl>
                                          </p:spTgt>
                                        </p:tgtEl>
                                        <p:attrNameLst>
                                          <p:attrName>style.visibility</p:attrName>
                                        </p:attrNameLst>
                                      </p:cBhvr>
                                      <p:to>
                                        <p:strVal val="visible"/>
                                      </p:to>
                                    </p:set>
                                  </p:childTnLst>
                                </p:cTn>
                              </p:par>
                            </p:childTnLst>
                          </p:cTn>
                        </p:par>
                      </p:childTnLst>
                    </p:cTn>
                  </p:par>
                  <p:par>
                    <p:cTn id="775" fill="hold">
                      <p:stCondLst>
                        <p:cond delay="indefinite"/>
                      </p:stCondLst>
                      <p:childTnLst>
                        <p:par>
                          <p:cTn id="776" fill="hold">
                            <p:stCondLst>
                              <p:cond delay="0"/>
                            </p:stCondLst>
                            <p:childTnLst>
                              <p:par>
                                <p:cTn id="777" presetID="1" presetClass="entr" presetSubtype="0" fill="hold" grpId="0" nodeType="clickEffect">
                                  <p:stCondLst>
                                    <p:cond delay="0"/>
                                  </p:stCondLst>
                                  <p:childTnLst>
                                    <p:set>
                                      <p:cBhvr>
                                        <p:cTn id="778" dur="1" fill="hold">
                                          <p:stCondLst>
                                            <p:cond delay="0"/>
                                          </p:stCondLst>
                                        </p:cTn>
                                        <p:tgtEl>
                                          <p:spTgt spid="3">
                                            <p:graphicEl>
                                              <a:chart seriesIdx="-4" categoryIdx="192" bldStep="category"/>
                                            </p:graphicEl>
                                          </p:spTgt>
                                        </p:tgtEl>
                                        <p:attrNameLst>
                                          <p:attrName>style.visibility</p:attrName>
                                        </p:attrNameLst>
                                      </p:cBhvr>
                                      <p:to>
                                        <p:strVal val="visible"/>
                                      </p:to>
                                    </p:set>
                                  </p:childTnLst>
                                </p:cTn>
                              </p:par>
                            </p:childTnLst>
                          </p:cTn>
                        </p:par>
                      </p:childTnLst>
                    </p:cTn>
                  </p:par>
                  <p:par>
                    <p:cTn id="779" fill="hold">
                      <p:stCondLst>
                        <p:cond delay="indefinite"/>
                      </p:stCondLst>
                      <p:childTnLst>
                        <p:par>
                          <p:cTn id="780" fill="hold">
                            <p:stCondLst>
                              <p:cond delay="0"/>
                            </p:stCondLst>
                            <p:childTnLst>
                              <p:par>
                                <p:cTn id="781" presetID="1" presetClass="entr" presetSubtype="0" fill="hold" grpId="0" nodeType="clickEffect">
                                  <p:stCondLst>
                                    <p:cond delay="0"/>
                                  </p:stCondLst>
                                  <p:childTnLst>
                                    <p:set>
                                      <p:cBhvr>
                                        <p:cTn id="782" dur="1" fill="hold">
                                          <p:stCondLst>
                                            <p:cond delay="0"/>
                                          </p:stCondLst>
                                        </p:cTn>
                                        <p:tgtEl>
                                          <p:spTgt spid="3">
                                            <p:graphicEl>
                                              <a:chart seriesIdx="-4" categoryIdx="193" bldStep="category"/>
                                            </p:graphicEl>
                                          </p:spTgt>
                                        </p:tgtEl>
                                        <p:attrNameLst>
                                          <p:attrName>style.visibility</p:attrName>
                                        </p:attrNameLst>
                                      </p:cBhvr>
                                      <p:to>
                                        <p:strVal val="visible"/>
                                      </p:to>
                                    </p:set>
                                  </p:childTnLst>
                                </p:cTn>
                              </p:par>
                            </p:childTnLst>
                          </p:cTn>
                        </p:par>
                      </p:childTnLst>
                    </p:cTn>
                  </p:par>
                  <p:par>
                    <p:cTn id="783" fill="hold">
                      <p:stCondLst>
                        <p:cond delay="indefinite"/>
                      </p:stCondLst>
                      <p:childTnLst>
                        <p:par>
                          <p:cTn id="784" fill="hold">
                            <p:stCondLst>
                              <p:cond delay="0"/>
                            </p:stCondLst>
                            <p:childTnLst>
                              <p:par>
                                <p:cTn id="785" presetID="1" presetClass="entr" presetSubtype="0" fill="hold" grpId="0" nodeType="clickEffect">
                                  <p:stCondLst>
                                    <p:cond delay="0"/>
                                  </p:stCondLst>
                                  <p:childTnLst>
                                    <p:set>
                                      <p:cBhvr>
                                        <p:cTn id="786" dur="1" fill="hold">
                                          <p:stCondLst>
                                            <p:cond delay="0"/>
                                          </p:stCondLst>
                                        </p:cTn>
                                        <p:tgtEl>
                                          <p:spTgt spid="3">
                                            <p:graphicEl>
                                              <a:chart seriesIdx="-4" categoryIdx="194" bldStep="category"/>
                                            </p:graphicEl>
                                          </p:spTgt>
                                        </p:tgtEl>
                                        <p:attrNameLst>
                                          <p:attrName>style.visibility</p:attrName>
                                        </p:attrNameLst>
                                      </p:cBhvr>
                                      <p:to>
                                        <p:strVal val="visible"/>
                                      </p:to>
                                    </p:set>
                                  </p:childTnLst>
                                </p:cTn>
                              </p:par>
                            </p:childTnLst>
                          </p:cTn>
                        </p:par>
                      </p:childTnLst>
                    </p:cTn>
                  </p:par>
                  <p:par>
                    <p:cTn id="787" fill="hold">
                      <p:stCondLst>
                        <p:cond delay="indefinite"/>
                      </p:stCondLst>
                      <p:childTnLst>
                        <p:par>
                          <p:cTn id="788" fill="hold">
                            <p:stCondLst>
                              <p:cond delay="0"/>
                            </p:stCondLst>
                            <p:childTnLst>
                              <p:par>
                                <p:cTn id="789" presetID="1" presetClass="entr" presetSubtype="0" fill="hold" grpId="0" nodeType="clickEffect">
                                  <p:stCondLst>
                                    <p:cond delay="0"/>
                                  </p:stCondLst>
                                  <p:childTnLst>
                                    <p:set>
                                      <p:cBhvr>
                                        <p:cTn id="790" dur="1" fill="hold">
                                          <p:stCondLst>
                                            <p:cond delay="0"/>
                                          </p:stCondLst>
                                        </p:cTn>
                                        <p:tgtEl>
                                          <p:spTgt spid="3">
                                            <p:graphicEl>
                                              <a:chart seriesIdx="-4" categoryIdx="195" bldStep="category"/>
                                            </p:graphicEl>
                                          </p:spTgt>
                                        </p:tgtEl>
                                        <p:attrNameLst>
                                          <p:attrName>style.visibility</p:attrName>
                                        </p:attrNameLst>
                                      </p:cBhvr>
                                      <p:to>
                                        <p:strVal val="visible"/>
                                      </p:to>
                                    </p:set>
                                  </p:childTnLst>
                                </p:cTn>
                              </p:par>
                            </p:childTnLst>
                          </p:cTn>
                        </p:par>
                      </p:childTnLst>
                    </p:cTn>
                  </p:par>
                  <p:par>
                    <p:cTn id="791" fill="hold">
                      <p:stCondLst>
                        <p:cond delay="indefinite"/>
                      </p:stCondLst>
                      <p:childTnLst>
                        <p:par>
                          <p:cTn id="792" fill="hold">
                            <p:stCondLst>
                              <p:cond delay="0"/>
                            </p:stCondLst>
                            <p:childTnLst>
                              <p:par>
                                <p:cTn id="793" presetID="1" presetClass="entr" presetSubtype="0" fill="hold" grpId="0" nodeType="clickEffect">
                                  <p:stCondLst>
                                    <p:cond delay="0"/>
                                  </p:stCondLst>
                                  <p:childTnLst>
                                    <p:set>
                                      <p:cBhvr>
                                        <p:cTn id="794" dur="1" fill="hold">
                                          <p:stCondLst>
                                            <p:cond delay="0"/>
                                          </p:stCondLst>
                                        </p:cTn>
                                        <p:tgtEl>
                                          <p:spTgt spid="3">
                                            <p:graphicEl>
                                              <a:chart seriesIdx="-4" categoryIdx="196" bldStep="category"/>
                                            </p:graphicEl>
                                          </p:spTgt>
                                        </p:tgtEl>
                                        <p:attrNameLst>
                                          <p:attrName>style.visibility</p:attrName>
                                        </p:attrNameLst>
                                      </p:cBhvr>
                                      <p:to>
                                        <p:strVal val="visible"/>
                                      </p:to>
                                    </p:set>
                                  </p:childTnLst>
                                </p:cTn>
                              </p:par>
                            </p:childTnLst>
                          </p:cTn>
                        </p:par>
                      </p:childTnLst>
                    </p:cTn>
                  </p:par>
                  <p:par>
                    <p:cTn id="795" fill="hold">
                      <p:stCondLst>
                        <p:cond delay="indefinite"/>
                      </p:stCondLst>
                      <p:childTnLst>
                        <p:par>
                          <p:cTn id="796" fill="hold">
                            <p:stCondLst>
                              <p:cond delay="0"/>
                            </p:stCondLst>
                            <p:childTnLst>
                              <p:par>
                                <p:cTn id="797" presetID="1" presetClass="entr" presetSubtype="0" fill="hold" grpId="0" nodeType="clickEffect">
                                  <p:stCondLst>
                                    <p:cond delay="0"/>
                                  </p:stCondLst>
                                  <p:childTnLst>
                                    <p:set>
                                      <p:cBhvr>
                                        <p:cTn id="798" dur="1" fill="hold">
                                          <p:stCondLst>
                                            <p:cond delay="0"/>
                                          </p:stCondLst>
                                        </p:cTn>
                                        <p:tgtEl>
                                          <p:spTgt spid="3">
                                            <p:graphicEl>
                                              <a:chart seriesIdx="-4" categoryIdx="197" bldStep="category"/>
                                            </p:graphicEl>
                                          </p:spTgt>
                                        </p:tgtEl>
                                        <p:attrNameLst>
                                          <p:attrName>style.visibility</p:attrName>
                                        </p:attrNameLst>
                                      </p:cBhvr>
                                      <p:to>
                                        <p:strVal val="visible"/>
                                      </p:to>
                                    </p:set>
                                  </p:childTnLst>
                                </p:cTn>
                              </p:par>
                            </p:childTnLst>
                          </p:cTn>
                        </p:par>
                      </p:childTnLst>
                    </p:cTn>
                  </p:par>
                  <p:par>
                    <p:cTn id="799" fill="hold">
                      <p:stCondLst>
                        <p:cond delay="indefinite"/>
                      </p:stCondLst>
                      <p:childTnLst>
                        <p:par>
                          <p:cTn id="800" fill="hold">
                            <p:stCondLst>
                              <p:cond delay="0"/>
                            </p:stCondLst>
                            <p:childTnLst>
                              <p:par>
                                <p:cTn id="801" presetID="1" presetClass="entr" presetSubtype="0" fill="hold" grpId="0" nodeType="clickEffect">
                                  <p:stCondLst>
                                    <p:cond delay="0"/>
                                  </p:stCondLst>
                                  <p:childTnLst>
                                    <p:set>
                                      <p:cBhvr>
                                        <p:cTn id="802" dur="1" fill="hold">
                                          <p:stCondLst>
                                            <p:cond delay="0"/>
                                          </p:stCondLst>
                                        </p:cTn>
                                        <p:tgtEl>
                                          <p:spTgt spid="3">
                                            <p:graphicEl>
                                              <a:chart seriesIdx="-4" categoryIdx="198" bldStep="category"/>
                                            </p:graphicEl>
                                          </p:spTgt>
                                        </p:tgtEl>
                                        <p:attrNameLst>
                                          <p:attrName>style.visibility</p:attrName>
                                        </p:attrNameLst>
                                      </p:cBhvr>
                                      <p:to>
                                        <p:strVal val="visible"/>
                                      </p:to>
                                    </p:set>
                                  </p:childTnLst>
                                </p:cTn>
                              </p:par>
                            </p:childTnLst>
                          </p:cTn>
                        </p:par>
                      </p:childTnLst>
                    </p:cTn>
                  </p:par>
                  <p:par>
                    <p:cTn id="803" fill="hold">
                      <p:stCondLst>
                        <p:cond delay="indefinite"/>
                      </p:stCondLst>
                      <p:childTnLst>
                        <p:par>
                          <p:cTn id="804" fill="hold">
                            <p:stCondLst>
                              <p:cond delay="0"/>
                            </p:stCondLst>
                            <p:childTnLst>
                              <p:par>
                                <p:cTn id="805" presetID="1" presetClass="entr" presetSubtype="0" fill="hold" grpId="0" nodeType="clickEffect">
                                  <p:stCondLst>
                                    <p:cond delay="0"/>
                                  </p:stCondLst>
                                  <p:childTnLst>
                                    <p:set>
                                      <p:cBhvr>
                                        <p:cTn id="806" dur="1" fill="hold">
                                          <p:stCondLst>
                                            <p:cond delay="0"/>
                                          </p:stCondLst>
                                        </p:cTn>
                                        <p:tgtEl>
                                          <p:spTgt spid="3">
                                            <p:graphicEl>
                                              <a:chart seriesIdx="-4" categoryIdx="199" bldStep="category"/>
                                            </p:graphicEl>
                                          </p:spTgt>
                                        </p:tgtEl>
                                        <p:attrNameLst>
                                          <p:attrName>style.visibility</p:attrName>
                                        </p:attrNameLst>
                                      </p:cBhvr>
                                      <p:to>
                                        <p:strVal val="visible"/>
                                      </p:to>
                                    </p:set>
                                  </p:childTnLst>
                                </p:cTn>
                              </p:par>
                            </p:childTnLst>
                          </p:cTn>
                        </p:par>
                      </p:childTnLst>
                    </p:cTn>
                  </p:par>
                  <p:par>
                    <p:cTn id="807" fill="hold">
                      <p:stCondLst>
                        <p:cond delay="indefinite"/>
                      </p:stCondLst>
                      <p:childTnLst>
                        <p:par>
                          <p:cTn id="808" fill="hold">
                            <p:stCondLst>
                              <p:cond delay="0"/>
                            </p:stCondLst>
                            <p:childTnLst>
                              <p:par>
                                <p:cTn id="809" presetID="1" presetClass="entr" presetSubtype="0" fill="hold" grpId="0" nodeType="clickEffect">
                                  <p:stCondLst>
                                    <p:cond delay="0"/>
                                  </p:stCondLst>
                                  <p:childTnLst>
                                    <p:set>
                                      <p:cBhvr>
                                        <p:cTn id="810" dur="1" fill="hold">
                                          <p:stCondLst>
                                            <p:cond delay="0"/>
                                          </p:stCondLst>
                                        </p:cTn>
                                        <p:tgtEl>
                                          <p:spTgt spid="3">
                                            <p:graphicEl>
                                              <a:chart seriesIdx="-4" categoryIdx="200" bldStep="category"/>
                                            </p:graphicEl>
                                          </p:spTgt>
                                        </p:tgtEl>
                                        <p:attrNameLst>
                                          <p:attrName>style.visibility</p:attrName>
                                        </p:attrNameLst>
                                      </p:cBhvr>
                                      <p:to>
                                        <p:strVal val="visible"/>
                                      </p:to>
                                    </p:set>
                                  </p:childTnLst>
                                </p:cTn>
                              </p:par>
                            </p:childTnLst>
                          </p:cTn>
                        </p:par>
                      </p:childTnLst>
                    </p:cTn>
                  </p:par>
                  <p:par>
                    <p:cTn id="811" fill="hold">
                      <p:stCondLst>
                        <p:cond delay="indefinite"/>
                      </p:stCondLst>
                      <p:childTnLst>
                        <p:par>
                          <p:cTn id="812" fill="hold">
                            <p:stCondLst>
                              <p:cond delay="0"/>
                            </p:stCondLst>
                            <p:childTnLst>
                              <p:par>
                                <p:cTn id="813" presetID="1" presetClass="entr" presetSubtype="0" fill="hold" grpId="0" nodeType="clickEffect">
                                  <p:stCondLst>
                                    <p:cond delay="0"/>
                                  </p:stCondLst>
                                  <p:childTnLst>
                                    <p:set>
                                      <p:cBhvr>
                                        <p:cTn id="814" dur="1" fill="hold">
                                          <p:stCondLst>
                                            <p:cond delay="0"/>
                                          </p:stCondLst>
                                        </p:cTn>
                                        <p:tgtEl>
                                          <p:spTgt spid="3">
                                            <p:graphicEl>
                                              <a:chart seriesIdx="-4" categoryIdx="201" bldStep="category"/>
                                            </p:graphicEl>
                                          </p:spTgt>
                                        </p:tgtEl>
                                        <p:attrNameLst>
                                          <p:attrName>style.visibility</p:attrName>
                                        </p:attrNameLst>
                                      </p:cBhvr>
                                      <p:to>
                                        <p:strVal val="visible"/>
                                      </p:to>
                                    </p:set>
                                  </p:childTnLst>
                                </p:cTn>
                              </p:par>
                            </p:childTnLst>
                          </p:cTn>
                        </p:par>
                      </p:childTnLst>
                    </p:cTn>
                  </p:par>
                  <p:par>
                    <p:cTn id="815" fill="hold">
                      <p:stCondLst>
                        <p:cond delay="indefinite"/>
                      </p:stCondLst>
                      <p:childTnLst>
                        <p:par>
                          <p:cTn id="816" fill="hold">
                            <p:stCondLst>
                              <p:cond delay="0"/>
                            </p:stCondLst>
                            <p:childTnLst>
                              <p:par>
                                <p:cTn id="817" presetID="1" presetClass="entr" presetSubtype="0" fill="hold" grpId="0" nodeType="clickEffect">
                                  <p:stCondLst>
                                    <p:cond delay="0"/>
                                  </p:stCondLst>
                                  <p:childTnLst>
                                    <p:set>
                                      <p:cBhvr>
                                        <p:cTn id="818" dur="1" fill="hold">
                                          <p:stCondLst>
                                            <p:cond delay="0"/>
                                          </p:stCondLst>
                                        </p:cTn>
                                        <p:tgtEl>
                                          <p:spTgt spid="3">
                                            <p:graphicEl>
                                              <a:chart seriesIdx="-4" categoryIdx="202" bldStep="category"/>
                                            </p:graphicEl>
                                          </p:spTgt>
                                        </p:tgtEl>
                                        <p:attrNameLst>
                                          <p:attrName>style.visibility</p:attrName>
                                        </p:attrNameLst>
                                      </p:cBhvr>
                                      <p:to>
                                        <p:strVal val="visible"/>
                                      </p:to>
                                    </p:set>
                                  </p:childTnLst>
                                </p:cTn>
                              </p:par>
                            </p:childTnLst>
                          </p:cTn>
                        </p:par>
                      </p:childTnLst>
                    </p:cTn>
                  </p:par>
                  <p:par>
                    <p:cTn id="819" fill="hold">
                      <p:stCondLst>
                        <p:cond delay="indefinite"/>
                      </p:stCondLst>
                      <p:childTnLst>
                        <p:par>
                          <p:cTn id="820" fill="hold">
                            <p:stCondLst>
                              <p:cond delay="0"/>
                            </p:stCondLst>
                            <p:childTnLst>
                              <p:par>
                                <p:cTn id="821" presetID="1" presetClass="entr" presetSubtype="0" fill="hold" grpId="0" nodeType="clickEffect">
                                  <p:stCondLst>
                                    <p:cond delay="0"/>
                                  </p:stCondLst>
                                  <p:childTnLst>
                                    <p:set>
                                      <p:cBhvr>
                                        <p:cTn id="822" dur="1" fill="hold">
                                          <p:stCondLst>
                                            <p:cond delay="0"/>
                                          </p:stCondLst>
                                        </p:cTn>
                                        <p:tgtEl>
                                          <p:spTgt spid="3">
                                            <p:graphicEl>
                                              <a:chart seriesIdx="-4" categoryIdx="203" bldStep="category"/>
                                            </p:graphicEl>
                                          </p:spTgt>
                                        </p:tgtEl>
                                        <p:attrNameLst>
                                          <p:attrName>style.visibility</p:attrName>
                                        </p:attrNameLst>
                                      </p:cBhvr>
                                      <p:to>
                                        <p:strVal val="visible"/>
                                      </p:to>
                                    </p:set>
                                  </p:childTnLst>
                                </p:cTn>
                              </p:par>
                            </p:childTnLst>
                          </p:cTn>
                        </p:par>
                      </p:childTnLst>
                    </p:cTn>
                  </p:par>
                  <p:par>
                    <p:cTn id="823" fill="hold">
                      <p:stCondLst>
                        <p:cond delay="indefinite"/>
                      </p:stCondLst>
                      <p:childTnLst>
                        <p:par>
                          <p:cTn id="824" fill="hold">
                            <p:stCondLst>
                              <p:cond delay="0"/>
                            </p:stCondLst>
                            <p:childTnLst>
                              <p:par>
                                <p:cTn id="825" presetID="1" presetClass="entr" presetSubtype="0" fill="hold" grpId="0" nodeType="clickEffect">
                                  <p:stCondLst>
                                    <p:cond delay="0"/>
                                  </p:stCondLst>
                                  <p:childTnLst>
                                    <p:set>
                                      <p:cBhvr>
                                        <p:cTn id="826" dur="1" fill="hold">
                                          <p:stCondLst>
                                            <p:cond delay="0"/>
                                          </p:stCondLst>
                                        </p:cTn>
                                        <p:tgtEl>
                                          <p:spTgt spid="3">
                                            <p:graphicEl>
                                              <a:chart seriesIdx="-4" categoryIdx="204" bldStep="category"/>
                                            </p:graphicEl>
                                          </p:spTgt>
                                        </p:tgtEl>
                                        <p:attrNameLst>
                                          <p:attrName>style.visibility</p:attrName>
                                        </p:attrNameLst>
                                      </p:cBhvr>
                                      <p:to>
                                        <p:strVal val="visible"/>
                                      </p:to>
                                    </p:set>
                                  </p:childTnLst>
                                </p:cTn>
                              </p:par>
                            </p:childTnLst>
                          </p:cTn>
                        </p:par>
                      </p:childTnLst>
                    </p:cTn>
                  </p:par>
                  <p:par>
                    <p:cTn id="827" fill="hold">
                      <p:stCondLst>
                        <p:cond delay="indefinite"/>
                      </p:stCondLst>
                      <p:childTnLst>
                        <p:par>
                          <p:cTn id="828" fill="hold">
                            <p:stCondLst>
                              <p:cond delay="0"/>
                            </p:stCondLst>
                            <p:childTnLst>
                              <p:par>
                                <p:cTn id="829" presetID="1" presetClass="entr" presetSubtype="0" fill="hold" grpId="0" nodeType="clickEffect">
                                  <p:stCondLst>
                                    <p:cond delay="0"/>
                                  </p:stCondLst>
                                  <p:childTnLst>
                                    <p:set>
                                      <p:cBhvr>
                                        <p:cTn id="830" dur="1" fill="hold">
                                          <p:stCondLst>
                                            <p:cond delay="0"/>
                                          </p:stCondLst>
                                        </p:cTn>
                                        <p:tgtEl>
                                          <p:spTgt spid="3">
                                            <p:graphicEl>
                                              <a:chart seriesIdx="-4" categoryIdx="205" bldStep="category"/>
                                            </p:graphicEl>
                                          </p:spTgt>
                                        </p:tgtEl>
                                        <p:attrNameLst>
                                          <p:attrName>style.visibility</p:attrName>
                                        </p:attrNameLst>
                                      </p:cBhvr>
                                      <p:to>
                                        <p:strVal val="visible"/>
                                      </p:to>
                                    </p:set>
                                  </p:childTnLst>
                                </p:cTn>
                              </p:par>
                            </p:childTnLst>
                          </p:cTn>
                        </p:par>
                      </p:childTnLst>
                    </p:cTn>
                  </p:par>
                  <p:par>
                    <p:cTn id="831" fill="hold">
                      <p:stCondLst>
                        <p:cond delay="indefinite"/>
                      </p:stCondLst>
                      <p:childTnLst>
                        <p:par>
                          <p:cTn id="832" fill="hold">
                            <p:stCondLst>
                              <p:cond delay="0"/>
                            </p:stCondLst>
                            <p:childTnLst>
                              <p:par>
                                <p:cTn id="833" presetID="1" presetClass="entr" presetSubtype="0" fill="hold" grpId="0" nodeType="clickEffect">
                                  <p:stCondLst>
                                    <p:cond delay="0"/>
                                  </p:stCondLst>
                                  <p:childTnLst>
                                    <p:set>
                                      <p:cBhvr>
                                        <p:cTn id="834" dur="1" fill="hold">
                                          <p:stCondLst>
                                            <p:cond delay="0"/>
                                          </p:stCondLst>
                                        </p:cTn>
                                        <p:tgtEl>
                                          <p:spTgt spid="3">
                                            <p:graphicEl>
                                              <a:chart seriesIdx="-4" categoryIdx="206" bldStep="category"/>
                                            </p:graphicEl>
                                          </p:spTgt>
                                        </p:tgtEl>
                                        <p:attrNameLst>
                                          <p:attrName>style.visibility</p:attrName>
                                        </p:attrNameLst>
                                      </p:cBhvr>
                                      <p:to>
                                        <p:strVal val="visible"/>
                                      </p:to>
                                    </p:set>
                                  </p:childTnLst>
                                </p:cTn>
                              </p:par>
                            </p:childTnLst>
                          </p:cTn>
                        </p:par>
                      </p:childTnLst>
                    </p:cTn>
                  </p:par>
                  <p:par>
                    <p:cTn id="835" fill="hold">
                      <p:stCondLst>
                        <p:cond delay="indefinite"/>
                      </p:stCondLst>
                      <p:childTnLst>
                        <p:par>
                          <p:cTn id="836" fill="hold">
                            <p:stCondLst>
                              <p:cond delay="0"/>
                            </p:stCondLst>
                            <p:childTnLst>
                              <p:par>
                                <p:cTn id="837" presetID="1" presetClass="entr" presetSubtype="0" fill="hold" grpId="0" nodeType="clickEffect">
                                  <p:stCondLst>
                                    <p:cond delay="0"/>
                                  </p:stCondLst>
                                  <p:childTnLst>
                                    <p:set>
                                      <p:cBhvr>
                                        <p:cTn id="838" dur="1" fill="hold">
                                          <p:stCondLst>
                                            <p:cond delay="0"/>
                                          </p:stCondLst>
                                        </p:cTn>
                                        <p:tgtEl>
                                          <p:spTgt spid="3">
                                            <p:graphicEl>
                                              <a:chart seriesIdx="-4" categoryIdx="207" bldStep="category"/>
                                            </p:graphicEl>
                                          </p:spTgt>
                                        </p:tgtEl>
                                        <p:attrNameLst>
                                          <p:attrName>style.visibility</p:attrName>
                                        </p:attrNameLst>
                                      </p:cBhvr>
                                      <p:to>
                                        <p:strVal val="visible"/>
                                      </p:to>
                                    </p:set>
                                  </p:childTnLst>
                                </p:cTn>
                              </p:par>
                            </p:childTnLst>
                          </p:cTn>
                        </p:par>
                      </p:childTnLst>
                    </p:cTn>
                  </p:par>
                  <p:par>
                    <p:cTn id="839" fill="hold">
                      <p:stCondLst>
                        <p:cond delay="indefinite"/>
                      </p:stCondLst>
                      <p:childTnLst>
                        <p:par>
                          <p:cTn id="840" fill="hold">
                            <p:stCondLst>
                              <p:cond delay="0"/>
                            </p:stCondLst>
                            <p:childTnLst>
                              <p:par>
                                <p:cTn id="841" presetID="1" presetClass="entr" presetSubtype="0" fill="hold" grpId="0" nodeType="clickEffect">
                                  <p:stCondLst>
                                    <p:cond delay="0"/>
                                  </p:stCondLst>
                                  <p:childTnLst>
                                    <p:set>
                                      <p:cBhvr>
                                        <p:cTn id="842" dur="1" fill="hold">
                                          <p:stCondLst>
                                            <p:cond delay="0"/>
                                          </p:stCondLst>
                                        </p:cTn>
                                        <p:tgtEl>
                                          <p:spTgt spid="3">
                                            <p:graphicEl>
                                              <a:chart seriesIdx="-4" categoryIdx="208" bldStep="category"/>
                                            </p:graphicEl>
                                          </p:spTgt>
                                        </p:tgtEl>
                                        <p:attrNameLst>
                                          <p:attrName>style.visibility</p:attrName>
                                        </p:attrNameLst>
                                      </p:cBhvr>
                                      <p:to>
                                        <p:strVal val="visible"/>
                                      </p:to>
                                    </p:set>
                                  </p:childTnLst>
                                </p:cTn>
                              </p:par>
                            </p:childTnLst>
                          </p:cTn>
                        </p:par>
                      </p:childTnLst>
                    </p:cTn>
                  </p:par>
                  <p:par>
                    <p:cTn id="843" fill="hold">
                      <p:stCondLst>
                        <p:cond delay="indefinite"/>
                      </p:stCondLst>
                      <p:childTnLst>
                        <p:par>
                          <p:cTn id="844" fill="hold">
                            <p:stCondLst>
                              <p:cond delay="0"/>
                            </p:stCondLst>
                            <p:childTnLst>
                              <p:par>
                                <p:cTn id="845" presetID="1" presetClass="entr" presetSubtype="0" fill="hold" grpId="0" nodeType="clickEffect">
                                  <p:stCondLst>
                                    <p:cond delay="0"/>
                                  </p:stCondLst>
                                  <p:childTnLst>
                                    <p:set>
                                      <p:cBhvr>
                                        <p:cTn id="846" dur="1" fill="hold">
                                          <p:stCondLst>
                                            <p:cond delay="0"/>
                                          </p:stCondLst>
                                        </p:cTn>
                                        <p:tgtEl>
                                          <p:spTgt spid="3">
                                            <p:graphicEl>
                                              <a:chart seriesIdx="-4" categoryIdx="209" bldStep="category"/>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Chart bld="category"/>
        </p:bldSub>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D38015C-AB75-338E-CB58-F3FA9EEE092B}"/>
              </a:ext>
            </a:extLst>
          </p:cNvPr>
          <p:cNvSpPr>
            <a:spLocks noGrp="1"/>
          </p:cNvSpPr>
          <p:nvPr>
            <p:ph type="title"/>
          </p:nvPr>
        </p:nvSpPr>
        <p:spPr>
          <a:xfrm>
            <a:off x="838200" y="365125"/>
            <a:ext cx="7661304" cy="1325563"/>
          </a:xfrm>
        </p:spPr>
        <p:txBody>
          <a:bodyPr>
            <a:noAutofit/>
          </a:bodyPr>
          <a:lstStyle/>
          <a:p>
            <a:r>
              <a:rPr lang="fi-FI" sz="2800" dirty="0"/>
              <a:t>Aluekehityksen tilannekuva vuonna 2023</a:t>
            </a:r>
          </a:p>
        </p:txBody>
      </p:sp>
      <p:pic>
        <p:nvPicPr>
          <p:cNvPr id="11" name="Sisällön paikkamerkki 6">
            <a:extLst>
              <a:ext uri="{FF2B5EF4-FFF2-40B4-BE49-F238E27FC236}">
                <a16:creationId xmlns:a16="http://schemas.microsoft.com/office/drawing/2014/main" id="{4690DBFC-C755-0A77-77C9-670BA3BBAB6B}"/>
              </a:ext>
            </a:extLst>
          </p:cNvPr>
          <p:cNvPicPr>
            <a:picLocks noChangeAspect="1"/>
          </p:cNvPicPr>
          <p:nvPr/>
        </p:nvPicPr>
        <p:blipFill rotWithShape="1">
          <a:blip r:embed="rId2">
            <a:extLst>
              <a:ext uri="{28A0092B-C50C-407E-A947-70E740481C1C}">
                <a14:useLocalDpi xmlns:a14="http://schemas.microsoft.com/office/drawing/2010/main" val="0"/>
              </a:ext>
            </a:extLst>
          </a:blip>
          <a:srcRect l="15676" r="17478" b="2"/>
          <a:stretch/>
        </p:blipFill>
        <p:spPr>
          <a:xfrm>
            <a:off x="7477760" y="1292313"/>
            <a:ext cx="4714240" cy="5562584"/>
          </a:xfrm>
          <a:custGeom>
            <a:avLst/>
            <a:gdLst/>
            <a:ahLst/>
            <a:cxnLst/>
            <a:rect l="l" t="t" r="r" b="b"/>
            <a:pathLst>
              <a:path w="5570706" h="5562584">
                <a:moveTo>
                  <a:pt x="3374687" y="0"/>
                </a:moveTo>
                <a:cubicBezTo>
                  <a:pt x="4190094" y="0"/>
                  <a:pt x="4937956" y="289196"/>
                  <a:pt x="5521301" y="770615"/>
                </a:cubicBezTo>
                <a:lnTo>
                  <a:pt x="5570706" y="815517"/>
                </a:lnTo>
                <a:lnTo>
                  <a:pt x="5570706" y="5562584"/>
                </a:lnTo>
                <a:lnTo>
                  <a:pt x="808135" y="5562584"/>
                </a:lnTo>
                <a:lnTo>
                  <a:pt x="770615" y="5521302"/>
                </a:lnTo>
                <a:cubicBezTo>
                  <a:pt x="289196" y="4937957"/>
                  <a:pt x="0" y="4190095"/>
                  <a:pt x="0" y="3374687"/>
                </a:cubicBezTo>
                <a:cubicBezTo>
                  <a:pt x="0" y="1510899"/>
                  <a:pt x="1510899" y="0"/>
                  <a:pt x="3374687" y="0"/>
                </a:cubicBezTo>
                <a:close/>
              </a:path>
            </a:pathLst>
          </a:custGeom>
          <a:noFill/>
          <a:ln>
            <a:noFill/>
          </a:ln>
        </p:spPr>
      </p:pic>
      <p:graphicFrame>
        <p:nvGraphicFramePr>
          <p:cNvPr id="12" name="Tekstin paikkamerkki 5">
            <a:extLst>
              <a:ext uri="{FF2B5EF4-FFF2-40B4-BE49-F238E27FC236}">
                <a16:creationId xmlns:a16="http://schemas.microsoft.com/office/drawing/2014/main" id="{194688D7-5A77-EE8D-BF83-4FDB4BA3BB5E}"/>
              </a:ext>
            </a:extLst>
          </p:cNvPr>
          <p:cNvGraphicFramePr/>
          <p:nvPr>
            <p:extLst>
              <p:ext uri="{D42A27DB-BD31-4B8C-83A1-F6EECF244321}">
                <p14:modId xmlns:p14="http://schemas.microsoft.com/office/powerpoint/2010/main" val="3013047331"/>
              </p:ext>
            </p:extLst>
          </p:nvPr>
        </p:nvGraphicFramePr>
        <p:xfrm>
          <a:off x="-107156" y="1783235"/>
          <a:ext cx="7422355" cy="48942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043086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40"/>
          <p:cNvSpPr txBox="1">
            <a:spLocks noGrp="1"/>
          </p:cNvSpPr>
          <p:nvPr>
            <p:ph type="title"/>
          </p:nvPr>
        </p:nvSpPr>
        <p:spPr>
          <a:xfrm>
            <a:off x="415600" y="700819"/>
            <a:ext cx="11360700" cy="3274022"/>
          </a:xfrm>
        </p:spPr>
        <p:txBody>
          <a:bodyPr spcFirstLastPara="1" wrap="square" lIns="91425" tIns="45700" rIns="91425" bIns="45700" anchor="b" anchorCtr="0">
            <a:normAutofit/>
          </a:bodyPr>
          <a:lstStyle/>
          <a:p>
            <a:pPr lvl="0"/>
            <a:r>
              <a:rPr lang="fi-FI" dirty="0"/>
              <a:t>2. Päivitetyt skenaariot</a:t>
            </a:r>
          </a:p>
        </p:txBody>
      </p:sp>
      <p:sp>
        <p:nvSpPr>
          <p:cNvPr id="254" name="Text Placeholder 2">
            <a:extLst>
              <a:ext uri="{FF2B5EF4-FFF2-40B4-BE49-F238E27FC236}">
                <a16:creationId xmlns:a16="http://schemas.microsoft.com/office/drawing/2014/main" id="{52CA3666-AF8A-11F4-0E3A-DD8369DCEBDC}"/>
              </a:ext>
            </a:extLst>
          </p:cNvPr>
          <p:cNvSpPr>
            <a:spLocks noGrp="1"/>
          </p:cNvSpPr>
          <p:nvPr>
            <p:ph type="body" sz="quarter" idx="13"/>
          </p:nvPr>
        </p:nvSpPr>
        <p:spPr>
          <a:xfrm>
            <a:off x="415925" y="3975100"/>
            <a:ext cx="11360150" cy="1871663"/>
          </a:xfrm>
        </p:spPr>
        <p:txBody>
          <a:bodyPr/>
          <a:lstStyle/>
          <a:p>
            <a:endParaRPr lang="en-US" dirty="0"/>
          </a:p>
        </p:txBody>
      </p:sp>
      <p:sp>
        <p:nvSpPr>
          <p:cNvPr id="2" name="Tekstiruutu 1">
            <a:extLst>
              <a:ext uri="{FF2B5EF4-FFF2-40B4-BE49-F238E27FC236}">
                <a16:creationId xmlns:a16="http://schemas.microsoft.com/office/drawing/2014/main" id="{A5779C3B-8679-1A44-BB36-A3BEA7130BA1}"/>
              </a:ext>
            </a:extLst>
          </p:cNvPr>
          <p:cNvSpPr txBox="1"/>
          <p:nvPr/>
        </p:nvSpPr>
        <p:spPr>
          <a:xfrm>
            <a:off x="195220" y="6356350"/>
            <a:ext cx="11125767" cy="365125"/>
          </a:xfrm>
          <a:prstGeom prst="rect">
            <a:avLst/>
          </a:prstGeom>
          <a:noFill/>
          <a:ln>
            <a:noFill/>
          </a:ln>
        </p:spPr>
        <p:txBody>
          <a:bodyPr spcFirstLastPara="1" wrap="square" lIns="91425" tIns="45700" rIns="91425" bIns="45700" rtlCol="0" anchor="b" anchorCtr="0">
            <a:normAutofit/>
          </a:bodyPr>
          <a:lstStyle/>
          <a:p>
            <a:pPr>
              <a:lnSpc>
                <a:spcPct val="90000"/>
              </a:lnSpc>
              <a:spcBef>
                <a:spcPts val="1000"/>
              </a:spcBef>
              <a:buClr>
                <a:schemeClr val="dk1"/>
              </a:buClr>
              <a:buSzPts val="2800"/>
              <a:defRPr/>
            </a:pPr>
            <a:r>
              <a:rPr lang="en-US" sz="1000">
                <a:solidFill>
                  <a:schemeClr val="bg1"/>
                </a:solidFill>
                <a:latin typeface="Montserrat"/>
                <a:sym typeface="Montserrat"/>
              </a:rPr>
              <a:t>v.0.40</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1AF92E0-8BD1-4F1F-BA7D-6A6B91F5A139}"/>
              </a:ext>
            </a:extLst>
          </p:cNvPr>
          <p:cNvSpPr>
            <a:spLocks noGrp="1"/>
          </p:cNvSpPr>
          <p:nvPr>
            <p:ph type="title"/>
          </p:nvPr>
        </p:nvSpPr>
        <p:spPr>
          <a:xfrm>
            <a:off x="838200" y="365125"/>
            <a:ext cx="10515600" cy="1325563"/>
          </a:xfrm>
        </p:spPr>
        <p:txBody>
          <a:bodyPr>
            <a:normAutofit/>
          </a:bodyPr>
          <a:lstStyle/>
          <a:p>
            <a:r>
              <a:rPr lang="fi-FI" sz="4000" dirty="0"/>
              <a:t>Miten ennuste on </a:t>
            </a:r>
            <a:br>
              <a:rPr lang="fi-FI" sz="4000" dirty="0"/>
            </a:br>
            <a:r>
              <a:rPr lang="fi-FI" sz="4000" dirty="0"/>
              <a:t>toteutettu?</a:t>
            </a:r>
            <a:endParaRPr lang="en-US" sz="4000" dirty="0"/>
          </a:p>
        </p:txBody>
      </p:sp>
      <p:sp>
        <p:nvSpPr>
          <p:cNvPr id="3" name="Text Placeholder 2">
            <a:extLst>
              <a:ext uri="{FF2B5EF4-FFF2-40B4-BE49-F238E27FC236}">
                <a16:creationId xmlns:a16="http://schemas.microsoft.com/office/drawing/2014/main" id="{E62D3400-CCAD-4726-AA79-6E86064745AE}"/>
              </a:ext>
            </a:extLst>
          </p:cNvPr>
          <p:cNvSpPr>
            <a:spLocks noGrp="1"/>
          </p:cNvSpPr>
          <p:nvPr>
            <p:ph type="body" idx="1"/>
          </p:nvPr>
        </p:nvSpPr>
        <p:spPr>
          <a:xfrm>
            <a:off x="838200" y="1825625"/>
            <a:ext cx="5470003" cy="4351338"/>
          </a:xfrm>
        </p:spPr>
        <p:txBody>
          <a:bodyPr>
            <a:normAutofit fontScale="92500" lnSpcReduction="10000"/>
          </a:bodyPr>
          <a:lstStyle/>
          <a:p>
            <a:pPr marL="285750" indent="-285750"/>
            <a:r>
              <a:rPr lang="fi-FI" sz="1700" b="1" dirty="0">
                <a:solidFill>
                  <a:srgbClr val="000000"/>
                </a:solidFill>
                <a:latin typeface="+mn-lt"/>
              </a:rPr>
              <a:t>Ennusteessa mallinnetaan erikseen jokaisen kunnan väestönkehitystä sukupuolittain, ikäryhmittäin ja kieliryhmittäin.	          </a:t>
            </a:r>
            <a:r>
              <a:rPr lang="fi-FI" sz="1700" dirty="0">
                <a:solidFill>
                  <a:srgbClr val="000000"/>
                </a:solidFill>
                <a:latin typeface="+mn-lt"/>
                <a:sym typeface="Wingdings" pitchFamily="2" charset="2"/>
              </a:rPr>
              <a:t>   Ennusteessa väestö ikääntyy luonnollisesti: ennuste mallintaa alueittain väestön kuolleisuutta, syntyvyyttä ja muuttoliikettä. </a:t>
            </a:r>
          </a:p>
          <a:p>
            <a:pPr marL="285750" indent="-285750"/>
            <a:r>
              <a:rPr lang="fi-FI" sz="1700" b="1" dirty="0">
                <a:solidFill>
                  <a:srgbClr val="000000"/>
                </a:solidFill>
                <a:latin typeface="+mn-lt"/>
                <a:sym typeface="Wingdings" pitchFamily="2" charset="2"/>
              </a:rPr>
              <a:t>Ennusteessa on neljä skenaarioita.</a:t>
            </a:r>
            <a:r>
              <a:rPr lang="fi-FI" sz="1700" dirty="0">
                <a:solidFill>
                  <a:srgbClr val="000000"/>
                </a:solidFill>
                <a:latin typeface="+mn-lt"/>
                <a:sym typeface="Wingdings" pitchFamily="2" charset="2"/>
              </a:rPr>
              <a:t> Skenaarioissa on eroja (vain) maan sisäisen muuttoliikkeen ja maahanmuuton laskennassa.     </a:t>
            </a:r>
            <a:r>
              <a:rPr lang="fi-FI" sz="1700" b="1" dirty="0">
                <a:solidFill>
                  <a:srgbClr val="000000"/>
                </a:solidFill>
                <a:latin typeface="+mn-lt"/>
                <a:sym typeface="Wingdings" pitchFamily="2" charset="2"/>
              </a:rPr>
              <a:t>Skenaarioiden tarkoituksena on monipuolistaa kuvaa tulevasta kehityksestä </a:t>
            </a:r>
            <a:r>
              <a:rPr lang="fi-FI" sz="1700" dirty="0">
                <a:solidFill>
                  <a:srgbClr val="000000"/>
                </a:solidFill>
                <a:latin typeface="+mn-lt"/>
                <a:sym typeface="Wingdings" pitchFamily="2" charset="2"/>
              </a:rPr>
              <a:t>(skenaariot ovat vastaavat kuin vuonna 2022)</a:t>
            </a:r>
            <a:r>
              <a:rPr lang="fi-FI" sz="1700" b="1" dirty="0">
                <a:solidFill>
                  <a:srgbClr val="000000"/>
                </a:solidFill>
                <a:latin typeface="+mn-lt"/>
                <a:sym typeface="Wingdings" pitchFamily="2" charset="2"/>
              </a:rPr>
              <a:t>  Syntyvyydestä on tehty erikseen kolme ”herkkyyslaskelmaa” syntyvyyden vaihtelun vaikutuksista. </a:t>
            </a:r>
            <a:endParaRPr lang="fi-FI" sz="1700" dirty="0">
              <a:solidFill>
                <a:srgbClr val="000000"/>
              </a:solidFill>
              <a:latin typeface="+mn-lt"/>
              <a:sym typeface="Wingdings" pitchFamily="2" charset="2"/>
            </a:endParaRPr>
          </a:p>
          <a:p>
            <a:pPr marL="285750" indent="-285750">
              <a:buFont typeface="Wingdings" pitchFamily="2" charset="2"/>
              <a:buChar char="§"/>
            </a:pPr>
            <a:endParaRPr lang="fi-FI" sz="1700" b="1" dirty="0">
              <a:solidFill>
                <a:srgbClr val="000000"/>
              </a:solidFill>
              <a:latin typeface="+mj-lt"/>
            </a:endParaRPr>
          </a:p>
        </p:txBody>
      </p:sp>
      <p:graphicFrame>
        <p:nvGraphicFramePr>
          <p:cNvPr id="2" name="Taulukko 1">
            <a:extLst>
              <a:ext uri="{FF2B5EF4-FFF2-40B4-BE49-F238E27FC236}">
                <a16:creationId xmlns:a16="http://schemas.microsoft.com/office/drawing/2014/main" id="{967BD372-E2C2-5CC4-2F35-BA3CDA39FDAD}"/>
              </a:ext>
            </a:extLst>
          </p:cNvPr>
          <p:cNvGraphicFramePr>
            <a:graphicFrameLocks noGrp="1"/>
          </p:cNvGraphicFramePr>
          <p:nvPr>
            <p:extLst>
              <p:ext uri="{D42A27DB-BD31-4B8C-83A1-F6EECF244321}">
                <p14:modId xmlns:p14="http://schemas.microsoft.com/office/powerpoint/2010/main" val="2648679599"/>
              </p:ext>
            </p:extLst>
          </p:nvPr>
        </p:nvGraphicFramePr>
        <p:xfrm>
          <a:off x="6528122" y="337225"/>
          <a:ext cx="5359078" cy="6128267"/>
        </p:xfrm>
        <a:graphic>
          <a:graphicData uri="http://schemas.openxmlformats.org/drawingml/2006/table">
            <a:tbl>
              <a:tblPr firstRow="1" firstCol="1"/>
              <a:tblGrid>
                <a:gridCol w="1818709">
                  <a:extLst>
                    <a:ext uri="{9D8B030D-6E8A-4147-A177-3AD203B41FA5}">
                      <a16:colId xmlns:a16="http://schemas.microsoft.com/office/drawing/2014/main" val="1496065467"/>
                    </a:ext>
                  </a:extLst>
                </a:gridCol>
                <a:gridCol w="1908339">
                  <a:extLst>
                    <a:ext uri="{9D8B030D-6E8A-4147-A177-3AD203B41FA5}">
                      <a16:colId xmlns:a16="http://schemas.microsoft.com/office/drawing/2014/main" val="2493284407"/>
                    </a:ext>
                  </a:extLst>
                </a:gridCol>
                <a:gridCol w="1632030">
                  <a:extLst>
                    <a:ext uri="{9D8B030D-6E8A-4147-A177-3AD203B41FA5}">
                      <a16:colId xmlns:a16="http://schemas.microsoft.com/office/drawing/2014/main" val="1335302035"/>
                    </a:ext>
                  </a:extLst>
                </a:gridCol>
              </a:tblGrid>
              <a:tr h="820088">
                <a:tc>
                  <a:txBody>
                    <a:bodyPr/>
                    <a:lstStyle/>
                    <a:p>
                      <a:pPr algn="l" fontAlgn="b"/>
                      <a:r>
                        <a:rPr lang="fi-FI" sz="1200" b="1" i="0" u="none" strike="noStrike" dirty="0">
                          <a:solidFill>
                            <a:srgbClr val="000000"/>
                          </a:solidFill>
                          <a:effectLst/>
                          <a:latin typeface="+mn-lt"/>
                        </a:rPr>
                        <a:t> </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b"/>
                      <a:r>
                        <a:rPr lang="fi-FI" sz="1200" b="1" i="0" u="none" strike="noStrike" dirty="0">
                          <a:solidFill>
                            <a:schemeClr val="bg1"/>
                          </a:solidFill>
                          <a:effectLst/>
                          <a:latin typeface="+mn-lt"/>
                        </a:rPr>
                        <a:t>MDI:N ENNUSTE </a:t>
                      </a:r>
                      <a:br>
                        <a:rPr lang="fi-FI" sz="1200" b="1" i="0" u="none" strike="noStrike" dirty="0">
                          <a:solidFill>
                            <a:schemeClr val="bg1"/>
                          </a:solidFill>
                          <a:effectLst/>
                          <a:latin typeface="+mn-lt"/>
                        </a:rPr>
                      </a:br>
                      <a:r>
                        <a:rPr lang="fi-FI" sz="1200" b="1" i="0" u="none" strike="noStrike" dirty="0">
                          <a:solidFill>
                            <a:schemeClr val="bg1"/>
                          </a:solidFill>
                          <a:effectLst/>
                          <a:latin typeface="+mn-lt"/>
                        </a:rPr>
                        <a:t>2023</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solidFill>
                      <a:srgbClr val="EB564E"/>
                    </a:solidFill>
                  </a:tcPr>
                </a:tc>
                <a:tc>
                  <a:txBody>
                    <a:bodyPr/>
                    <a:lstStyle/>
                    <a:p>
                      <a:pPr algn="ctr" fontAlgn="b"/>
                      <a:r>
                        <a:rPr lang="fi-FI" sz="1100" b="1" i="0" u="none" strike="noStrike" dirty="0">
                          <a:solidFill>
                            <a:schemeClr val="tx1"/>
                          </a:solidFill>
                          <a:effectLst/>
                          <a:latin typeface="+mn-lt"/>
                        </a:rPr>
                        <a:t>TILASTOKESKUKSEN VÄESTÖENNUSTE</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69231347"/>
                  </a:ext>
                </a:extLst>
              </a:tr>
              <a:tr h="454119">
                <a:tc>
                  <a:txBody>
                    <a:bodyPr/>
                    <a:lstStyle/>
                    <a:p>
                      <a:pPr marL="84138" indent="0" algn="l" fontAlgn="b"/>
                      <a:r>
                        <a:rPr lang="fi-FI" sz="1200" b="1" i="0" u="none" strike="noStrike" dirty="0">
                          <a:solidFill>
                            <a:schemeClr val="tx1"/>
                          </a:solidFill>
                          <a:effectLst/>
                          <a:latin typeface="+mn-lt"/>
                        </a:rPr>
                        <a:t>SYNTYVYYS </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noFill/>
                  </a:tcPr>
                </a:tc>
                <a:tc>
                  <a:txBody>
                    <a:bodyPr/>
                    <a:lstStyle/>
                    <a:p>
                      <a:pPr algn="ctr" fontAlgn="b"/>
                      <a:r>
                        <a:rPr lang="fi-FI" sz="1200" b="1" i="0" u="none" strike="noStrike" dirty="0">
                          <a:solidFill>
                            <a:schemeClr val="bg1"/>
                          </a:solidFill>
                          <a:effectLst/>
                          <a:latin typeface="+mn-lt"/>
                        </a:rPr>
                        <a:t>Perustuu vuosiin 2017–2023. Oletus syntyvyyden dynaamisesta kasvusta.</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solidFill>
                      <a:srgbClr val="EB564E"/>
                    </a:solidFill>
                  </a:tcPr>
                </a:tc>
                <a:tc>
                  <a:txBody>
                    <a:bodyPr/>
                    <a:lstStyle/>
                    <a:p>
                      <a:pPr algn="ctr" fontAlgn="b"/>
                      <a:r>
                        <a:rPr lang="fi-FI" sz="1100" b="0" i="0" u="none" strike="noStrike" dirty="0">
                          <a:solidFill>
                            <a:srgbClr val="000000"/>
                          </a:solidFill>
                          <a:effectLst/>
                          <a:latin typeface="+mn-lt"/>
                        </a:rPr>
                        <a:t>Perustuu vuoteen 2019</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974166306"/>
                  </a:ext>
                </a:extLst>
              </a:tr>
              <a:tr h="821956">
                <a:tc>
                  <a:txBody>
                    <a:bodyPr/>
                    <a:lstStyle/>
                    <a:p>
                      <a:pPr marL="84138" indent="0" algn="l" defTabSz="1219170" rtl="0" eaLnBrk="1" fontAlgn="b" latinLnBrk="0" hangingPunct="1"/>
                      <a:r>
                        <a:rPr lang="fi-FI" sz="1200" b="1" i="0" u="none" strike="noStrike" kern="1200" dirty="0">
                          <a:solidFill>
                            <a:schemeClr val="tx1"/>
                          </a:solidFill>
                          <a:effectLst/>
                          <a:latin typeface="+mn-lt"/>
                          <a:ea typeface="+mn-ea"/>
                          <a:cs typeface="+mn-cs"/>
                        </a:rPr>
                        <a:t>KUOLLEISUUS</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noFill/>
                  </a:tcPr>
                </a:tc>
                <a:tc>
                  <a:txBody>
                    <a:bodyPr/>
                    <a:lstStyle/>
                    <a:p>
                      <a:pPr algn="ctr" fontAlgn="b"/>
                      <a:r>
                        <a:rPr lang="fi-FI" sz="1200" b="1" i="0" u="none" strike="noStrike" dirty="0">
                          <a:solidFill>
                            <a:schemeClr val="bg1"/>
                          </a:solidFill>
                          <a:effectLst/>
                          <a:latin typeface="+mn-lt"/>
                        </a:rPr>
                        <a:t>Perustuu vuosien </a:t>
                      </a:r>
                    </a:p>
                    <a:p>
                      <a:pPr algn="ctr" fontAlgn="b"/>
                      <a:r>
                        <a:rPr lang="fi-FI" sz="1200" b="1" i="0" u="none" strike="noStrike" dirty="0">
                          <a:solidFill>
                            <a:schemeClr val="bg1"/>
                          </a:solidFill>
                          <a:effectLst/>
                          <a:latin typeface="+mn-lt"/>
                        </a:rPr>
                        <a:t>2010–2019 kuolleisuuteen</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solidFill>
                      <a:srgbClr val="EB564E"/>
                    </a:solidFill>
                  </a:tcPr>
                </a:tc>
                <a:tc>
                  <a:txBody>
                    <a:bodyPr/>
                    <a:lstStyle/>
                    <a:p>
                      <a:pPr algn="ctr" fontAlgn="b"/>
                      <a:r>
                        <a:rPr lang="fi-FI" sz="1100" b="0" i="0" u="none" strike="noStrike" dirty="0">
                          <a:solidFill>
                            <a:srgbClr val="000000"/>
                          </a:solidFill>
                          <a:effectLst/>
                          <a:latin typeface="+mn-lt"/>
                        </a:rPr>
                        <a:t>Perustuu vuosien 2010–2019 kuolleisuuteen</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3862795778"/>
                  </a:ext>
                </a:extLst>
              </a:tr>
              <a:tr h="821956">
                <a:tc>
                  <a:txBody>
                    <a:bodyPr/>
                    <a:lstStyle/>
                    <a:p>
                      <a:pPr marL="84138" indent="0" algn="l" defTabSz="1219170" rtl="0" eaLnBrk="1" fontAlgn="b" latinLnBrk="0" hangingPunct="1"/>
                      <a:r>
                        <a:rPr lang="fi-FI" sz="1200" b="1" i="0" u="none" strike="noStrike" kern="1200" dirty="0">
                          <a:solidFill>
                            <a:schemeClr val="tx1"/>
                          </a:solidFill>
                          <a:effectLst/>
                          <a:latin typeface="+mn-lt"/>
                          <a:ea typeface="+mn-ea"/>
                          <a:cs typeface="+mn-cs"/>
                        </a:rPr>
                        <a:t>MUUTTOLIIKE MAAN SISÄLLÄ</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noFill/>
                  </a:tcPr>
                </a:tc>
                <a:tc>
                  <a:txBody>
                    <a:bodyPr/>
                    <a:lstStyle/>
                    <a:p>
                      <a:pPr algn="ctr" fontAlgn="b"/>
                      <a:r>
                        <a:rPr lang="fi-FI" sz="1200" b="1" i="0" u="none" strike="noStrike" dirty="0">
                          <a:solidFill>
                            <a:schemeClr val="bg1"/>
                          </a:solidFill>
                          <a:effectLst/>
                          <a:latin typeface="+mn-lt"/>
                        </a:rPr>
                        <a:t>Perusura-ennusteessa vuodet 2015–2022/2023</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solidFill>
                      <a:srgbClr val="EB564E"/>
                    </a:solidFill>
                  </a:tcPr>
                </a:tc>
                <a:tc>
                  <a:txBody>
                    <a:bodyPr/>
                    <a:lstStyle/>
                    <a:p>
                      <a:pPr algn="ctr" fontAlgn="b"/>
                      <a:r>
                        <a:rPr lang="fi-FI" sz="1100" b="0" i="0" u="none" strike="noStrike" dirty="0">
                          <a:solidFill>
                            <a:srgbClr val="000000"/>
                          </a:solidFill>
                          <a:effectLst/>
                          <a:latin typeface="+mn-lt"/>
                        </a:rPr>
                        <a:t>Perustuu vuosien 2014–2018 muuttoliikkeeseen</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4760482"/>
                  </a:ext>
                </a:extLst>
              </a:tr>
              <a:tr h="1119136">
                <a:tc>
                  <a:txBody>
                    <a:bodyPr/>
                    <a:lstStyle/>
                    <a:p>
                      <a:pPr marL="84138" indent="0" algn="l" defTabSz="1219170" rtl="0" eaLnBrk="1" fontAlgn="b" latinLnBrk="0" hangingPunct="1"/>
                      <a:r>
                        <a:rPr lang="fi-FI" sz="1200" b="1" i="0" u="none" strike="noStrike" kern="1200" dirty="0">
                          <a:solidFill>
                            <a:schemeClr val="tx1"/>
                          </a:solidFill>
                          <a:effectLst/>
                          <a:latin typeface="+mn-lt"/>
                          <a:ea typeface="+mn-ea"/>
                          <a:cs typeface="+mn-cs"/>
                        </a:rPr>
                        <a:t>KANSAINVÄLINEN MUUTTOLIIKE</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noFill/>
                  </a:tcPr>
                </a:tc>
                <a:tc>
                  <a:txBody>
                    <a:bodyPr/>
                    <a:lstStyle/>
                    <a:p>
                      <a:pPr algn="ctr" fontAlgn="b"/>
                      <a:r>
                        <a:rPr lang="fi-FI" sz="1200" b="1" i="0" u="none" strike="noStrike" dirty="0">
                          <a:solidFill>
                            <a:schemeClr val="bg1"/>
                          </a:solidFill>
                          <a:effectLst/>
                          <a:latin typeface="+mn-lt"/>
                        </a:rPr>
                        <a:t>Perustuu vuosiin </a:t>
                      </a:r>
                    </a:p>
                    <a:p>
                      <a:pPr algn="ctr" fontAlgn="b"/>
                      <a:r>
                        <a:rPr lang="fi-FI" sz="1200" b="1" i="0" u="none" strike="noStrike" dirty="0">
                          <a:solidFill>
                            <a:schemeClr val="bg1"/>
                          </a:solidFill>
                          <a:effectLst/>
                          <a:latin typeface="+mn-lt"/>
                        </a:rPr>
                        <a:t>2019–2022. Ukrainalaisten pakolaisten vaikutus poistettu.</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solidFill>
                      <a:srgbClr val="EB564E"/>
                    </a:solidFill>
                  </a:tcPr>
                </a:tc>
                <a:tc>
                  <a:txBody>
                    <a:bodyPr/>
                    <a:lstStyle/>
                    <a:p>
                      <a:pPr algn="ctr" fontAlgn="b"/>
                      <a:r>
                        <a:rPr lang="fi-FI" sz="1100" b="0" i="0" u="none" strike="noStrike" dirty="0">
                          <a:solidFill>
                            <a:srgbClr val="000000"/>
                          </a:solidFill>
                          <a:effectLst/>
                          <a:latin typeface="+mn-lt"/>
                        </a:rPr>
                        <a:t>Perustuu vuosiin </a:t>
                      </a:r>
                    </a:p>
                    <a:p>
                      <a:pPr algn="ctr" fontAlgn="b"/>
                      <a:r>
                        <a:rPr lang="fi-FI" sz="1100" b="0" i="0" u="none" strike="noStrike" dirty="0">
                          <a:solidFill>
                            <a:srgbClr val="000000"/>
                          </a:solidFill>
                          <a:effectLst/>
                          <a:latin typeface="+mn-lt"/>
                        </a:rPr>
                        <a:t>2010–2019</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2579814210"/>
                  </a:ext>
                </a:extLst>
              </a:tr>
              <a:tr h="1621206">
                <a:tc>
                  <a:txBody>
                    <a:bodyPr/>
                    <a:lstStyle/>
                    <a:p>
                      <a:pPr marL="84138" indent="0" algn="l" defTabSz="1219170" rtl="0" eaLnBrk="1" fontAlgn="b" latinLnBrk="0" hangingPunct="1"/>
                      <a:r>
                        <a:rPr lang="fi-FI" sz="1200" b="1" i="0" u="none" strike="noStrike" kern="1200" dirty="0">
                          <a:solidFill>
                            <a:schemeClr val="tx1"/>
                          </a:solidFill>
                          <a:effectLst/>
                          <a:latin typeface="+mn-lt"/>
                          <a:ea typeface="+mn-ea"/>
                          <a:cs typeface="+mn-cs"/>
                        </a:rPr>
                        <a:t>HUOMIOIDUT VÄESTÖNKEHITYKSEEN VAIKUTTAVAT DEMOGRAFISET TEKIJÄT</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algn="ctr" fontAlgn="b"/>
                      <a:r>
                        <a:rPr lang="fi-FI" sz="1200" b="1" i="0" u="none" strike="noStrike" dirty="0">
                          <a:solidFill>
                            <a:schemeClr val="bg1"/>
                          </a:solidFill>
                          <a:effectLst/>
                          <a:latin typeface="+mn-lt"/>
                        </a:rPr>
                        <a:t>Alue, sukupuoli,</a:t>
                      </a:r>
                    </a:p>
                    <a:p>
                      <a:pPr algn="ctr" fontAlgn="b"/>
                      <a:r>
                        <a:rPr lang="fi-FI" sz="1200" b="1" i="0" u="none" strike="noStrike" dirty="0">
                          <a:solidFill>
                            <a:schemeClr val="bg1"/>
                          </a:solidFill>
                          <a:effectLst/>
                          <a:latin typeface="+mn-lt"/>
                        </a:rPr>
                        <a:t> ikä, kieli</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EB564E"/>
                    </a:solidFill>
                  </a:tcPr>
                </a:tc>
                <a:tc>
                  <a:txBody>
                    <a:bodyPr/>
                    <a:lstStyle/>
                    <a:p>
                      <a:pPr algn="ctr" fontAlgn="b"/>
                      <a:r>
                        <a:rPr lang="fi-FI" sz="1100" b="0" i="0" u="none" strike="noStrike" dirty="0">
                          <a:solidFill>
                            <a:srgbClr val="000000"/>
                          </a:solidFill>
                          <a:effectLst/>
                          <a:latin typeface="+mn-lt"/>
                        </a:rPr>
                        <a:t>Alue, sukupuoli, ikä</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FFFF"/>
                    </a:solidFill>
                  </a:tcPr>
                </a:tc>
                <a:extLst>
                  <a:ext uri="{0D108BD9-81ED-4DB2-BD59-A6C34878D82A}">
                    <a16:rowId xmlns:a16="http://schemas.microsoft.com/office/drawing/2014/main" val="3390056286"/>
                  </a:ext>
                </a:extLst>
              </a:tr>
            </a:tbl>
          </a:graphicData>
        </a:graphic>
      </p:graphicFrame>
    </p:spTree>
    <p:extLst>
      <p:ext uri="{BB962C8B-B14F-4D97-AF65-F5344CB8AC3E}">
        <p14:creationId xmlns:p14="http://schemas.microsoft.com/office/powerpoint/2010/main" val="9444736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orakulmio: Pyöristetyt kulmat 1">
            <a:extLst>
              <a:ext uri="{FF2B5EF4-FFF2-40B4-BE49-F238E27FC236}">
                <a16:creationId xmlns:a16="http://schemas.microsoft.com/office/drawing/2014/main" id="{6935FFE4-CC54-01EE-03AE-AB91764146C2}"/>
              </a:ext>
            </a:extLst>
          </p:cNvPr>
          <p:cNvSpPr/>
          <p:nvPr/>
        </p:nvSpPr>
        <p:spPr>
          <a:xfrm>
            <a:off x="711200" y="2582325"/>
            <a:ext cx="10822599" cy="1092076"/>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Title 5">
            <a:extLst>
              <a:ext uri="{FF2B5EF4-FFF2-40B4-BE49-F238E27FC236}">
                <a16:creationId xmlns:a16="http://schemas.microsoft.com/office/drawing/2014/main" id="{21AF92E0-8BD1-4F1F-BA7D-6A6B91F5A139}"/>
              </a:ext>
            </a:extLst>
          </p:cNvPr>
          <p:cNvSpPr>
            <a:spLocks noGrp="1"/>
          </p:cNvSpPr>
          <p:nvPr>
            <p:ph type="title"/>
          </p:nvPr>
        </p:nvSpPr>
        <p:spPr>
          <a:xfrm>
            <a:off x="838200" y="365125"/>
            <a:ext cx="10515600" cy="1325563"/>
          </a:xfrm>
        </p:spPr>
        <p:txBody>
          <a:bodyPr>
            <a:normAutofit/>
          </a:bodyPr>
          <a:lstStyle/>
          <a:p>
            <a:r>
              <a:rPr lang="fi-FI" dirty="0"/>
              <a:t>Mitä vuoden 2023</a:t>
            </a:r>
            <a:br>
              <a:rPr lang="fi-FI" dirty="0"/>
            </a:br>
            <a:r>
              <a:rPr lang="fi-FI" dirty="0"/>
              <a:t>Väestöennuste sisältää?</a:t>
            </a:r>
            <a:endParaRPr lang="en-US" dirty="0"/>
          </a:p>
        </p:txBody>
      </p:sp>
      <p:sp>
        <p:nvSpPr>
          <p:cNvPr id="3" name="Text Placeholder 2">
            <a:extLst>
              <a:ext uri="{FF2B5EF4-FFF2-40B4-BE49-F238E27FC236}">
                <a16:creationId xmlns:a16="http://schemas.microsoft.com/office/drawing/2014/main" id="{E62D3400-CCAD-4726-AA79-6E86064745AE}"/>
              </a:ext>
            </a:extLst>
          </p:cNvPr>
          <p:cNvSpPr>
            <a:spLocks noGrp="1"/>
          </p:cNvSpPr>
          <p:nvPr>
            <p:ph type="body" idx="1"/>
          </p:nvPr>
        </p:nvSpPr>
        <p:spPr>
          <a:xfrm>
            <a:off x="838200" y="1825625"/>
            <a:ext cx="10482787" cy="4351338"/>
          </a:xfrm>
        </p:spPr>
        <p:txBody>
          <a:bodyPr>
            <a:normAutofit fontScale="92500"/>
          </a:bodyPr>
          <a:lstStyle/>
          <a:p>
            <a:pPr marL="0" indent="0">
              <a:lnSpc>
                <a:spcPct val="130000"/>
              </a:lnSpc>
              <a:buNone/>
            </a:pPr>
            <a:r>
              <a:rPr lang="fi-FI" sz="1200" i="1" dirty="0"/>
              <a:t>Vuoden 2023 MDI Väestöennuste on ensisijaisesti päivitys vuoden 2022 ennusteelle. MDI* on julkaissut vuodesta 2021 lähtien Väestöennusteen vuosittain kaikille Suomen kunnille. Vuoden 2023 ennuste keskittyy ensisijaisesti kysymykseen: </a:t>
            </a:r>
            <a:endParaRPr lang="fi-FI" sz="1200" dirty="0"/>
          </a:p>
          <a:p>
            <a:pPr marL="0" indent="0">
              <a:lnSpc>
                <a:spcPct val="100000"/>
              </a:lnSpc>
              <a:spcBef>
                <a:spcPts val="2200"/>
              </a:spcBef>
              <a:spcAft>
                <a:spcPts val="1800"/>
              </a:spcAft>
              <a:buNone/>
            </a:pPr>
            <a:r>
              <a:rPr lang="fi-FI" sz="3000" dirty="0">
                <a:solidFill>
                  <a:schemeClr val="bg1"/>
                </a:solidFill>
              </a:rPr>
              <a:t>Miten ”</a:t>
            </a:r>
            <a:r>
              <a:rPr lang="fi-FI" sz="3000" dirty="0">
                <a:solidFill>
                  <a:schemeClr val="bg1"/>
                </a:solidFill>
                <a:latin typeface="Montserrat ExtraBold"/>
              </a:rPr>
              <a:t>romahtanut syntyvyys</a:t>
            </a:r>
            <a:r>
              <a:rPr lang="fi-FI" sz="3000" dirty="0">
                <a:solidFill>
                  <a:schemeClr val="bg1"/>
                </a:solidFill>
              </a:rPr>
              <a:t>” tulee vaikuttamaan Suomen ja sen alueiden kehitykseen?</a:t>
            </a:r>
          </a:p>
          <a:p>
            <a:pPr marL="285750" indent="-285750">
              <a:buFont typeface="Wingdings" pitchFamily="2" charset="2"/>
              <a:buChar char="§"/>
            </a:pPr>
            <a:r>
              <a:rPr lang="fi-FI" sz="1500" dirty="0"/>
              <a:t>Tulevaa syntyvyyttä on tarkasteltu tämän esityksen luvussa 3. useasta eri näkökulmasta, etenkin tarkastelemalla koululaisikäluokkien kehityksen eri polkuja. Tätä varten muodostettiin useita ”herkkyyslaskelmia” erilaisen syntyvyyden kehityksestä. Lisäksi syntyvyyden vaikutuksia tarkasteltiin koulujen näkökulmasta. </a:t>
            </a:r>
          </a:p>
          <a:p>
            <a:pPr marL="285750" indent="-285750">
              <a:buFont typeface="Wingdings" pitchFamily="2" charset="2"/>
              <a:buChar char="§"/>
            </a:pPr>
            <a:r>
              <a:rPr lang="fi-FI" sz="1500" dirty="0"/>
              <a:t>Syntyvyyden tarkasteluiden lisäksi kaikki vuoden 2022 ennusteen tiedot on päivitetty uusimmilla väestötiedoilla. Laskentamalleihin tehtiin myös muita pieniä tarkennuksia menetelmien luotettavuuden parantamiseksi. </a:t>
            </a:r>
          </a:p>
          <a:p>
            <a:pPr marL="285750" indent="-285750">
              <a:buFont typeface="Wingdings" pitchFamily="2" charset="2"/>
              <a:buChar char="§"/>
            </a:pPr>
            <a:r>
              <a:rPr lang="fi-FI" sz="1500" b="1" dirty="0"/>
              <a:t>Vuoden 2023 väestöennusteessa on kasvatettu olettamaa tulevan maahanmuuton määrästä. </a:t>
            </a:r>
            <a:r>
              <a:rPr lang="fi-FI" sz="1500" dirty="0"/>
              <a:t>Vuosien 2021, 2022 ja 2023 aikana maahanmuutto on ollut ennätyksellisen suurta (myös ilman Ukrainan pakolaisia), minkä takia aiemmat olettamat maahanmuuton tasosta saattoivat olla liian konservatiivisia. </a:t>
            </a:r>
          </a:p>
          <a:p>
            <a:pPr marL="285750" indent="-285750">
              <a:buFont typeface="Wingdings" pitchFamily="2" charset="2"/>
              <a:buChar char="§"/>
            </a:pPr>
            <a:endParaRPr lang="fi-FI" sz="1500" dirty="0"/>
          </a:p>
          <a:p>
            <a:pPr marL="285750" indent="-285750">
              <a:buFont typeface="Wingdings" pitchFamily="2" charset="2"/>
              <a:buChar char="§"/>
            </a:pPr>
            <a:endParaRPr lang="fi-FI" sz="1600" dirty="0"/>
          </a:p>
        </p:txBody>
      </p:sp>
      <p:sp>
        <p:nvSpPr>
          <p:cNvPr id="5" name="TextBox 1">
            <a:extLst>
              <a:ext uri="{FF2B5EF4-FFF2-40B4-BE49-F238E27FC236}">
                <a16:creationId xmlns:a16="http://schemas.microsoft.com/office/drawing/2014/main" id="{64C2DCD5-88CB-5291-1A8E-E766CA2BFA82}"/>
              </a:ext>
            </a:extLst>
          </p:cNvPr>
          <p:cNvSpPr txBox="1"/>
          <p:nvPr/>
        </p:nvSpPr>
        <p:spPr>
          <a:xfrm>
            <a:off x="835892" y="6180108"/>
            <a:ext cx="8501332"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fi-FI" sz="1200" dirty="0">
                <a:latin typeface="+mn-lt"/>
              </a:rPr>
              <a:t>*MDI Public on osa FCG </a:t>
            </a:r>
            <a:r>
              <a:rPr lang="fi-FI" sz="1200" dirty="0" err="1">
                <a:latin typeface="+mn-lt"/>
              </a:rPr>
              <a:t>Finnish</a:t>
            </a:r>
            <a:r>
              <a:rPr lang="fi-FI" sz="1200" dirty="0">
                <a:latin typeface="+mn-lt"/>
              </a:rPr>
              <a:t> Consulting Group Oy:tä.</a:t>
            </a:r>
            <a:endParaRPr lang="fi-FI" sz="1200" dirty="0">
              <a:latin typeface="Montserrat"/>
            </a:endParaRPr>
          </a:p>
        </p:txBody>
      </p:sp>
    </p:spTree>
    <p:extLst>
      <p:ext uri="{BB962C8B-B14F-4D97-AF65-F5344CB8AC3E}">
        <p14:creationId xmlns:p14="http://schemas.microsoft.com/office/powerpoint/2010/main" val="25430837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1AF92E0-8BD1-4F1F-BA7D-6A6B91F5A139}"/>
              </a:ext>
            </a:extLst>
          </p:cNvPr>
          <p:cNvSpPr>
            <a:spLocks noGrp="1"/>
          </p:cNvSpPr>
          <p:nvPr>
            <p:ph type="title"/>
          </p:nvPr>
        </p:nvSpPr>
        <p:spPr>
          <a:xfrm>
            <a:off x="838200" y="365125"/>
            <a:ext cx="10515600" cy="1325563"/>
          </a:xfrm>
        </p:spPr>
        <p:txBody>
          <a:bodyPr>
            <a:normAutofit/>
          </a:bodyPr>
          <a:lstStyle/>
          <a:p>
            <a:pPr algn="ctr"/>
            <a:r>
              <a:rPr lang="fi-FI" dirty="0"/>
              <a:t>Tulevaa väestönkehitystä mallinnetaan neljällä skenaariolla</a:t>
            </a:r>
            <a:endParaRPr lang="en-US" dirty="0"/>
          </a:p>
        </p:txBody>
      </p:sp>
      <p:graphicFrame>
        <p:nvGraphicFramePr>
          <p:cNvPr id="7" name="Taulukko 6">
            <a:extLst>
              <a:ext uri="{FF2B5EF4-FFF2-40B4-BE49-F238E27FC236}">
                <a16:creationId xmlns:a16="http://schemas.microsoft.com/office/drawing/2014/main" id="{32B88866-C859-8623-FF0A-E337A60B2FBA}"/>
              </a:ext>
            </a:extLst>
          </p:cNvPr>
          <p:cNvGraphicFramePr>
            <a:graphicFrameLocks noGrp="1"/>
          </p:cNvGraphicFramePr>
          <p:nvPr>
            <p:extLst>
              <p:ext uri="{D42A27DB-BD31-4B8C-83A1-F6EECF244321}">
                <p14:modId xmlns:p14="http://schemas.microsoft.com/office/powerpoint/2010/main" val="3649345005"/>
              </p:ext>
            </p:extLst>
          </p:nvPr>
        </p:nvGraphicFramePr>
        <p:xfrm>
          <a:off x="377719" y="1727200"/>
          <a:ext cx="11746548" cy="5106622"/>
        </p:xfrm>
        <a:graphic>
          <a:graphicData uri="http://schemas.openxmlformats.org/drawingml/2006/table">
            <a:tbl>
              <a:tblPr firstRow="1" firstCol="1"/>
              <a:tblGrid>
                <a:gridCol w="2477467">
                  <a:extLst>
                    <a:ext uri="{9D8B030D-6E8A-4147-A177-3AD203B41FA5}">
                      <a16:colId xmlns:a16="http://schemas.microsoft.com/office/drawing/2014/main" val="1496065467"/>
                    </a:ext>
                  </a:extLst>
                </a:gridCol>
                <a:gridCol w="2599562">
                  <a:extLst>
                    <a:ext uri="{9D8B030D-6E8A-4147-A177-3AD203B41FA5}">
                      <a16:colId xmlns:a16="http://schemas.microsoft.com/office/drawing/2014/main" val="2493284407"/>
                    </a:ext>
                  </a:extLst>
                </a:gridCol>
                <a:gridCol w="2223173">
                  <a:extLst>
                    <a:ext uri="{9D8B030D-6E8A-4147-A177-3AD203B41FA5}">
                      <a16:colId xmlns:a16="http://schemas.microsoft.com/office/drawing/2014/main" val="1335302035"/>
                    </a:ext>
                  </a:extLst>
                </a:gridCol>
                <a:gridCol w="2223173">
                  <a:extLst>
                    <a:ext uri="{9D8B030D-6E8A-4147-A177-3AD203B41FA5}">
                      <a16:colId xmlns:a16="http://schemas.microsoft.com/office/drawing/2014/main" val="130910701"/>
                    </a:ext>
                  </a:extLst>
                </a:gridCol>
                <a:gridCol w="2223173">
                  <a:extLst>
                    <a:ext uri="{9D8B030D-6E8A-4147-A177-3AD203B41FA5}">
                      <a16:colId xmlns:a16="http://schemas.microsoft.com/office/drawing/2014/main" val="1441798814"/>
                    </a:ext>
                  </a:extLst>
                </a:gridCol>
              </a:tblGrid>
              <a:tr h="354561">
                <a:tc>
                  <a:txBody>
                    <a:bodyPr/>
                    <a:lstStyle/>
                    <a:p>
                      <a:pPr algn="l" fontAlgn="b"/>
                      <a:r>
                        <a:rPr lang="fi-FI" sz="1050" b="1" i="0" u="none" strike="noStrike" dirty="0">
                          <a:solidFill>
                            <a:srgbClr val="000000"/>
                          </a:solidFill>
                          <a:effectLst/>
                          <a:latin typeface="+mn-lt"/>
                        </a:rPr>
                        <a:t> </a:t>
                      </a:r>
                    </a:p>
                  </a:txBody>
                  <a:tcPr marL="45720" marR="4572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c>
                  <a:txBody>
                    <a:bodyPr/>
                    <a:lstStyle/>
                    <a:p>
                      <a:pPr algn="ctr" fontAlgn="b"/>
                      <a:r>
                        <a:rPr lang="fi-FI" sz="1200" b="1" i="0" u="none" strike="noStrike" dirty="0">
                          <a:solidFill>
                            <a:schemeClr val="tx1"/>
                          </a:solidFill>
                          <a:effectLst/>
                          <a:latin typeface="+mn-lt"/>
                        </a:rPr>
                        <a:t>PERUSURA</a:t>
                      </a:r>
                    </a:p>
                  </a:txBody>
                  <a:tcPr marL="45720" marR="4572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fi-FI" sz="1050" b="1" i="0" u="none" strike="noStrike" cap="none" dirty="0">
                          <a:solidFill>
                            <a:schemeClr val="tx1"/>
                          </a:solidFill>
                          <a:effectLst/>
                          <a:latin typeface="+mn-lt"/>
                          <a:ea typeface="+mn-ea"/>
                          <a:cs typeface="+mn-cs"/>
                          <a:sym typeface="Arial"/>
                        </a:rPr>
                        <a:t>KAUPUNGISTUMINEN</a:t>
                      </a:r>
                    </a:p>
                  </a:txBody>
                  <a:tcPr marL="45720" marR="4572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fi-FI" sz="1050" b="1" i="0" u="none" strike="noStrike" dirty="0">
                          <a:solidFill>
                            <a:schemeClr val="tx1"/>
                          </a:solidFill>
                          <a:effectLst/>
                          <a:latin typeface="+mn-lt"/>
                        </a:rPr>
                        <a:t>HAJAUTUMINEN</a:t>
                      </a:r>
                    </a:p>
                  </a:txBody>
                  <a:tcPr marL="45720" marR="4572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fi-FI" sz="1050" b="1" i="0" u="none" strike="noStrike" dirty="0">
                          <a:solidFill>
                            <a:schemeClr val="tx1"/>
                          </a:solidFill>
                          <a:effectLst/>
                          <a:latin typeface="+mn-lt"/>
                        </a:rPr>
                        <a:t>KANSAINVÄLISTYVÄ SUOMI</a:t>
                      </a:r>
                    </a:p>
                  </a:txBody>
                  <a:tcPr marL="45720" marR="4572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9231347"/>
                  </a:ext>
                </a:extLst>
              </a:tr>
              <a:tr h="1356535">
                <a:tc>
                  <a:txBody>
                    <a:bodyPr/>
                    <a:lstStyle/>
                    <a:p>
                      <a:pPr marL="84138" indent="0" algn="l" fontAlgn="b"/>
                      <a:r>
                        <a:rPr lang="fi-FI" sz="1050" b="1" i="0" u="none" strike="noStrike" dirty="0">
                          <a:solidFill>
                            <a:schemeClr val="tx1"/>
                          </a:solidFill>
                          <a:effectLst/>
                          <a:latin typeface="+mn-lt"/>
                        </a:rPr>
                        <a:t>YDINOLETTAMA</a:t>
                      </a:r>
                      <a:r>
                        <a:rPr lang="fi-FI" sz="1050" b="0" i="0" u="none" strike="noStrike" dirty="0">
                          <a:solidFill>
                            <a:schemeClr val="tx1"/>
                          </a:solidFill>
                          <a:effectLst/>
                          <a:latin typeface="+mn-lt"/>
                        </a:rPr>
                        <a:t> </a:t>
                      </a:r>
                    </a:p>
                  </a:txBody>
                  <a:tcPr marL="137160" marR="137160" marT="137160" marB="13716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b"/>
                      <a:r>
                        <a:rPr lang="fi-FI" sz="1050" b="1" i="0" u="none" strike="noStrike" dirty="0">
                          <a:solidFill>
                            <a:schemeClr val="tx1"/>
                          </a:solidFill>
                          <a:effectLst/>
                          <a:latin typeface="+mn-lt"/>
                        </a:rPr>
                        <a:t>Maan sisäisen muuttoliike seuraa tulevaisuudessa pidemmän ajanjakson logiikkaa</a:t>
                      </a:r>
                      <a:r>
                        <a:rPr lang="fi-FI" sz="1050" b="0" i="0" u="none" strike="noStrike" dirty="0">
                          <a:solidFill>
                            <a:schemeClr val="tx1"/>
                          </a:solidFill>
                          <a:effectLst/>
                          <a:latin typeface="+mn-lt"/>
                        </a:rPr>
                        <a:t>. Korona-pandemia muutti osin kaupungistumisen volyymia, mutta korona-vuodet olivat myös osin poikkeusaikaa.</a:t>
                      </a:r>
                    </a:p>
                  </a:txBody>
                  <a:tcPr marL="137160" marR="137160" marT="137160" marB="13716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fi-FI" sz="1050" b="1" i="0" u="none" strike="noStrike" dirty="0">
                          <a:solidFill>
                            <a:srgbClr val="000000"/>
                          </a:solidFill>
                          <a:effectLst/>
                          <a:latin typeface="+mn-lt"/>
                        </a:rPr>
                        <a:t>Korona-ajan muuttoliike oli täysin poikkeuksellista aikaa. </a:t>
                      </a:r>
                      <a:r>
                        <a:rPr lang="fi-FI" sz="1050" b="0" i="0" u="none" strike="noStrike" dirty="0">
                          <a:solidFill>
                            <a:srgbClr val="000000"/>
                          </a:solidFill>
                          <a:effectLst/>
                          <a:latin typeface="+mn-lt"/>
                        </a:rPr>
                        <a:t>Muuttoliike palautuu koronaa edeltävälle, keskittävälle uralle tulevaisuudessa.</a:t>
                      </a:r>
                      <a:endParaRPr lang="fi-FI" sz="1050" b="1" i="0" u="none" strike="noStrike" dirty="0">
                        <a:solidFill>
                          <a:srgbClr val="000000"/>
                        </a:solidFill>
                        <a:effectLst/>
                        <a:latin typeface="+mn-lt"/>
                      </a:endParaRPr>
                    </a:p>
                  </a:txBody>
                  <a:tcPr marL="137160" marR="137160" marT="137160" marB="13716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fi-FI" sz="1050" b="1" i="0" u="none" strike="noStrike" dirty="0">
                          <a:solidFill>
                            <a:srgbClr val="000000"/>
                          </a:solidFill>
                          <a:effectLst/>
                          <a:latin typeface="+mn-lt"/>
                        </a:rPr>
                        <a:t>Korona-ajan muuttoliike (huomioiden myös vuosi 2022) on uusi normaali. </a:t>
                      </a:r>
                      <a:r>
                        <a:rPr lang="fi-FI" sz="1050" b="0" i="0" u="none" strike="noStrike" dirty="0">
                          <a:solidFill>
                            <a:srgbClr val="000000"/>
                          </a:solidFill>
                          <a:effectLst/>
                          <a:latin typeface="+mn-lt"/>
                        </a:rPr>
                        <a:t>Muuttoliike jakaantuu aiempaa tasaisemmin maan sisällä. </a:t>
                      </a:r>
                      <a:endParaRPr lang="fi-FI" sz="1050" b="1" i="0" u="none" strike="noStrike" dirty="0">
                        <a:solidFill>
                          <a:srgbClr val="000000"/>
                        </a:solidFill>
                        <a:effectLst/>
                        <a:latin typeface="+mn-lt"/>
                      </a:endParaRPr>
                    </a:p>
                  </a:txBody>
                  <a:tcPr marL="137160" marR="137160" marT="137160" marB="13716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377" rtl="0" eaLnBrk="1" fontAlgn="b" latinLnBrk="0" hangingPunct="1">
                        <a:lnSpc>
                          <a:spcPct val="100000"/>
                        </a:lnSpc>
                        <a:spcBef>
                          <a:spcPts val="0"/>
                        </a:spcBef>
                        <a:spcAft>
                          <a:spcPts val="0"/>
                        </a:spcAft>
                        <a:buClrTx/>
                        <a:buSzTx/>
                        <a:buFontTx/>
                        <a:buNone/>
                        <a:tabLst/>
                        <a:defRPr/>
                      </a:pPr>
                      <a:r>
                        <a:rPr lang="fi-FI" sz="1050" b="0" i="0" u="none" strike="noStrike" dirty="0">
                          <a:solidFill>
                            <a:srgbClr val="000000"/>
                          </a:solidFill>
                          <a:effectLst/>
                          <a:latin typeface="+mn-lt"/>
                        </a:rPr>
                        <a:t>Maan sisäisen muuttoliikkeen olettamat vastaavat perusuraa. </a:t>
                      </a:r>
                      <a:endParaRPr lang="fi-FI" sz="1050" b="1" i="0" u="none" strike="noStrike" dirty="0">
                        <a:solidFill>
                          <a:srgbClr val="000000"/>
                        </a:solidFill>
                        <a:effectLst/>
                        <a:latin typeface="+mn-lt"/>
                      </a:endParaRPr>
                    </a:p>
                    <a:p>
                      <a:pPr marL="0" marR="0" lvl="0" indent="0" algn="ctr" defTabSz="914377" rtl="0" eaLnBrk="1" fontAlgn="b" latinLnBrk="0" hangingPunct="1">
                        <a:lnSpc>
                          <a:spcPct val="100000"/>
                        </a:lnSpc>
                        <a:spcBef>
                          <a:spcPts val="0"/>
                        </a:spcBef>
                        <a:spcAft>
                          <a:spcPts val="0"/>
                        </a:spcAft>
                        <a:buClrTx/>
                        <a:buSzTx/>
                        <a:buFontTx/>
                        <a:buNone/>
                        <a:tabLst/>
                        <a:defRPr/>
                      </a:pPr>
                      <a:r>
                        <a:rPr lang="fi-FI" sz="1050" b="1" i="0" u="none" strike="noStrike" dirty="0">
                          <a:solidFill>
                            <a:srgbClr val="000000"/>
                          </a:solidFill>
                          <a:effectLst/>
                          <a:latin typeface="+mn-lt"/>
                        </a:rPr>
                        <a:t>Maahanmuutto tulee tulevaisuudessa olemaan aiempaa suurempaa. </a:t>
                      </a:r>
                      <a:endParaRPr lang="fi-FI" sz="1050" b="0" i="0" u="none" strike="noStrike" dirty="0">
                        <a:solidFill>
                          <a:srgbClr val="000000"/>
                        </a:solidFill>
                        <a:effectLst/>
                        <a:latin typeface="+mn-lt"/>
                      </a:endParaRPr>
                    </a:p>
                  </a:txBody>
                  <a:tcPr marL="137160" marR="137160" marT="137160" marB="13716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74166306"/>
                  </a:ext>
                </a:extLst>
              </a:tr>
              <a:tr h="912352">
                <a:tc>
                  <a:txBody>
                    <a:bodyPr/>
                    <a:lstStyle/>
                    <a:p>
                      <a:pPr marL="84138" indent="0" algn="l" fontAlgn="b"/>
                      <a:r>
                        <a:rPr lang="fi-FI" sz="1050" b="0" i="0" u="none" strike="noStrike" dirty="0">
                          <a:solidFill>
                            <a:schemeClr val="tx1"/>
                          </a:solidFill>
                          <a:effectLst/>
                          <a:latin typeface="+mn-lt"/>
                        </a:rPr>
                        <a:t>Syntyvyys </a:t>
                      </a:r>
                    </a:p>
                  </a:txBody>
                  <a:tcPr marL="137160" marR="137160" marT="137160" marB="13716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b"/>
                      <a:r>
                        <a:rPr lang="fi-FI" sz="1050" b="0" i="0" u="none" strike="noStrike" dirty="0">
                          <a:solidFill>
                            <a:schemeClr val="tx1"/>
                          </a:solidFill>
                          <a:effectLst/>
                          <a:latin typeface="+mn-lt"/>
                        </a:rPr>
                        <a:t>Perustuu vuosiin 2017</a:t>
                      </a:r>
                      <a:r>
                        <a:rPr lang="fi-FI" sz="1050" b="0" i="0" u="none" strike="noStrike" dirty="0">
                          <a:solidFill>
                            <a:srgbClr val="000000"/>
                          </a:solidFill>
                          <a:effectLst/>
                          <a:latin typeface="+mn-lt"/>
                        </a:rPr>
                        <a:t>–</a:t>
                      </a:r>
                      <a:r>
                        <a:rPr lang="fi-FI" sz="1050" b="0" i="0" u="none" strike="noStrike" dirty="0">
                          <a:solidFill>
                            <a:schemeClr val="tx1"/>
                          </a:solidFill>
                          <a:effectLst/>
                          <a:latin typeface="+mn-lt"/>
                        </a:rPr>
                        <a:t>2023. Oletus syntyvyyden maltillisesta kasvusta. Kieliryhmittäinen.</a:t>
                      </a:r>
                    </a:p>
                  </a:txBody>
                  <a:tcPr marL="137160" marR="137160" marT="137160" marB="13716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fi-FI" sz="1050" b="0" i="0" u="none" strike="noStrike" dirty="0">
                          <a:solidFill>
                            <a:srgbClr val="000000"/>
                          </a:solidFill>
                          <a:effectLst/>
                          <a:latin typeface="+mn-lt"/>
                        </a:rPr>
                        <a:t>Sama kuin edellä</a:t>
                      </a:r>
                    </a:p>
                  </a:txBody>
                  <a:tcPr marL="137160" marR="137160" marT="137160" marB="13716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fi-FI" sz="1050" b="0" i="0" u="none" strike="noStrike" dirty="0">
                          <a:solidFill>
                            <a:srgbClr val="000000"/>
                          </a:solidFill>
                          <a:effectLst/>
                          <a:latin typeface="+mn-lt"/>
                        </a:rPr>
                        <a:t>Sama kuin edellä</a:t>
                      </a:r>
                    </a:p>
                  </a:txBody>
                  <a:tcPr marL="137160" marR="137160" marT="137160" marB="13716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377" rtl="0" eaLnBrk="1" fontAlgn="b" latinLnBrk="0" hangingPunct="1">
                        <a:lnSpc>
                          <a:spcPct val="100000"/>
                        </a:lnSpc>
                        <a:spcBef>
                          <a:spcPts val="0"/>
                        </a:spcBef>
                        <a:spcAft>
                          <a:spcPts val="0"/>
                        </a:spcAft>
                        <a:buClrTx/>
                        <a:buSzTx/>
                        <a:buFontTx/>
                        <a:buNone/>
                        <a:tabLst/>
                        <a:defRPr/>
                      </a:pPr>
                      <a:r>
                        <a:rPr lang="fi-FI" sz="1050" b="0" i="0" u="none" strike="noStrike" dirty="0">
                          <a:solidFill>
                            <a:srgbClr val="000000"/>
                          </a:solidFill>
                          <a:effectLst/>
                          <a:latin typeface="+mn-lt"/>
                        </a:rPr>
                        <a:t>Sama kuin edellä</a:t>
                      </a:r>
                    </a:p>
                  </a:txBody>
                  <a:tcPr marL="137160" marR="137160" marT="137160" marB="13716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61278162"/>
                  </a:ext>
                </a:extLst>
              </a:tr>
              <a:tr h="776469">
                <a:tc>
                  <a:txBody>
                    <a:bodyPr/>
                    <a:lstStyle/>
                    <a:p>
                      <a:pPr marL="84138" indent="0" algn="l" defTabSz="1219170" rtl="0" eaLnBrk="1" fontAlgn="b" latinLnBrk="0" hangingPunct="1"/>
                      <a:r>
                        <a:rPr lang="fi-FI" sz="1050" b="0" i="0" u="none" strike="noStrike" kern="1200" dirty="0">
                          <a:solidFill>
                            <a:schemeClr val="tx1"/>
                          </a:solidFill>
                          <a:effectLst/>
                          <a:latin typeface="+mn-lt"/>
                          <a:ea typeface="+mn-ea"/>
                          <a:cs typeface="+mn-cs"/>
                        </a:rPr>
                        <a:t>Kuolleisuus</a:t>
                      </a:r>
                    </a:p>
                  </a:txBody>
                  <a:tcPr marL="137160" marR="137160" marT="137160" marB="13716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b"/>
                      <a:r>
                        <a:rPr lang="fi-FI" sz="1050" b="0" i="0" u="none" strike="noStrike" dirty="0">
                          <a:solidFill>
                            <a:schemeClr val="tx1"/>
                          </a:solidFill>
                          <a:effectLst/>
                          <a:latin typeface="+mn-lt"/>
                        </a:rPr>
                        <a:t>Perustuu vuosien </a:t>
                      </a:r>
                    </a:p>
                    <a:p>
                      <a:pPr algn="ctr" fontAlgn="b"/>
                      <a:r>
                        <a:rPr lang="fi-FI" sz="1050" b="0" i="0" u="none" strike="noStrike" dirty="0">
                          <a:solidFill>
                            <a:schemeClr val="tx1"/>
                          </a:solidFill>
                          <a:effectLst/>
                          <a:latin typeface="+mn-lt"/>
                        </a:rPr>
                        <a:t>2010–2019 kuolleisuuteen. Oletus eliniän kasvusta. </a:t>
                      </a:r>
                    </a:p>
                  </a:txBody>
                  <a:tcPr marL="137160" marR="137160" marT="137160" marB="13716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fi-FI" sz="1050" b="0" i="0" u="none" strike="noStrike" dirty="0">
                          <a:solidFill>
                            <a:srgbClr val="000000"/>
                          </a:solidFill>
                          <a:effectLst/>
                          <a:latin typeface="+mn-lt"/>
                        </a:rPr>
                        <a:t>Sama kuin edellä</a:t>
                      </a:r>
                    </a:p>
                  </a:txBody>
                  <a:tcPr marL="137160" marR="137160" marT="137160" marB="13716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fi-FI" sz="1050" b="0" i="0" u="none" strike="noStrike" dirty="0">
                          <a:solidFill>
                            <a:srgbClr val="000000"/>
                          </a:solidFill>
                          <a:effectLst/>
                          <a:latin typeface="+mn-lt"/>
                        </a:rPr>
                        <a:t>Sama kuin edellä</a:t>
                      </a:r>
                    </a:p>
                  </a:txBody>
                  <a:tcPr marL="137160" marR="137160" marT="137160" marB="13716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fi-FI" sz="1050" b="0" i="0" u="none" strike="noStrike" dirty="0">
                          <a:solidFill>
                            <a:srgbClr val="000000"/>
                          </a:solidFill>
                          <a:effectLst/>
                          <a:latin typeface="+mn-lt"/>
                        </a:rPr>
                        <a:t>Sama kuin edellä</a:t>
                      </a:r>
                    </a:p>
                  </a:txBody>
                  <a:tcPr marL="137160" marR="137160" marT="137160" marB="13716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62795778"/>
                  </a:ext>
                </a:extLst>
              </a:tr>
              <a:tr h="912352">
                <a:tc>
                  <a:txBody>
                    <a:bodyPr/>
                    <a:lstStyle/>
                    <a:p>
                      <a:pPr marL="84138" indent="0" algn="l" defTabSz="1219170" rtl="0" eaLnBrk="1" fontAlgn="b" latinLnBrk="0" hangingPunct="1"/>
                      <a:r>
                        <a:rPr lang="fi-FI" sz="1050" b="0" i="0" u="none" strike="noStrike" kern="1200" dirty="0">
                          <a:solidFill>
                            <a:schemeClr val="tx1"/>
                          </a:solidFill>
                          <a:effectLst/>
                          <a:latin typeface="+mn-lt"/>
                          <a:ea typeface="+mn-ea"/>
                          <a:cs typeface="+mn-cs"/>
                        </a:rPr>
                        <a:t>Muuttoliike maan sisällä</a:t>
                      </a:r>
                    </a:p>
                  </a:txBody>
                  <a:tcPr marL="137160" marR="137160" marT="137160" marB="13716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b"/>
                      <a:r>
                        <a:rPr lang="fi-FI" sz="1050" b="1" i="0" u="none" strike="noStrike" dirty="0">
                          <a:solidFill>
                            <a:schemeClr val="tx1"/>
                          </a:solidFill>
                          <a:effectLst/>
                          <a:latin typeface="+mn-lt"/>
                        </a:rPr>
                        <a:t>Perustuu vuosiin </a:t>
                      </a:r>
                    </a:p>
                    <a:p>
                      <a:pPr algn="ctr" fontAlgn="b"/>
                      <a:r>
                        <a:rPr lang="fi-FI" sz="1050" b="1" i="0" u="none" strike="noStrike" dirty="0">
                          <a:solidFill>
                            <a:schemeClr val="tx1"/>
                          </a:solidFill>
                          <a:effectLst/>
                          <a:latin typeface="+mn-lt"/>
                        </a:rPr>
                        <a:t>2015–2022.</a:t>
                      </a:r>
                    </a:p>
                    <a:p>
                      <a:pPr algn="ctr" fontAlgn="b"/>
                      <a:r>
                        <a:rPr lang="fi-FI" sz="1050" b="0" i="0" u="none" strike="noStrike" dirty="0">
                          <a:solidFill>
                            <a:schemeClr val="tx1"/>
                          </a:solidFill>
                          <a:effectLst/>
                          <a:latin typeface="+mn-lt"/>
                        </a:rPr>
                        <a:t>Kieliryhmittäinen mallinnus</a:t>
                      </a:r>
                    </a:p>
                  </a:txBody>
                  <a:tcPr marL="137160" marR="137160" marT="137160" marB="13716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fi-FI" sz="1050" b="1" i="0" u="none" strike="noStrike" dirty="0">
                          <a:solidFill>
                            <a:schemeClr val="tx1"/>
                          </a:solidFill>
                          <a:effectLst/>
                          <a:latin typeface="+mn-lt"/>
                        </a:rPr>
                        <a:t>Perustuu vuosiin </a:t>
                      </a:r>
                    </a:p>
                    <a:p>
                      <a:pPr algn="ctr" fontAlgn="b"/>
                      <a:r>
                        <a:rPr lang="fi-FI" sz="1050" b="1" i="0" u="none" strike="noStrike" dirty="0">
                          <a:solidFill>
                            <a:schemeClr val="tx1"/>
                          </a:solidFill>
                          <a:effectLst/>
                          <a:latin typeface="+mn-lt"/>
                        </a:rPr>
                        <a:t>2015–2019.</a:t>
                      </a:r>
                    </a:p>
                    <a:p>
                      <a:pPr algn="ctr" fontAlgn="b"/>
                      <a:r>
                        <a:rPr lang="fi-FI" sz="1050" b="0" i="0" u="none" strike="noStrike" dirty="0">
                          <a:solidFill>
                            <a:schemeClr val="tx1"/>
                          </a:solidFill>
                          <a:effectLst/>
                          <a:latin typeface="+mn-lt"/>
                        </a:rPr>
                        <a:t>Kieliryhmittäinen mallinnus</a:t>
                      </a:r>
                      <a:endParaRPr lang="fi-FI" sz="1050" b="0" i="0" u="none" strike="noStrike" dirty="0">
                        <a:solidFill>
                          <a:srgbClr val="000000"/>
                        </a:solidFill>
                        <a:effectLst/>
                        <a:latin typeface="+mn-lt"/>
                      </a:endParaRPr>
                    </a:p>
                  </a:txBody>
                  <a:tcPr marL="137160" marR="137160" marT="137160" marB="13716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fi-FI" sz="1050" b="1" i="0" u="none" strike="noStrike" dirty="0">
                          <a:solidFill>
                            <a:schemeClr val="tx1"/>
                          </a:solidFill>
                          <a:effectLst/>
                          <a:latin typeface="+mn-lt"/>
                        </a:rPr>
                        <a:t>Perustuu vuosiin </a:t>
                      </a:r>
                    </a:p>
                    <a:p>
                      <a:pPr algn="ctr" fontAlgn="b"/>
                      <a:r>
                        <a:rPr lang="fi-FI" sz="1050" b="1" i="0" u="none" strike="noStrike" dirty="0">
                          <a:solidFill>
                            <a:schemeClr val="tx1"/>
                          </a:solidFill>
                          <a:effectLst/>
                          <a:latin typeface="+mn-lt"/>
                        </a:rPr>
                        <a:t>2020–2022.</a:t>
                      </a:r>
                    </a:p>
                    <a:p>
                      <a:pPr algn="ctr" fontAlgn="b"/>
                      <a:r>
                        <a:rPr lang="fi-FI" sz="1050" b="0" i="0" u="none" strike="noStrike" dirty="0">
                          <a:solidFill>
                            <a:schemeClr val="tx1"/>
                          </a:solidFill>
                          <a:effectLst/>
                          <a:latin typeface="+mn-lt"/>
                        </a:rPr>
                        <a:t>Kieliryhmittäinen mallinnus</a:t>
                      </a:r>
                      <a:endParaRPr lang="fi-FI" sz="1050" b="0" i="0" u="none" strike="noStrike" dirty="0">
                        <a:solidFill>
                          <a:srgbClr val="000000"/>
                        </a:solidFill>
                        <a:effectLst/>
                        <a:latin typeface="+mn-lt"/>
                      </a:endParaRPr>
                    </a:p>
                  </a:txBody>
                  <a:tcPr marL="137160" marR="137160" marT="137160" marB="13716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fi-FI" sz="1050" b="1" i="0" u="none" strike="noStrike" dirty="0">
                          <a:solidFill>
                            <a:schemeClr val="tx1"/>
                          </a:solidFill>
                          <a:effectLst/>
                          <a:latin typeface="+mn-lt"/>
                        </a:rPr>
                        <a:t>Perustuu vuosiin </a:t>
                      </a:r>
                    </a:p>
                    <a:p>
                      <a:pPr algn="ctr" fontAlgn="b"/>
                      <a:r>
                        <a:rPr lang="fi-FI" sz="1050" b="1" i="0" u="none" strike="noStrike" dirty="0">
                          <a:solidFill>
                            <a:schemeClr val="tx1"/>
                          </a:solidFill>
                          <a:effectLst/>
                          <a:latin typeface="+mn-lt"/>
                        </a:rPr>
                        <a:t>2015–2022.</a:t>
                      </a:r>
                    </a:p>
                    <a:p>
                      <a:pPr algn="ctr" fontAlgn="b"/>
                      <a:r>
                        <a:rPr lang="fi-FI" sz="1050" b="0" i="0" u="none" strike="noStrike" dirty="0">
                          <a:solidFill>
                            <a:schemeClr val="tx1"/>
                          </a:solidFill>
                          <a:effectLst/>
                          <a:latin typeface="+mn-lt"/>
                        </a:rPr>
                        <a:t>Kieliryhmittäinen mallinnus</a:t>
                      </a:r>
                    </a:p>
                    <a:p>
                      <a:pPr algn="ctr" fontAlgn="b"/>
                      <a:r>
                        <a:rPr lang="fi-FI" sz="1050" b="0" i="0" u="none" strike="noStrike" dirty="0">
                          <a:solidFill>
                            <a:schemeClr val="tx1"/>
                          </a:solidFill>
                          <a:effectLst/>
                          <a:latin typeface="+mn-lt"/>
                        </a:rPr>
                        <a:t>(sama kuin perusura)</a:t>
                      </a:r>
                    </a:p>
                  </a:txBody>
                  <a:tcPr marL="137160" marR="137160" marT="137160" marB="13716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760482"/>
                  </a:ext>
                </a:extLst>
              </a:tr>
              <a:tr h="733863">
                <a:tc>
                  <a:txBody>
                    <a:bodyPr/>
                    <a:lstStyle/>
                    <a:p>
                      <a:pPr marL="84138" indent="0" algn="l" defTabSz="1219170" rtl="0" eaLnBrk="1" fontAlgn="b" latinLnBrk="0" hangingPunct="1"/>
                      <a:r>
                        <a:rPr lang="fi-FI" sz="1050" b="0" i="0" u="none" strike="noStrike" kern="1200" dirty="0">
                          <a:solidFill>
                            <a:schemeClr val="tx1"/>
                          </a:solidFill>
                          <a:effectLst/>
                          <a:latin typeface="+mn-lt"/>
                          <a:ea typeface="+mn-ea"/>
                          <a:cs typeface="+mn-cs"/>
                        </a:rPr>
                        <a:t>Kansainvälinen muuttoliike</a:t>
                      </a:r>
                    </a:p>
                  </a:txBody>
                  <a:tcPr marL="137160" marR="137160" marT="137160" marB="13716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b"/>
                      <a:r>
                        <a:rPr lang="fi-FI" sz="1050" b="1" i="0" u="none" strike="noStrike" dirty="0">
                          <a:solidFill>
                            <a:schemeClr val="tx1"/>
                          </a:solidFill>
                          <a:effectLst/>
                          <a:latin typeface="+mn-lt"/>
                        </a:rPr>
                        <a:t>Perustuu vuosiin </a:t>
                      </a:r>
                    </a:p>
                    <a:p>
                      <a:pPr algn="ctr" fontAlgn="b"/>
                      <a:r>
                        <a:rPr lang="fi-FI" sz="1050" b="1" i="0" u="none" strike="noStrike" dirty="0">
                          <a:solidFill>
                            <a:schemeClr val="tx1"/>
                          </a:solidFill>
                          <a:effectLst/>
                          <a:latin typeface="+mn-lt"/>
                        </a:rPr>
                        <a:t>2019–2022.</a:t>
                      </a:r>
                      <a:endParaRPr lang="fi-FI" sz="1050" b="0" i="0" u="none" strike="noStrike" dirty="0">
                        <a:solidFill>
                          <a:schemeClr val="tx1"/>
                        </a:solidFill>
                        <a:effectLst/>
                        <a:latin typeface="+mn-lt"/>
                      </a:endParaRPr>
                    </a:p>
                    <a:p>
                      <a:pPr algn="ctr" fontAlgn="b"/>
                      <a:r>
                        <a:rPr lang="fi-FI" sz="1050" b="0" i="0" u="none" strike="noStrike" dirty="0">
                          <a:solidFill>
                            <a:schemeClr val="tx1"/>
                          </a:solidFill>
                          <a:effectLst/>
                          <a:latin typeface="+mn-lt"/>
                        </a:rPr>
                        <a:t>Kieliryhmittäinen</a:t>
                      </a:r>
                    </a:p>
                  </a:txBody>
                  <a:tcPr marL="137160" marR="137160" marT="137160" marB="13716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fi-FI" sz="1050" b="0" i="0" u="none" strike="noStrike" dirty="0">
                          <a:solidFill>
                            <a:srgbClr val="000000"/>
                          </a:solidFill>
                          <a:effectLst/>
                          <a:latin typeface="+mn-lt"/>
                        </a:rPr>
                        <a:t>Sama kuin edellä</a:t>
                      </a:r>
                    </a:p>
                  </a:txBody>
                  <a:tcPr marL="137160" marR="137160" marT="137160" marB="13716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fi-FI" sz="1050" b="0" i="0" u="none" strike="noStrike" dirty="0">
                          <a:solidFill>
                            <a:srgbClr val="000000"/>
                          </a:solidFill>
                          <a:effectLst/>
                          <a:latin typeface="+mn-lt"/>
                        </a:rPr>
                        <a:t>Sama kuin edellä</a:t>
                      </a:r>
                    </a:p>
                  </a:txBody>
                  <a:tcPr marL="137160" marR="137160" marT="137160" marB="13716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fi-FI" sz="1050" b="1" i="0" u="none" strike="noStrike" dirty="0">
                          <a:solidFill>
                            <a:srgbClr val="000000"/>
                          </a:solidFill>
                          <a:effectLst/>
                          <a:latin typeface="+mn-lt"/>
                        </a:rPr>
                        <a:t>Perustuu vuoteen 2022.</a:t>
                      </a:r>
                    </a:p>
                    <a:p>
                      <a:pPr algn="ctr" fontAlgn="b"/>
                      <a:r>
                        <a:rPr lang="fi-FI" sz="1050" b="0" i="0" u="none" strike="noStrike" dirty="0">
                          <a:solidFill>
                            <a:srgbClr val="000000"/>
                          </a:solidFill>
                          <a:effectLst/>
                          <a:latin typeface="+mn-lt"/>
                        </a:rPr>
                        <a:t>Ukrainalaisten pakolaisten vaikutus poistettu</a:t>
                      </a:r>
                    </a:p>
                  </a:txBody>
                  <a:tcPr marL="137160" marR="137160" marT="137160" marB="13716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79814210"/>
                  </a:ext>
                </a:extLst>
              </a:tr>
            </a:tbl>
          </a:graphicData>
        </a:graphic>
      </p:graphicFrame>
    </p:spTree>
    <p:extLst>
      <p:ext uri="{BB962C8B-B14F-4D97-AF65-F5344CB8AC3E}">
        <p14:creationId xmlns:p14="http://schemas.microsoft.com/office/powerpoint/2010/main" val="23035928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844CFDD4-415C-1DB2-ABC9-1AB719EAE398}"/>
              </a:ext>
            </a:extLst>
          </p:cNvPr>
          <p:cNvPicPr>
            <a:picLocks noChangeAspect="1"/>
          </p:cNvPicPr>
          <p:nvPr/>
        </p:nvPicPr>
        <p:blipFill>
          <a:blip r:embed="rId2"/>
          <a:stretch>
            <a:fillRect/>
          </a:stretch>
        </p:blipFill>
        <p:spPr>
          <a:xfrm>
            <a:off x="7517842" y="500062"/>
            <a:ext cx="4142439" cy="5857876"/>
          </a:xfrm>
          <a:prstGeom prst="rect">
            <a:avLst/>
          </a:prstGeom>
        </p:spPr>
      </p:pic>
      <p:sp>
        <p:nvSpPr>
          <p:cNvPr id="3" name="Text Placeholder 2">
            <a:extLst>
              <a:ext uri="{FF2B5EF4-FFF2-40B4-BE49-F238E27FC236}">
                <a16:creationId xmlns:a16="http://schemas.microsoft.com/office/drawing/2014/main" id="{E62D3400-CCAD-4726-AA79-6E86064745AE}"/>
              </a:ext>
            </a:extLst>
          </p:cNvPr>
          <p:cNvSpPr>
            <a:spLocks noGrp="1"/>
          </p:cNvSpPr>
          <p:nvPr>
            <p:ph type="body" idx="1"/>
          </p:nvPr>
        </p:nvSpPr>
        <p:spPr>
          <a:xfrm>
            <a:off x="838200" y="1825625"/>
            <a:ext cx="5805668" cy="4351338"/>
          </a:xfrm>
        </p:spPr>
        <p:txBody>
          <a:bodyPr>
            <a:normAutofit fontScale="92500" lnSpcReduction="10000"/>
          </a:bodyPr>
          <a:lstStyle/>
          <a:p>
            <a:pPr marL="285750" indent="-285750"/>
            <a:r>
              <a:rPr lang="fi-FI" sz="1300" dirty="0">
                <a:solidFill>
                  <a:srgbClr val="000000"/>
                </a:solidFill>
                <a:latin typeface="+mn-lt"/>
              </a:rPr>
              <a:t>Väestönkehityksen kuva säilyy erittäin eriytyneenä. </a:t>
            </a:r>
            <a:r>
              <a:rPr lang="fi-FI" sz="1300" b="1" dirty="0">
                <a:solidFill>
                  <a:srgbClr val="000000"/>
                </a:solidFill>
                <a:latin typeface="+mn-lt"/>
              </a:rPr>
              <a:t>Väestönkasvu pakkautuu suurimmille kaupunkiseuduille.  </a:t>
            </a:r>
          </a:p>
          <a:p>
            <a:pPr marL="0" indent="0">
              <a:buNone/>
            </a:pPr>
            <a:r>
              <a:rPr lang="fi-FI" sz="1300" dirty="0">
                <a:solidFill>
                  <a:srgbClr val="000000"/>
                </a:solidFill>
                <a:latin typeface="+mn-lt"/>
                <a:sym typeface="Wingdings" panose="05000000000000000000" pitchFamily="2" charset="2"/>
              </a:rPr>
              <a:t> 62 kunnassa (20,1 prosenttia) väestö kasvaisi.</a:t>
            </a:r>
            <a:endParaRPr lang="fi-FI" sz="1300" dirty="0">
              <a:solidFill>
                <a:srgbClr val="000000"/>
              </a:solidFill>
              <a:latin typeface="+mn-lt"/>
            </a:endParaRPr>
          </a:p>
          <a:p>
            <a:pPr marL="285750" indent="-285750"/>
            <a:r>
              <a:rPr lang="fi-FI" sz="1300" b="1" dirty="0">
                <a:solidFill>
                  <a:srgbClr val="000000"/>
                </a:solidFill>
                <a:latin typeface="+mn-lt"/>
                <a:sym typeface="Wingdings" pitchFamily="2" charset="2"/>
              </a:rPr>
              <a:t>Määrällisesti pääkaupunkiseudun väestönmuutos olisi erityisen suurta, </a:t>
            </a:r>
            <a:r>
              <a:rPr lang="fi-FI" sz="1300" dirty="0">
                <a:solidFill>
                  <a:srgbClr val="000000"/>
                </a:solidFill>
                <a:latin typeface="+mn-lt"/>
                <a:sym typeface="Wingdings" pitchFamily="2" charset="2"/>
              </a:rPr>
              <a:t>perustuen etenkin maahanmuuttoon ja vieraskielisten kasvuun. </a:t>
            </a:r>
          </a:p>
          <a:p>
            <a:pPr marL="285750" indent="-285750"/>
            <a:r>
              <a:rPr lang="fi-FI" sz="1300" dirty="0">
                <a:solidFill>
                  <a:srgbClr val="000000"/>
                </a:solidFill>
                <a:latin typeface="+mn-lt"/>
                <a:sym typeface="Wingdings" pitchFamily="2" charset="2"/>
              </a:rPr>
              <a:t>Muista suurista kaupunkiseuduista erityisesti Tampereen ja Turun seudun väestö kasvaisi voimakkaasti. Molemmissa maahanmuuton merkitys on suuri, mutta Tampereella maan sisäisen muuttoliikkeen rooli on myös suuri. Myös Oulussa tapahtuisi kohtuullista kasvua.</a:t>
            </a:r>
          </a:p>
          <a:p>
            <a:pPr marL="285750" indent="-285750"/>
            <a:r>
              <a:rPr lang="fi-FI" sz="1300" dirty="0">
                <a:solidFill>
                  <a:srgbClr val="000000"/>
                </a:solidFill>
                <a:latin typeface="+mn-lt"/>
                <a:sym typeface="Wingdings" pitchFamily="2" charset="2"/>
              </a:rPr>
              <a:t>Muissa yliopistokaupungeissa väestönkehitys sinnittelee, muissa keskuksissa taas väestö vähenee vaihtelevalla voimakkuudella. </a:t>
            </a:r>
          </a:p>
          <a:p>
            <a:pPr marL="285750" indent="-285750"/>
            <a:r>
              <a:rPr lang="fi-FI" sz="1300" b="1" dirty="0">
                <a:solidFill>
                  <a:srgbClr val="000000"/>
                </a:solidFill>
                <a:latin typeface="+mn-lt"/>
                <a:sym typeface="Wingdings" pitchFamily="2" charset="2"/>
              </a:rPr>
              <a:t>Pienemmissä kaupungeissa ja maaseutukunnissa suurten kaupunkiseutujen ulkopuolella väestö vähenee pääsääntöisesti voimakkaasti. </a:t>
            </a:r>
          </a:p>
          <a:p>
            <a:pPr marL="0" indent="0">
              <a:buNone/>
            </a:pPr>
            <a:r>
              <a:rPr lang="fi-FI" sz="1300" dirty="0">
                <a:solidFill>
                  <a:srgbClr val="000000"/>
                </a:solidFill>
                <a:latin typeface="+mn-lt"/>
                <a:sym typeface="Wingdings" panose="05000000000000000000" pitchFamily="2" charset="2"/>
              </a:rPr>
              <a:t> Poikkeuksena tästä osassa Lapin matkailuvetoisia kuntia sekä Varsinais-Suomen mökkikuntia väestö kasvaa. </a:t>
            </a:r>
          </a:p>
        </p:txBody>
      </p:sp>
      <p:sp>
        <p:nvSpPr>
          <p:cNvPr id="9" name="Title 5">
            <a:extLst>
              <a:ext uri="{FF2B5EF4-FFF2-40B4-BE49-F238E27FC236}">
                <a16:creationId xmlns:a16="http://schemas.microsoft.com/office/drawing/2014/main" id="{279FE045-E7CD-247B-AC5B-A09BBF7BC0A8}"/>
              </a:ext>
            </a:extLst>
          </p:cNvPr>
          <p:cNvSpPr txBox="1">
            <a:spLocks/>
          </p:cNvSpPr>
          <p:nvPr/>
        </p:nvSpPr>
        <p:spPr>
          <a:xfrm>
            <a:off x="838200" y="500062"/>
            <a:ext cx="6365240"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eaLnBrk="1" hangingPunct="1">
              <a:lnSpc>
                <a:spcPct val="90000"/>
              </a:lnSpc>
              <a:spcBef>
                <a:spcPts val="0"/>
              </a:spcBef>
              <a:spcAft>
                <a:spcPts val="0"/>
              </a:spcAft>
              <a:buClr>
                <a:schemeClr val="dk1"/>
              </a:buClr>
              <a:buSzPts val="1800"/>
              <a:buFont typeface="Montserrat ExtraBold"/>
              <a:buNone/>
              <a:defRPr sz="4400" b="0" i="0" u="none" strike="noStrike" cap="none">
                <a:solidFill>
                  <a:schemeClr val="dk2"/>
                </a:solidFill>
                <a:latin typeface="Montserrat ExtraBold"/>
                <a:ea typeface="Montserrat ExtraBold"/>
                <a:cs typeface="Montserrat ExtraBold"/>
                <a:sym typeface="Montserrat ExtraBold"/>
              </a:defRPr>
            </a:lvl1pPr>
            <a:lvl2pPr marR="0" lvl="1"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fi-FI" sz="3600" dirty="0"/>
              <a:t>Miltä Suomi näyttää </a:t>
            </a:r>
          </a:p>
          <a:p>
            <a:r>
              <a:rPr lang="fi-FI" sz="3600" dirty="0"/>
              <a:t>perusuran skenaariossa?</a:t>
            </a:r>
            <a:endParaRPr lang="en-US" sz="3600" dirty="0"/>
          </a:p>
        </p:txBody>
      </p:sp>
      <p:sp>
        <p:nvSpPr>
          <p:cNvPr id="10" name="Tekstiruutu 9">
            <a:extLst>
              <a:ext uri="{FF2B5EF4-FFF2-40B4-BE49-F238E27FC236}">
                <a16:creationId xmlns:a16="http://schemas.microsoft.com/office/drawing/2014/main" id="{9C631E07-81C0-1F05-47B7-4B564DA5D5A0}"/>
              </a:ext>
            </a:extLst>
          </p:cNvPr>
          <p:cNvSpPr txBox="1"/>
          <p:nvPr/>
        </p:nvSpPr>
        <p:spPr>
          <a:xfrm>
            <a:off x="8249885" y="6357938"/>
            <a:ext cx="2714206" cy="523220"/>
          </a:xfrm>
          <a:prstGeom prst="rect">
            <a:avLst/>
          </a:prstGeom>
          <a:noFill/>
        </p:spPr>
        <p:txBody>
          <a:bodyPr wrap="none" rtlCol="0">
            <a:spAutoFit/>
          </a:bodyPr>
          <a:lstStyle/>
          <a:p>
            <a:pPr algn="ctr"/>
            <a:r>
              <a:rPr lang="fi-FI" b="1" dirty="0">
                <a:latin typeface="+mn-lt"/>
              </a:rPr>
              <a:t>Väestönmuutos 2022-2040</a:t>
            </a:r>
          </a:p>
          <a:p>
            <a:pPr algn="ctr"/>
            <a:r>
              <a:rPr lang="fi-FI" b="1" dirty="0">
                <a:latin typeface="+mn-lt"/>
              </a:rPr>
              <a:t>perusura-skenaariossa</a:t>
            </a:r>
          </a:p>
        </p:txBody>
      </p:sp>
      <p:graphicFrame>
        <p:nvGraphicFramePr>
          <p:cNvPr id="5" name="Kaavio 4">
            <a:extLst>
              <a:ext uri="{FF2B5EF4-FFF2-40B4-BE49-F238E27FC236}">
                <a16:creationId xmlns:a16="http://schemas.microsoft.com/office/drawing/2014/main" id="{1EAE7437-E4FC-F9BE-1CDE-2CD775892D2D}"/>
              </a:ext>
            </a:extLst>
          </p:cNvPr>
          <p:cNvGraphicFramePr>
            <a:graphicFrameLocks/>
          </p:cNvGraphicFramePr>
          <p:nvPr>
            <p:extLst>
              <p:ext uri="{D42A27DB-BD31-4B8C-83A1-F6EECF244321}">
                <p14:modId xmlns:p14="http://schemas.microsoft.com/office/powerpoint/2010/main" val="2634245874"/>
              </p:ext>
            </p:extLst>
          </p:nvPr>
        </p:nvGraphicFramePr>
        <p:xfrm>
          <a:off x="7096124" y="509587"/>
          <a:ext cx="5095876" cy="63579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21418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1AF92E0-8BD1-4F1F-BA7D-6A6B91F5A139}"/>
              </a:ext>
            </a:extLst>
          </p:cNvPr>
          <p:cNvSpPr>
            <a:spLocks noGrp="1"/>
          </p:cNvSpPr>
          <p:nvPr>
            <p:ph type="title"/>
          </p:nvPr>
        </p:nvSpPr>
        <p:spPr>
          <a:xfrm>
            <a:off x="838200" y="365125"/>
            <a:ext cx="6314440" cy="1325563"/>
          </a:xfrm>
        </p:spPr>
        <p:txBody>
          <a:bodyPr>
            <a:noAutofit/>
          </a:bodyPr>
          <a:lstStyle/>
          <a:p>
            <a:r>
              <a:rPr lang="fi-FI" sz="3600" dirty="0"/>
              <a:t>Miltä Suomi näyttää </a:t>
            </a:r>
            <a:br>
              <a:rPr lang="fi-FI" sz="3600" dirty="0"/>
            </a:br>
            <a:r>
              <a:rPr lang="fi-FI" sz="3600" dirty="0"/>
              <a:t>kaupungistumisen skenaariossa?</a:t>
            </a:r>
            <a:endParaRPr lang="en-US" sz="3600" dirty="0"/>
          </a:p>
        </p:txBody>
      </p:sp>
      <p:sp>
        <p:nvSpPr>
          <p:cNvPr id="3" name="Text Placeholder 2">
            <a:extLst>
              <a:ext uri="{FF2B5EF4-FFF2-40B4-BE49-F238E27FC236}">
                <a16:creationId xmlns:a16="http://schemas.microsoft.com/office/drawing/2014/main" id="{E62D3400-CCAD-4726-AA79-6E86064745AE}"/>
              </a:ext>
            </a:extLst>
          </p:cNvPr>
          <p:cNvSpPr>
            <a:spLocks noGrp="1"/>
          </p:cNvSpPr>
          <p:nvPr>
            <p:ph type="body" idx="1"/>
          </p:nvPr>
        </p:nvSpPr>
        <p:spPr>
          <a:xfrm>
            <a:off x="838200" y="1825625"/>
            <a:ext cx="5892800" cy="4351338"/>
          </a:xfrm>
        </p:spPr>
        <p:txBody>
          <a:bodyPr>
            <a:normAutofit/>
          </a:bodyPr>
          <a:lstStyle/>
          <a:p>
            <a:pPr marL="285750" indent="-285750"/>
            <a:r>
              <a:rPr lang="fi-FI" sz="1200" b="1" dirty="0">
                <a:solidFill>
                  <a:srgbClr val="000000"/>
                </a:solidFill>
                <a:latin typeface="+mn-lt"/>
              </a:rPr>
              <a:t>Kaupungistumisen skenaario johtaa vielä perusuraakin voimakkaammin keksittyvään Suomeen. </a:t>
            </a:r>
          </a:p>
          <a:p>
            <a:pPr marL="66040" indent="0">
              <a:buNone/>
            </a:pPr>
            <a:r>
              <a:rPr lang="fi-FI" sz="1200" dirty="0">
                <a:solidFill>
                  <a:srgbClr val="000000"/>
                </a:solidFill>
                <a:latin typeface="+mn-lt"/>
                <a:sym typeface="Wingdings" panose="05000000000000000000" pitchFamily="2" charset="2"/>
              </a:rPr>
              <a:t> 55 kunnassa (17,8 prosenttia) väestö kasvaisi.</a:t>
            </a:r>
            <a:endParaRPr lang="fi-FI" sz="1200" dirty="0">
              <a:solidFill>
                <a:srgbClr val="000000"/>
              </a:solidFill>
              <a:latin typeface="+mn-lt"/>
            </a:endParaRPr>
          </a:p>
          <a:p>
            <a:pPr marL="285750" indent="-285750"/>
            <a:r>
              <a:rPr lang="fi-FI" sz="1200" b="1" dirty="0">
                <a:solidFill>
                  <a:srgbClr val="000000"/>
                </a:solidFill>
                <a:latin typeface="+mn-lt"/>
                <a:sym typeface="Wingdings" pitchFamily="2" charset="2"/>
              </a:rPr>
              <a:t>Väestönkasvu keskittyy erityisesti pääkaupunkiseudulle,</a:t>
            </a:r>
            <a:r>
              <a:rPr lang="fi-FI" sz="1200" dirty="0">
                <a:solidFill>
                  <a:srgbClr val="000000"/>
                </a:solidFill>
                <a:latin typeface="+mn-lt"/>
                <a:sym typeface="Wingdings" pitchFamily="2" charset="2"/>
              </a:rPr>
              <a:t> osin myös muiden suurten kaupunkiseutujen kustannuksella. Perusuran skenaariosta poiketen pääkaupunkiseudun kasvu nojaa vahvemmin myös maan sisäisen muuttoliikkeen virtoihin. </a:t>
            </a:r>
            <a:endParaRPr lang="fi-FI" sz="1200" dirty="0">
              <a:solidFill>
                <a:srgbClr val="000000"/>
              </a:solidFill>
              <a:latin typeface="+mn-lt"/>
            </a:endParaRPr>
          </a:p>
          <a:p>
            <a:pPr marL="285750" indent="-285750"/>
            <a:r>
              <a:rPr lang="fi-FI" sz="1200" dirty="0">
                <a:solidFill>
                  <a:srgbClr val="000000"/>
                </a:solidFill>
                <a:latin typeface="+mn-lt"/>
                <a:sym typeface="Wingdings" pitchFamily="2" charset="2"/>
              </a:rPr>
              <a:t>Skenaariossa myös muut suuret kaupunkiseudun kasvavat, mutta hitaammin kuin perusuran skenaariossa.</a:t>
            </a:r>
            <a:endParaRPr lang="fi-FI" sz="1200" dirty="0">
              <a:solidFill>
                <a:srgbClr val="000000"/>
              </a:solidFill>
              <a:latin typeface="+mn-lt"/>
            </a:endParaRPr>
          </a:p>
          <a:p>
            <a:pPr marL="285750" indent="-285750"/>
            <a:r>
              <a:rPr lang="fi-FI" sz="1200" b="1" dirty="0">
                <a:solidFill>
                  <a:srgbClr val="000000"/>
                </a:solidFill>
                <a:latin typeface="+mn-lt"/>
                <a:sym typeface="Wingdings" pitchFamily="2" charset="2"/>
              </a:rPr>
              <a:t>Kaupungistumisen skenaariossa suurten kaupunkiseutujen ulkopuolinen maa taantuu voimakkaasti. </a:t>
            </a:r>
            <a:r>
              <a:rPr lang="fi-FI" sz="1200" dirty="0">
                <a:solidFill>
                  <a:srgbClr val="000000"/>
                </a:solidFill>
                <a:latin typeface="+mn-lt"/>
                <a:sym typeface="Wingdings" pitchFamily="2" charset="2"/>
              </a:rPr>
              <a:t>Etenkin syrjäisemmillä alueilla väestönkehitys on erittäin negatiivista. </a:t>
            </a:r>
            <a:endParaRPr lang="fi-FI" sz="1200" dirty="0">
              <a:solidFill>
                <a:srgbClr val="000000"/>
              </a:solidFill>
              <a:latin typeface="+mn-lt"/>
            </a:endParaRPr>
          </a:p>
          <a:p>
            <a:pPr marL="0" indent="0">
              <a:buNone/>
            </a:pPr>
            <a:r>
              <a:rPr lang="fi-FI" sz="1200" b="1" dirty="0">
                <a:solidFill>
                  <a:srgbClr val="000000"/>
                </a:solidFill>
                <a:latin typeface="+mn-lt"/>
                <a:sym typeface="Wingdings" panose="05000000000000000000" pitchFamily="2" charset="2"/>
              </a:rPr>
              <a:t> Skenaarion toteutuminen söisi myös pidemmän ajanjakson tulevaisuuden näkymiä pienissä kunnissa, sillä keskittävä muuttoliike siirtäisi muita skenaarioita enemmän nuoria työikäisiä suurille kaupunkiseuduille </a:t>
            </a:r>
            <a:r>
              <a:rPr lang="fi-FI" sz="1200" dirty="0">
                <a:solidFill>
                  <a:srgbClr val="000000"/>
                </a:solidFill>
                <a:latin typeface="+mn-lt"/>
                <a:sym typeface="Wingdings" pitchFamily="2" charset="2"/>
              </a:rPr>
              <a:t>(etenkin pääkaupunkiseudulle).</a:t>
            </a:r>
            <a:endParaRPr lang="fi-FI" sz="1200" dirty="0">
              <a:solidFill>
                <a:srgbClr val="000000"/>
              </a:solidFill>
              <a:latin typeface="+mn-lt"/>
            </a:endParaRPr>
          </a:p>
          <a:p>
            <a:pPr marL="285750" indent="-285750">
              <a:buFont typeface="Wingdings" pitchFamily="2" charset="2"/>
              <a:buChar char="§"/>
            </a:pPr>
            <a:endParaRPr lang="fi-FI" sz="1400" dirty="0">
              <a:solidFill>
                <a:srgbClr val="000000"/>
              </a:solidFill>
              <a:latin typeface="+mn-lt"/>
              <a:sym typeface="Wingdings" pitchFamily="2" charset="2"/>
            </a:endParaRPr>
          </a:p>
          <a:p>
            <a:pPr marL="285750" indent="-285750">
              <a:buFont typeface="Wingdings" pitchFamily="2" charset="2"/>
              <a:buChar char="§"/>
            </a:pPr>
            <a:endParaRPr lang="fi-FI" sz="1400" b="1" dirty="0">
              <a:solidFill>
                <a:srgbClr val="000000"/>
              </a:solidFill>
              <a:latin typeface="+mj-lt"/>
            </a:endParaRPr>
          </a:p>
        </p:txBody>
      </p:sp>
      <p:sp>
        <p:nvSpPr>
          <p:cNvPr id="5" name="Tekstiruutu 4">
            <a:extLst>
              <a:ext uri="{FF2B5EF4-FFF2-40B4-BE49-F238E27FC236}">
                <a16:creationId xmlns:a16="http://schemas.microsoft.com/office/drawing/2014/main" id="{35A064A8-8981-72A0-3F51-E32D417C4868}"/>
              </a:ext>
            </a:extLst>
          </p:cNvPr>
          <p:cNvSpPr txBox="1"/>
          <p:nvPr/>
        </p:nvSpPr>
        <p:spPr>
          <a:xfrm>
            <a:off x="8102410" y="6357938"/>
            <a:ext cx="3009157" cy="523220"/>
          </a:xfrm>
          <a:prstGeom prst="rect">
            <a:avLst/>
          </a:prstGeom>
          <a:noFill/>
        </p:spPr>
        <p:txBody>
          <a:bodyPr wrap="none" rtlCol="0">
            <a:spAutoFit/>
          </a:bodyPr>
          <a:lstStyle/>
          <a:p>
            <a:pPr algn="ctr"/>
            <a:r>
              <a:rPr lang="fi-FI" b="1" dirty="0">
                <a:latin typeface="+mn-lt"/>
              </a:rPr>
              <a:t>Väestönmuutos 2022-2040</a:t>
            </a:r>
          </a:p>
          <a:p>
            <a:pPr algn="ctr"/>
            <a:r>
              <a:rPr lang="fi-FI" b="1" dirty="0">
                <a:latin typeface="+mn-lt"/>
              </a:rPr>
              <a:t>kaupungistumis-skenaariossa</a:t>
            </a:r>
          </a:p>
        </p:txBody>
      </p:sp>
      <p:pic>
        <p:nvPicPr>
          <p:cNvPr id="14" name="Kuva 13">
            <a:extLst>
              <a:ext uri="{FF2B5EF4-FFF2-40B4-BE49-F238E27FC236}">
                <a16:creationId xmlns:a16="http://schemas.microsoft.com/office/drawing/2014/main" id="{8BD674D5-382E-FA72-C569-CD777DB19408}"/>
              </a:ext>
            </a:extLst>
          </p:cNvPr>
          <p:cNvPicPr>
            <a:picLocks noChangeAspect="1"/>
          </p:cNvPicPr>
          <p:nvPr/>
        </p:nvPicPr>
        <p:blipFill>
          <a:blip r:embed="rId2"/>
          <a:stretch>
            <a:fillRect/>
          </a:stretch>
        </p:blipFill>
        <p:spPr>
          <a:xfrm>
            <a:off x="7517842" y="500062"/>
            <a:ext cx="4142439" cy="5857876"/>
          </a:xfrm>
          <a:prstGeom prst="rect">
            <a:avLst/>
          </a:prstGeom>
        </p:spPr>
      </p:pic>
      <p:graphicFrame>
        <p:nvGraphicFramePr>
          <p:cNvPr id="4" name="Kaavio 3">
            <a:extLst>
              <a:ext uri="{FF2B5EF4-FFF2-40B4-BE49-F238E27FC236}">
                <a16:creationId xmlns:a16="http://schemas.microsoft.com/office/drawing/2014/main" id="{6F8F75F0-0A81-B757-80A8-C2A2C12F830A}"/>
              </a:ext>
            </a:extLst>
          </p:cNvPr>
          <p:cNvGraphicFramePr>
            <a:graphicFrameLocks/>
          </p:cNvGraphicFramePr>
          <p:nvPr>
            <p:extLst>
              <p:ext uri="{D42A27DB-BD31-4B8C-83A1-F6EECF244321}">
                <p14:modId xmlns:p14="http://schemas.microsoft.com/office/powerpoint/2010/main" val="2038927939"/>
              </p:ext>
            </p:extLst>
          </p:nvPr>
        </p:nvGraphicFramePr>
        <p:xfrm>
          <a:off x="7096124" y="500062"/>
          <a:ext cx="5095876" cy="638109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11903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1AF92E0-8BD1-4F1F-BA7D-6A6B91F5A139}"/>
              </a:ext>
            </a:extLst>
          </p:cNvPr>
          <p:cNvSpPr>
            <a:spLocks noGrp="1"/>
          </p:cNvSpPr>
          <p:nvPr>
            <p:ph type="title"/>
          </p:nvPr>
        </p:nvSpPr>
        <p:spPr>
          <a:xfrm>
            <a:off x="838200" y="365125"/>
            <a:ext cx="6303380" cy="1325563"/>
          </a:xfrm>
        </p:spPr>
        <p:txBody>
          <a:bodyPr>
            <a:noAutofit/>
          </a:bodyPr>
          <a:lstStyle/>
          <a:p>
            <a:r>
              <a:rPr lang="fi-FI" sz="3600" dirty="0"/>
              <a:t>Miltä Suomi näyttää </a:t>
            </a:r>
            <a:br>
              <a:rPr lang="fi-FI" sz="3600" dirty="0"/>
            </a:br>
            <a:r>
              <a:rPr lang="fi-FI" sz="3600" dirty="0"/>
              <a:t>hajautumisen skenaariossa?</a:t>
            </a:r>
            <a:endParaRPr lang="en-US" sz="3600" dirty="0"/>
          </a:p>
        </p:txBody>
      </p:sp>
      <p:sp>
        <p:nvSpPr>
          <p:cNvPr id="3" name="Text Placeholder 2">
            <a:extLst>
              <a:ext uri="{FF2B5EF4-FFF2-40B4-BE49-F238E27FC236}">
                <a16:creationId xmlns:a16="http://schemas.microsoft.com/office/drawing/2014/main" id="{E62D3400-CCAD-4726-AA79-6E86064745AE}"/>
              </a:ext>
            </a:extLst>
          </p:cNvPr>
          <p:cNvSpPr>
            <a:spLocks noGrp="1"/>
          </p:cNvSpPr>
          <p:nvPr>
            <p:ph type="body" idx="1"/>
          </p:nvPr>
        </p:nvSpPr>
        <p:spPr>
          <a:xfrm>
            <a:off x="838200" y="1825625"/>
            <a:ext cx="6303380" cy="4351338"/>
          </a:xfrm>
        </p:spPr>
        <p:txBody>
          <a:bodyPr>
            <a:normAutofit/>
          </a:bodyPr>
          <a:lstStyle/>
          <a:p>
            <a:pPr marL="285750" indent="-285750"/>
            <a:r>
              <a:rPr lang="fi-FI" sz="1200" b="1" dirty="0">
                <a:solidFill>
                  <a:srgbClr val="000000"/>
                </a:solidFill>
                <a:latin typeface="+mn-lt"/>
              </a:rPr>
              <a:t>Hajautumisen skenaariossa maan sisäinen muuttoliike jakaantuu hieman muita skenaarioita tasaisemmin koko maahan. </a:t>
            </a:r>
          </a:p>
          <a:p>
            <a:pPr marL="66040" indent="0">
              <a:buNone/>
            </a:pPr>
            <a:r>
              <a:rPr lang="fi-FI" sz="1200" dirty="0">
                <a:solidFill>
                  <a:srgbClr val="000000"/>
                </a:solidFill>
                <a:latin typeface="+mn-lt"/>
                <a:sym typeface="Wingdings" panose="05000000000000000000" pitchFamily="2" charset="2"/>
              </a:rPr>
              <a:t> 73 kunnassa (23 prosenttia) väestö kasvaisi.</a:t>
            </a:r>
            <a:endParaRPr lang="fi-FI" sz="1200" dirty="0">
              <a:solidFill>
                <a:srgbClr val="000000"/>
              </a:solidFill>
              <a:latin typeface="+mn-lt"/>
            </a:endParaRPr>
          </a:p>
          <a:p>
            <a:pPr marL="285750" indent="-285750"/>
            <a:r>
              <a:rPr lang="fi-FI" sz="1200" b="1" dirty="0">
                <a:solidFill>
                  <a:srgbClr val="000000"/>
                </a:solidFill>
                <a:latin typeface="+mn-lt"/>
                <a:sym typeface="Wingdings" pitchFamily="2" charset="2"/>
              </a:rPr>
              <a:t>Skenaariossa kasvun pisteet ovat vastaavat kuin muissa, mutta etenkin pääkaupunkiseudun kasvutahti hidastuu.</a:t>
            </a:r>
            <a:r>
              <a:rPr lang="fi-FI" sz="1200" dirty="0">
                <a:solidFill>
                  <a:srgbClr val="000000"/>
                </a:solidFill>
                <a:latin typeface="+mn-lt"/>
                <a:sym typeface="Wingdings" pitchFamily="2" charset="2"/>
              </a:rPr>
              <a:t> Skenaariossa pääkaupunkiseutu saa suuria muuttovoittoja ulkomailta, muttei maan sisältä. Muiden suurten kaupunkiseutujen asema muuttuu pääkaupunkiseutua vähemmän. </a:t>
            </a:r>
            <a:endParaRPr lang="fi-FI" sz="1200" dirty="0">
              <a:solidFill>
                <a:srgbClr val="000000"/>
              </a:solidFill>
              <a:latin typeface="+mn-lt"/>
            </a:endParaRPr>
          </a:p>
          <a:p>
            <a:pPr marL="285750" indent="-285750"/>
            <a:r>
              <a:rPr lang="fi-FI" sz="1200" b="1" dirty="0">
                <a:solidFill>
                  <a:srgbClr val="000000"/>
                </a:solidFill>
                <a:latin typeface="+mn-lt"/>
                <a:sym typeface="Wingdings" pitchFamily="2" charset="2"/>
              </a:rPr>
              <a:t>Suurimmassa osassa maata väestö vähenisi yhä, mutta aiempaa maltillisemmin.</a:t>
            </a:r>
            <a:r>
              <a:rPr lang="fi-FI" sz="1200" dirty="0">
                <a:solidFill>
                  <a:srgbClr val="000000"/>
                </a:solidFill>
                <a:latin typeface="+mn-lt"/>
                <a:sym typeface="Wingdings" pitchFamily="2" charset="2"/>
              </a:rPr>
              <a:t> Väestönkehitys vahvistuisi etenkin alle 44-vuotiaiden työikäisten ryhmässä. Suurimpia hyötyjiä olisivat Lapin matkailuvetoiset kunnat sekä mökkikunnat ympäri maata. Toisaalta taas esimerkiksi ydinmaaseudulla (”perinteisellä” maatalousvetoisella maaseudulla) muutokset olisivat hillittyjä. </a:t>
            </a:r>
            <a:endParaRPr lang="fi-FI" sz="1200" dirty="0">
              <a:solidFill>
                <a:srgbClr val="000000"/>
              </a:solidFill>
              <a:latin typeface="+mn-lt"/>
            </a:endParaRPr>
          </a:p>
          <a:p>
            <a:pPr marL="0" indent="0">
              <a:buSzPct val="125000"/>
              <a:buNone/>
            </a:pPr>
            <a:r>
              <a:rPr lang="fi-FI" sz="1200" dirty="0">
                <a:solidFill>
                  <a:srgbClr val="000000"/>
                </a:solidFill>
                <a:latin typeface="+mn-lt"/>
                <a:sym typeface="Wingdings" pitchFamily="2" charset="2"/>
              </a:rPr>
              <a:t> </a:t>
            </a:r>
            <a:r>
              <a:rPr lang="fi-FI" sz="1200" b="1" dirty="0">
                <a:solidFill>
                  <a:srgbClr val="000000"/>
                </a:solidFill>
                <a:latin typeface="+mn-lt"/>
                <a:sym typeface="Wingdings" pitchFamily="2" charset="2"/>
              </a:rPr>
              <a:t>Hajautumisen skenaarion toteutuminen vahvistaisi myös pidemmän ajanjakson tulevaisuuden kuvia laajemmin ympäri maata. </a:t>
            </a:r>
            <a:endParaRPr lang="fi-FI" sz="1200" b="1" dirty="0">
              <a:solidFill>
                <a:srgbClr val="000000"/>
              </a:solidFill>
              <a:latin typeface="+mn-lt"/>
            </a:endParaRPr>
          </a:p>
          <a:p>
            <a:pPr marL="285750" indent="-285750">
              <a:buFont typeface="Wingdings" pitchFamily="2" charset="2"/>
              <a:buChar char="§"/>
            </a:pPr>
            <a:endParaRPr lang="fi-FI" sz="1400" dirty="0">
              <a:solidFill>
                <a:srgbClr val="000000"/>
              </a:solidFill>
              <a:latin typeface="+mn-lt"/>
              <a:sym typeface="Wingdings" pitchFamily="2" charset="2"/>
            </a:endParaRPr>
          </a:p>
          <a:p>
            <a:pPr marL="285750" indent="-285750">
              <a:buFont typeface="Wingdings" pitchFamily="2" charset="2"/>
              <a:buChar char="§"/>
            </a:pPr>
            <a:endParaRPr lang="fi-FI" sz="1400" b="1" dirty="0">
              <a:solidFill>
                <a:srgbClr val="000000"/>
              </a:solidFill>
              <a:latin typeface="+mj-lt"/>
            </a:endParaRPr>
          </a:p>
        </p:txBody>
      </p:sp>
      <p:sp>
        <p:nvSpPr>
          <p:cNvPr id="7" name="Tekstiruutu 6">
            <a:extLst>
              <a:ext uri="{FF2B5EF4-FFF2-40B4-BE49-F238E27FC236}">
                <a16:creationId xmlns:a16="http://schemas.microsoft.com/office/drawing/2014/main" id="{E663BF42-79BC-A088-2742-8B657F9DF871}"/>
              </a:ext>
            </a:extLst>
          </p:cNvPr>
          <p:cNvSpPr txBox="1"/>
          <p:nvPr/>
        </p:nvSpPr>
        <p:spPr>
          <a:xfrm>
            <a:off x="8249885" y="6357938"/>
            <a:ext cx="2714206" cy="523220"/>
          </a:xfrm>
          <a:prstGeom prst="rect">
            <a:avLst/>
          </a:prstGeom>
          <a:noFill/>
        </p:spPr>
        <p:txBody>
          <a:bodyPr wrap="none" rtlCol="0">
            <a:spAutoFit/>
          </a:bodyPr>
          <a:lstStyle/>
          <a:p>
            <a:pPr algn="ctr"/>
            <a:r>
              <a:rPr lang="fi-FI" b="1" dirty="0">
                <a:latin typeface="+mn-lt"/>
              </a:rPr>
              <a:t>Väestönmuutos 2022-2040</a:t>
            </a:r>
          </a:p>
          <a:p>
            <a:pPr algn="ctr"/>
            <a:r>
              <a:rPr lang="fi-FI" b="1" dirty="0">
                <a:latin typeface="+mn-lt"/>
              </a:rPr>
              <a:t>hajautumis-skenaariossa</a:t>
            </a:r>
          </a:p>
        </p:txBody>
      </p:sp>
      <p:pic>
        <p:nvPicPr>
          <p:cNvPr id="2" name="Kuva 1">
            <a:extLst>
              <a:ext uri="{FF2B5EF4-FFF2-40B4-BE49-F238E27FC236}">
                <a16:creationId xmlns:a16="http://schemas.microsoft.com/office/drawing/2014/main" id="{211F5526-7F2B-E23F-D133-D742E36419DA}"/>
              </a:ext>
            </a:extLst>
          </p:cNvPr>
          <p:cNvPicPr>
            <a:picLocks noChangeAspect="1"/>
          </p:cNvPicPr>
          <p:nvPr/>
        </p:nvPicPr>
        <p:blipFill>
          <a:blip r:embed="rId2"/>
          <a:stretch>
            <a:fillRect/>
          </a:stretch>
        </p:blipFill>
        <p:spPr>
          <a:xfrm>
            <a:off x="7517843" y="500062"/>
            <a:ext cx="4142438" cy="5857876"/>
          </a:xfrm>
          <a:prstGeom prst="rect">
            <a:avLst/>
          </a:prstGeom>
        </p:spPr>
      </p:pic>
      <p:graphicFrame>
        <p:nvGraphicFramePr>
          <p:cNvPr id="5" name="Kaavio 4">
            <a:extLst>
              <a:ext uri="{FF2B5EF4-FFF2-40B4-BE49-F238E27FC236}">
                <a16:creationId xmlns:a16="http://schemas.microsoft.com/office/drawing/2014/main" id="{0530A5CF-433D-6E0D-1741-B189FE180460}"/>
              </a:ext>
            </a:extLst>
          </p:cNvPr>
          <p:cNvGraphicFramePr>
            <a:graphicFrameLocks noChangeAspect="1"/>
          </p:cNvGraphicFramePr>
          <p:nvPr>
            <p:extLst>
              <p:ext uri="{D42A27DB-BD31-4B8C-83A1-F6EECF244321}">
                <p14:modId xmlns:p14="http://schemas.microsoft.com/office/powerpoint/2010/main" val="1681398935"/>
              </p:ext>
            </p:extLst>
          </p:nvPr>
        </p:nvGraphicFramePr>
        <p:xfrm>
          <a:off x="7095600" y="500400"/>
          <a:ext cx="5094000" cy="635559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23980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1AF92E0-8BD1-4F1F-BA7D-6A6B91F5A139}"/>
              </a:ext>
            </a:extLst>
          </p:cNvPr>
          <p:cNvSpPr>
            <a:spLocks noGrp="1"/>
          </p:cNvSpPr>
          <p:nvPr>
            <p:ph type="title"/>
          </p:nvPr>
        </p:nvSpPr>
        <p:spPr>
          <a:xfrm>
            <a:off x="838200" y="365125"/>
            <a:ext cx="6303380" cy="1325563"/>
          </a:xfrm>
        </p:spPr>
        <p:txBody>
          <a:bodyPr>
            <a:noAutofit/>
          </a:bodyPr>
          <a:lstStyle/>
          <a:p>
            <a:r>
              <a:rPr lang="fi-FI" sz="3600" dirty="0"/>
              <a:t>Miltä Suomi näyttää </a:t>
            </a:r>
            <a:br>
              <a:rPr lang="fi-FI" sz="3600" dirty="0"/>
            </a:br>
            <a:r>
              <a:rPr lang="fi-FI" sz="3600" dirty="0"/>
              <a:t>kansainvälistyvän Suomen skenaariossa?</a:t>
            </a:r>
            <a:endParaRPr lang="en-US" sz="3600" dirty="0"/>
          </a:p>
        </p:txBody>
      </p:sp>
      <p:sp>
        <p:nvSpPr>
          <p:cNvPr id="3" name="Text Placeholder 2">
            <a:extLst>
              <a:ext uri="{FF2B5EF4-FFF2-40B4-BE49-F238E27FC236}">
                <a16:creationId xmlns:a16="http://schemas.microsoft.com/office/drawing/2014/main" id="{E62D3400-CCAD-4726-AA79-6E86064745AE}"/>
              </a:ext>
            </a:extLst>
          </p:cNvPr>
          <p:cNvSpPr>
            <a:spLocks noGrp="1"/>
          </p:cNvSpPr>
          <p:nvPr>
            <p:ph type="body" idx="1"/>
          </p:nvPr>
        </p:nvSpPr>
        <p:spPr>
          <a:xfrm>
            <a:off x="838200" y="1825625"/>
            <a:ext cx="6303380" cy="4351338"/>
          </a:xfrm>
        </p:spPr>
        <p:txBody>
          <a:bodyPr>
            <a:normAutofit fontScale="92500"/>
          </a:bodyPr>
          <a:lstStyle/>
          <a:p>
            <a:pPr marL="285750" indent="-285750"/>
            <a:r>
              <a:rPr lang="fi-FI" sz="1350" b="1" dirty="0">
                <a:solidFill>
                  <a:srgbClr val="000000"/>
                </a:solidFill>
                <a:latin typeface="+mn-lt"/>
              </a:rPr>
              <a:t>Kansainvälistyvän Suomen skenaariossa maahanmuuttoja tehtäisiin Suomeen erittäin paljon seuraavan 20 vuoden aikana. </a:t>
            </a:r>
          </a:p>
          <a:p>
            <a:pPr marL="285750" indent="-285750"/>
            <a:r>
              <a:rPr lang="fi-FI" sz="1350" dirty="0">
                <a:solidFill>
                  <a:srgbClr val="000000"/>
                </a:solidFill>
                <a:latin typeface="+mn-lt"/>
              </a:rPr>
              <a:t>Voimakkaasti lisääntyvä maahanmuutto johtaisi Suomen väestön merkittävään kasvuun (Suomessa asuisi noin 6 miljoonaa henkilöä vuonna 2040). </a:t>
            </a:r>
            <a:r>
              <a:rPr lang="fi-FI" sz="1350" b="1" dirty="0">
                <a:solidFill>
                  <a:srgbClr val="000000"/>
                </a:solidFill>
                <a:latin typeface="+mn-lt"/>
              </a:rPr>
              <a:t>Kansainvälistyvän Suomen kasvu jakaantuisi kuitenkin epätasaisesti</a:t>
            </a:r>
            <a:r>
              <a:rPr lang="fi-FI" sz="1350" dirty="0">
                <a:solidFill>
                  <a:srgbClr val="000000"/>
                </a:solidFill>
                <a:latin typeface="+mn-lt"/>
              </a:rPr>
              <a:t>, kuten muissa skenaarioissa. </a:t>
            </a:r>
          </a:p>
          <a:p>
            <a:pPr marL="66040" indent="0">
              <a:buNone/>
            </a:pPr>
            <a:r>
              <a:rPr lang="fi-FI" sz="1350" dirty="0">
                <a:solidFill>
                  <a:srgbClr val="000000"/>
                </a:solidFill>
                <a:latin typeface="+mn-lt"/>
                <a:sym typeface="Wingdings" panose="05000000000000000000" pitchFamily="2" charset="2"/>
              </a:rPr>
              <a:t> 73 kunnassa (23 prosenttia) väestö kasvaisi.</a:t>
            </a:r>
            <a:endParaRPr lang="fi-FI" sz="1350" dirty="0">
              <a:solidFill>
                <a:srgbClr val="000000"/>
              </a:solidFill>
              <a:latin typeface="+mn-lt"/>
            </a:endParaRPr>
          </a:p>
          <a:p>
            <a:pPr marL="285750" indent="-285750"/>
            <a:r>
              <a:rPr lang="fi-FI" sz="1350" b="1" dirty="0">
                <a:solidFill>
                  <a:srgbClr val="000000"/>
                </a:solidFill>
                <a:latin typeface="+mn-lt"/>
                <a:sym typeface="Wingdings" pitchFamily="2" charset="2"/>
              </a:rPr>
              <a:t>Väestönkasvu keskittyisi yhä suurimmille kaupunkiseuduille, </a:t>
            </a:r>
            <a:r>
              <a:rPr lang="fi-FI" sz="1350" dirty="0">
                <a:solidFill>
                  <a:srgbClr val="000000"/>
                </a:solidFill>
                <a:latin typeface="+mn-lt"/>
                <a:sym typeface="Wingdings" pitchFamily="2" charset="2"/>
              </a:rPr>
              <a:t>ja etenkin pääkaupunkiseudulle. Myös monien keskisuurten kaupunkien ja maakuntakeskuksen kehitys vahvistuisi. </a:t>
            </a:r>
          </a:p>
          <a:p>
            <a:pPr marL="285750" indent="-285750"/>
            <a:r>
              <a:rPr lang="fi-FI" sz="1350" b="1" dirty="0">
                <a:solidFill>
                  <a:srgbClr val="000000"/>
                </a:solidFill>
                <a:latin typeface="+mn-lt"/>
                <a:sym typeface="Wingdings" pitchFamily="2" charset="2"/>
              </a:rPr>
              <a:t>Pienemmissä kaupungeissa ja maaseutualueilla muutokset olisivat hillitympiä.</a:t>
            </a:r>
          </a:p>
          <a:p>
            <a:pPr marL="66040" indent="0">
              <a:buNone/>
            </a:pPr>
            <a:r>
              <a:rPr lang="fi-FI" sz="1350" b="1" dirty="0">
                <a:solidFill>
                  <a:srgbClr val="000000"/>
                </a:solidFill>
                <a:latin typeface="+mn-lt"/>
                <a:sym typeface="Wingdings" pitchFamily="2" charset="2"/>
              </a:rPr>
              <a:t> Jotta koko maa hyötyisi lisääntyvästä maahanmuutosta, maahanmuuttojen täytyisi kohdentua huomattavasti nykyistä tasaisemmin kuntatasolla</a:t>
            </a:r>
            <a:r>
              <a:rPr lang="fi-FI" sz="1350" dirty="0">
                <a:solidFill>
                  <a:srgbClr val="000000"/>
                </a:solidFill>
                <a:latin typeface="+mn-lt"/>
                <a:sym typeface="Wingdings" pitchFamily="2" charset="2"/>
              </a:rPr>
              <a:t>. Lisäksi useiden pienten kuntien pitovoima maahanmuuttajien ryhmässä on heikko tai hyvin heikko, minkä seurauksena alueelta ulkomaille muuttavista suuri osa muuttaa maan sisällä kohti suurempia seutuja. </a:t>
            </a:r>
            <a:endParaRPr lang="fi-FI" sz="1350" b="1" dirty="0">
              <a:solidFill>
                <a:srgbClr val="000000"/>
              </a:solidFill>
              <a:latin typeface="+mn-lt"/>
              <a:sym typeface="Wingdings" pitchFamily="2" charset="2"/>
            </a:endParaRPr>
          </a:p>
          <a:p>
            <a:pPr marL="285750" indent="-285750">
              <a:buFont typeface="Wingdings" pitchFamily="2" charset="2"/>
              <a:buChar char="§"/>
            </a:pPr>
            <a:endParaRPr lang="fi-FI" sz="1350" dirty="0">
              <a:solidFill>
                <a:srgbClr val="000000"/>
              </a:solidFill>
              <a:latin typeface="+mn-lt"/>
              <a:sym typeface="Wingdings" pitchFamily="2" charset="2"/>
            </a:endParaRPr>
          </a:p>
          <a:p>
            <a:pPr marL="285750" indent="-285750">
              <a:buFont typeface="Wingdings" pitchFamily="2" charset="2"/>
              <a:buChar char="§"/>
            </a:pPr>
            <a:endParaRPr lang="fi-FI" sz="1350" b="1" dirty="0">
              <a:solidFill>
                <a:srgbClr val="000000"/>
              </a:solidFill>
              <a:latin typeface="+mj-lt"/>
            </a:endParaRPr>
          </a:p>
        </p:txBody>
      </p:sp>
      <p:pic>
        <p:nvPicPr>
          <p:cNvPr id="4" name="Kuva 3">
            <a:extLst>
              <a:ext uri="{FF2B5EF4-FFF2-40B4-BE49-F238E27FC236}">
                <a16:creationId xmlns:a16="http://schemas.microsoft.com/office/drawing/2014/main" id="{19C08C8C-B5ED-B79F-7EFE-3892A5BF4750}"/>
              </a:ext>
            </a:extLst>
          </p:cNvPr>
          <p:cNvPicPr>
            <a:picLocks noChangeAspect="1"/>
          </p:cNvPicPr>
          <p:nvPr/>
        </p:nvPicPr>
        <p:blipFill>
          <a:blip r:embed="rId2"/>
          <a:stretch>
            <a:fillRect/>
          </a:stretch>
        </p:blipFill>
        <p:spPr>
          <a:xfrm>
            <a:off x="7517842" y="500060"/>
            <a:ext cx="4142439" cy="5857877"/>
          </a:xfrm>
          <a:prstGeom prst="rect">
            <a:avLst/>
          </a:prstGeom>
        </p:spPr>
      </p:pic>
      <p:graphicFrame>
        <p:nvGraphicFramePr>
          <p:cNvPr id="5" name="Kaavio 4">
            <a:extLst>
              <a:ext uri="{FF2B5EF4-FFF2-40B4-BE49-F238E27FC236}">
                <a16:creationId xmlns:a16="http://schemas.microsoft.com/office/drawing/2014/main" id="{80DD5FC0-BA6E-28FF-323E-948D5D6E3C03}"/>
              </a:ext>
            </a:extLst>
          </p:cNvPr>
          <p:cNvGraphicFramePr>
            <a:graphicFrameLocks/>
          </p:cNvGraphicFramePr>
          <p:nvPr>
            <p:extLst>
              <p:ext uri="{D42A27DB-BD31-4B8C-83A1-F6EECF244321}">
                <p14:modId xmlns:p14="http://schemas.microsoft.com/office/powerpoint/2010/main" val="2328627286"/>
              </p:ext>
            </p:extLst>
          </p:nvPr>
        </p:nvGraphicFramePr>
        <p:xfrm>
          <a:off x="7095600" y="500400"/>
          <a:ext cx="5277600" cy="635632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25465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1AF92E0-8BD1-4F1F-BA7D-6A6B91F5A139}"/>
              </a:ext>
            </a:extLst>
          </p:cNvPr>
          <p:cNvSpPr>
            <a:spLocks noGrp="1"/>
          </p:cNvSpPr>
          <p:nvPr>
            <p:ph type="title"/>
          </p:nvPr>
        </p:nvSpPr>
        <p:spPr>
          <a:xfrm>
            <a:off x="838200" y="365125"/>
            <a:ext cx="10515600" cy="1325563"/>
          </a:xfrm>
        </p:spPr>
        <p:txBody>
          <a:bodyPr>
            <a:normAutofit/>
          </a:bodyPr>
          <a:lstStyle/>
          <a:p>
            <a:pPr algn="ctr"/>
            <a:r>
              <a:rPr lang="fi-FI" dirty="0"/>
              <a:t>Tiivistetty kuva väestönkehityksestä</a:t>
            </a:r>
            <a:endParaRPr lang="en-US" dirty="0"/>
          </a:p>
        </p:txBody>
      </p:sp>
      <p:graphicFrame>
        <p:nvGraphicFramePr>
          <p:cNvPr id="2" name="Kaavio 1">
            <a:extLst>
              <a:ext uri="{FF2B5EF4-FFF2-40B4-BE49-F238E27FC236}">
                <a16:creationId xmlns:a16="http://schemas.microsoft.com/office/drawing/2014/main" id="{89A5FF68-EBB7-4140-9436-14DC88CCFB11}"/>
              </a:ext>
            </a:extLst>
          </p:cNvPr>
          <p:cNvGraphicFramePr>
            <a:graphicFrameLocks/>
          </p:cNvGraphicFramePr>
          <p:nvPr>
            <p:extLst>
              <p:ext uri="{D42A27DB-BD31-4B8C-83A1-F6EECF244321}">
                <p14:modId xmlns:p14="http://schemas.microsoft.com/office/powerpoint/2010/main" val="262658395"/>
              </p:ext>
            </p:extLst>
          </p:nvPr>
        </p:nvGraphicFramePr>
        <p:xfrm>
          <a:off x="228599" y="1690688"/>
          <a:ext cx="11782425" cy="446246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345849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62D3400-CCAD-4726-AA79-6E86064745AE}"/>
              </a:ext>
            </a:extLst>
          </p:cNvPr>
          <p:cNvSpPr>
            <a:spLocks noGrp="1"/>
          </p:cNvSpPr>
          <p:nvPr>
            <p:ph type="body" idx="1"/>
          </p:nvPr>
        </p:nvSpPr>
        <p:spPr>
          <a:xfrm>
            <a:off x="838199" y="1825625"/>
            <a:ext cx="4368799" cy="4351338"/>
          </a:xfrm>
        </p:spPr>
        <p:txBody>
          <a:bodyPr>
            <a:normAutofit fontScale="92500"/>
          </a:bodyPr>
          <a:lstStyle/>
          <a:p>
            <a:pPr marL="66040" indent="0">
              <a:buNone/>
            </a:pPr>
            <a:r>
              <a:rPr lang="fi-FI" sz="1350" i="1" dirty="0">
                <a:solidFill>
                  <a:srgbClr val="000000"/>
                </a:solidFill>
                <a:latin typeface="+mn-lt"/>
              </a:rPr>
              <a:t>Kartoissa on kuvattu työikäisen väestön kehitystä Perusuran ja Kansainvälistyvän Suomen skenaarioissa vuosien 2022</a:t>
            </a:r>
            <a:r>
              <a:rPr lang="fi-FI" sz="1200" b="0" i="0" u="none" strike="noStrike" kern="1200" spc="0" baseline="0" dirty="0">
                <a:solidFill>
                  <a:srgbClr val="000000"/>
                </a:solidFill>
                <a:effectLst/>
              </a:rPr>
              <a:t>–</a:t>
            </a:r>
            <a:r>
              <a:rPr lang="fi-FI" sz="1350" i="1" dirty="0">
                <a:solidFill>
                  <a:srgbClr val="000000"/>
                </a:solidFill>
                <a:latin typeface="+mn-lt"/>
              </a:rPr>
              <a:t>2040 aikana.</a:t>
            </a:r>
          </a:p>
          <a:p>
            <a:pPr marL="285750" indent="-285750"/>
            <a:r>
              <a:rPr lang="fi-FI" sz="1350" b="1" dirty="0">
                <a:solidFill>
                  <a:srgbClr val="000000"/>
                </a:solidFill>
                <a:latin typeface="+mn-lt"/>
                <a:sym typeface="Wingdings" pitchFamily="2" charset="2"/>
              </a:rPr>
              <a:t>Kansallisella tasolla työikäisen väestön kehitys on suhteellisen hillittyä. </a:t>
            </a:r>
            <a:r>
              <a:rPr lang="fi-FI" sz="1350" dirty="0">
                <a:solidFill>
                  <a:srgbClr val="000000"/>
                </a:solidFill>
                <a:latin typeface="+mn-lt"/>
                <a:sym typeface="Wingdings" pitchFamily="2" charset="2"/>
              </a:rPr>
              <a:t>Perusuran skenaariossa työikäinen väestö kasvaa hieman ja kansainvälistyvän maahanmuuton skenaariossa työikäinen väestö kasvaa kohtuullisesti. </a:t>
            </a:r>
          </a:p>
          <a:p>
            <a:pPr marL="285750" indent="-285750">
              <a:buSzPct val="125000"/>
              <a:buFont typeface="Wingdings" panose="05000000000000000000" pitchFamily="2" charset="2"/>
              <a:buChar char="à"/>
            </a:pPr>
            <a:r>
              <a:rPr lang="fi-FI" sz="1350" dirty="0">
                <a:solidFill>
                  <a:srgbClr val="000000"/>
                </a:solidFill>
                <a:latin typeface="+mn-lt"/>
                <a:sym typeface="Wingdings" pitchFamily="2" charset="2"/>
              </a:rPr>
              <a:t>Toisaalta muissa Pohjoismaissa kehitys on pääosin vahvempaa</a:t>
            </a:r>
          </a:p>
          <a:p>
            <a:pPr marL="285750" indent="-285750"/>
            <a:r>
              <a:rPr lang="fi-FI" sz="1350" b="1" dirty="0">
                <a:solidFill>
                  <a:srgbClr val="000000"/>
                </a:solidFill>
                <a:latin typeface="+mn-lt"/>
                <a:sym typeface="Wingdings" pitchFamily="2" charset="2"/>
              </a:rPr>
              <a:t>Haasteena on aluetason kehitys:</a:t>
            </a:r>
            <a:r>
              <a:rPr lang="fi-FI" sz="1350" dirty="0">
                <a:solidFill>
                  <a:srgbClr val="000000"/>
                </a:solidFill>
                <a:latin typeface="+mn-lt"/>
                <a:sym typeface="Wingdings" pitchFamily="2" charset="2"/>
              </a:rPr>
              <a:t> vaikka kansallinen kehitys on maltillista, niin kaikki työikäisen väestön kasvu keskittyy suurimmille kaupunkiseuduille. </a:t>
            </a:r>
          </a:p>
          <a:p>
            <a:pPr marL="285750" indent="-285750"/>
            <a:r>
              <a:rPr lang="fi-FI" sz="1350" dirty="0">
                <a:solidFill>
                  <a:srgbClr val="000000"/>
                </a:solidFill>
                <a:latin typeface="+mn-lt"/>
                <a:sym typeface="Wingdings" pitchFamily="2" charset="2"/>
              </a:rPr>
              <a:t>Maahanmuuton merkittäväkään lisääntyminen ei muuttaisi työikäisen väestön kehityksen alueellista rakennetta kovin merkittävästi. </a:t>
            </a:r>
          </a:p>
          <a:p>
            <a:pPr marL="285750" indent="-285750">
              <a:buFont typeface="Wingdings" pitchFamily="2" charset="2"/>
              <a:buChar char="§"/>
            </a:pPr>
            <a:endParaRPr lang="fi-FI" sz="1350" b="1" dirty="0">
              <a:solidFill>
                <a:srgbClr val="000000"/>
              </a:solidFill>
              <a:latin typeface="+mj-lt"/>
            </a:endParaRPr>
          </a:p>
        </p:txBody>
      </p:sp>
      <p:pic>
        <p:nvPicPr>
          <p:cNvPr id="5" name="Kuva 4">
            <a:extLst>
              <a:ext uri="{FF2B5EF4-FFF2-40B4-BE49-F238E27FC236}">
                <a16:creationId xmlns:a16="http://schemas.microsoft.com/office/drawing/2014/main" id="{EF6E673A-17F9-8AAF-F2E5-B4BF2AACFF44}"/>
              </a:ext>
            </a:extLst>
          </p:cNvPr>
          <p:cNvPicPr>
            <a:picLocks noChangeAspect="1"/>
          </p:cNvPicPr>
          <p:nvPr/>
        </p:nvPicPr>
        <p:blipFill rotWithShape="1">
          <a:blip r:embed="rId2"/>
          <a:srcRect l="13628" r="3479"/>
          <a:stretch/>
        </p:blipFill>
        <p:spPr>
          <a:xfrm>
            <a:off x="8665789" y="240631"/>
            <a:ext cx="3479800" cy="5936332"/>
          </a:xfrm>
          <a:prstGeom prst="rect">
            <a:avLst/>
          </a:prstGeom>
        </p:spPr>
      </p:pic>
      <p:pic>
        <p:nvPicPr>
          <p:cNvPr id="9" name="Kuva 8">
            <a:extLst>
              <a:ext uri="{FF2B5EF4-FFF2-40B4-BE49-F238E27FC236}">
                <a16:creationId xmlns:a16="http://schemas.microsoft.com/office/drawing/2014/main" id="{37DB525A-5A48-BDB3-777C-6EE42411E232}"/>
              </a:ext>
            </a:extLst>
          </p:cNvPr>
          <p:cNvPicPr>
            <a:picLocks noChangeAspect="1"/>
          </p:cNvPicPr>
          <p:nvPr/>
        </p:nvPicPr>
        <p:blipFill rotWithShape="1">
          <a:blip r:embed="rId3"/>
          <a:srcRect l="13609" r="3498"/>
          <a:stretch/>
        </p:blipFill>
        <p:spPr>
          <a:xfrm>
            <a:off x="5207000" y="236328"/>
            <a:ext cx="3479800" cy="5936332"/>
          </a:xfrm>
          <a:prstGeom prst="rect">
            <a:avLst/>
          </a:prstGeom>
        </p:spPr>
      </p:pic>
      <p:sp>
        <p:nvSpPr>
          <p:cNvPr id="12" name="Title 5">
            <a:extLst>
              <a:ext uri="{FF2B5EF4-FFF2-40B4-BE49-F238E27FC236}">
                <a16:creationId xmlns:a16="http://schemas.microsoft.com/office/drawing/2014/main" id="{EF48E11F-C6D6-C8DD-E9D6-B3FD4F087084}"/>
              </a:ext>
            </a:extLst>
          </p:cNvPr>
          <p:cNvSpPr txBox="1">
            <a:spLocks/>
          </p:cNvSpPr>
          <p:nvPr/>
        </p:nvSpPr>
        <p:spPr>
          <a:xfrm>
            <a:off x="838200" y="365125"/>
            <a:ext cx="6303380" cy="1325563"/>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eaLnBrk="1" hangingPunct="1">
              <a:lnSpc>
                <a:spcPct val="90000"/>
              </a:lnSpc>
              <a:spcBef>
                <a:spcPts val="0"/>
              </a:spcBef>
              <a:spcAft>
                <a:spcPts val="0"/>
              </a:spcAft>
              <a:buClr>
                <a:schemeClr val="dk1"/>
              </a:buClr>
              <a:buSzPts val="1800"/>
              <a:buFont typeface="Montserrat ExtraBold"/>
              <a:buNone/>
              <a:defRPr sz="4400" b="0" i="0" u="none" strike="noStrike" cap="none">
                <a:solidFill>
                  <a:schemeClr val="dk2"/>
                </a:solidFill>
                <a:latin typeface="Montserrat ExtraBold"/>
                <a:ea typeface="Montserrat ExtraBold"/>
                <a:cs typeface="Montserrat ExtraBold"/>
                <a:sym typeface="Montserrat ExtraBold"/>
              </a:defRPr>
            </a:lvl1pPr>
            <a:lvl2pPr marR="0" lvl="1"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fi-FI" sz="3600" dirty="0"/>
              <a:t>Tuleva työikäisen väestönkehitys</a:t>
            </a:r>
            <a:endParaRPr lang="en-US" sz="3600" dirty="0"/>
          </a:p>
        </p:txBody>
      </p:sp>
      <p:sp>
        <p:nvSpPr>
          <p:cNvPr id="13" name="Tekstiruutu 12">
            <a:extLst>
              <a:ext uri="{FF2B5EF4-FFF2-40B4-BE49-F238E27FC236}">
                <a16:creationId xmlns:a16="http://schemas.microsoft.com/office/drawing/2014/main" id="{BE5A37D7-3EBF-7B98-4383-F7F716DB2704}"/>
              </a:ext>
            </a:extLst>
          </p:cNvPr>
          <p:cNvSpPr txBox="1"/>
          <p:nvPr/>
        </p:nvSpPr>
        <p:spPr>
          <a:xfrm>
            <a:off x="8992481" y="6181266"/>
            <a:ext cx="3153107" cy="523220"/>
          </a:xfrm>
          <a:prstGeom prst="rect">
            <a:avLst/>
          </a:prstGeom>
          <a:solidFill>
            <a:schemeClr val="bg1"/>
          </a:solidFill>
        </p:spPr>
        <p:txBody>
          <a:bodyPr wrap="square" rtlCol="0">
            <a:spAutoFit/>
          </a:bodyPr>
          <a:lstStyle/>
          <a:p>
            <a:pPr algn="ctr"/>
            <a:r>
              <a:rPr lang="fi-FI" b="1" dirty="0">
                <a:latin typeface="+mn-lt"/>
              </a:rPr>
              <a:t>Työikäisen väestön kehitys, </a:t>
            </a:r>
          </a:p>
          <a:p>
            <a:pPr algn="ctr"/>
            <a:r>
              <a:rPr lang="fi-FI" b="1" dirty="0">
                <a:latin typeface="+mn-lt"/>
              </a:rPr>
              <a:t>Kansainvälistyvä Suomi</a:t>
            </a:r>
          </a:p>
        </p:txBody>
      </p:sp>
      <p:sp>
        <p:nvSpPr>
          <p:cNvPr id="14" name="Tekstiruutu 13">
            <a:extLst>
              <a:ext uri="{FF2B5EF4-FFF2-40B4-BE49-F238E27FC236}">
                <a16:creationId xmlns:a16="http://schemas.microsoft.com/office/drawing/2014/main" id="{143C0BE2-79AE-8183-2FD2-DCBD37A8A0A0}"/>
              </a:ext>
            </a:extLst>
          </p:cNvPr>
          <p:cNvSpPr txBox="1"/>
          <p:nvPr/>
        </p:nvSpPr>
        <p:spPr>
          <a:xfrm>
            <a:off x="5533693" y="6172660"/>
            <a:ext cx="2826416" cy="523220"/>
          </a:xfrm>
          <a:prstGeom prst="rect">
            <a:avLst/>
          </a:prstGeom>
          <a:noFill/>
        </p:spPr>
        <p:txBody>
          <a:bodyPr wrap="none" rtlCol="0">
            <a:spAutoFit/>
          </a:bodyPr>
          <a:lstStyle/>
          <a:p>
            <a:pPr algn="ctr"/>
            <a:r>
              <a:rPr lang="fi-FI" b="1" dirty="0">
                <a:latin typeface="+mn-lt"/>
              </a:rPr>
              <a:t>Työikäisen väestön kehitys, </a:t>
            </a:r>
          </a:p>
          <a:p>
            <a:pPr algn="ctr"/>
            <a:r>
              <a:rPr lang="fi-FI" b="1" dirty="0">
                <a:latin typeface="+mn-lt"/>
              </a:rPr>
              <a:t>Perusura</a:t>
            </a:r>
          </a:p>
        </p:txBody>
      </p:sp>
    </p:spTree>
    <p:extLst>
      <p:ext uri="{BB962C8B-B14F-4D97-AF65-F5344CB8AC3E}">
        <p14:creationId xmlns:p14="http://schemas.microsoft.com/office/powerpoint/2010/main" val="2223206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1AF92E0-8BD1-4F1F-BA7D-6A6B91F5A139}"/>
              </a:ext>
            </a:extLst>
          </p:cNvPr>
          <p:cNvSpPr>
            <a:spLocks noGrp="1"/>
          </p:cNvSpPr>
          <p:nvPr>
            <p:ph type="title"/>
          </p:nvPr>
        </p:nvSpPr>
        <p:spPr>
          <a:xfrm>
            <a:off x="838200" y="365125"/>
            <a:ext cx="10515600" cy="1325563"/>
          </a:xfrm>
        </p:spPr>
        <p:txBody>
          <a:bodyPr>
            <a:normAutofit/>
          </a:bodyPr>
          <a:lstStyle/>
          <a:p>
            <a:pPr algn="ctr"/>
            <a:r>
              <a:rPr lang="fi-FI" dirty="0"/>
              <a:t>Tiivistetty kuva työikäisen väestön kehityksestä</a:t>
            </a:r>
            <a:endParaRPr lang="en-US" dirty="0"/>
          </a:p>
        </p:txBody>
      </p:sp>
      <p:graphicFrame>
        <p:nvGraphicFramePr>
          <p:cNvPr id="4" name="Kaavio 3">
            <a:extLst>
              <a:ext uri="{FF2B5EF4-FFF2-40B4-BE49-F238E27FC236}">
                <a16:creationId xmlns:a16="http://schemas.microsoft.com/office/drawing/2014/main" id="{B26B444B-F775-041F-1F38-BD1B748D0617}"/>
              </a:ext>
            </a:extLst>
          </p:cNvPr>
          <p:cNvGraphicFramePr>
            <a:graphicFrameLocks/>
          </p:cNvGraphicFramePr>
          <p:nvPr>
            <p:extLst>
              <p:ext uri="{D42A27DB-BD31-4B8C-83A1-F6EECF244321}">
                <p14:modId xmlns:p14="http://schemas.microsoft.com/office/powerpoint/2010/main" val="1488474526"/>
              </p:ext>
            </p:extLst>
          </p:nvPr>
        </p:nvGraphicFramePr>
        <p:xfrm>
          <a:off x="228599" y="1690688"/>
          <a:ext cx="11782425" cy="446246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8506951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40"/>
          <p:cNvSpPr txBox="1">
            <a:spLocks noGrp="1"/>
          </p:cNvSpPr>
          <p:nvPr>
            <p:ph type="title"/>
          </p:nvPr>
        </p:nvSpPr>
        <p:spPr>
          <a:noFill/>
          <a:ln>
            <a:noFill/>
          </a:ln>
        </p:spPr>
        <p:txBody>
          <a:bodyPr spcFirstLastPara="1" wrap="square" lIns="91425" tIns="45700" rIns="91425" bIns="45700" anchor="b" anchorCtr="0">
            <a:noAutofit/>
          </a:bodyPr>
          <a:lstStyle/>
          <a:p>
            <a:r>
              <a:rPr lang="fi-FI" sz="4800" dirty="0"/>
              <a:t>3. Mitä syntyvyyden</a:t>
            </a:r>
            <a:br>
              <a:rPr lang="fi-FI" sz="4800" dirty="0"/>
            </a:br>
            <a:r>
              <a:rPr lang="fi-FI" sz="4800" dirty="0"/>
              <a:t>romahdus tarkoittaa?</a:t>
            </a:r>
          </a:p>
        </p:txBody>
      </p:sp>
      <p:sp>
        <p:nvSpPr>
          <p:cNvPr id="248" name="Google Shape;248;p40"/>
          <p:cNvSpPr txBox="1">
            <a:spLocks noGrp="1"/>
          </p:cNvSpPr>
          <p:nvPr>
            <p:ph type="body" sz="quarter" idx="13"/>
          </p:nvPr>
        </p:nvSpPr>
        <p:spPr>
          <a:noFill/>
          <a:ln>
            <a:noFill/>
          </a:ln>
        </p:spPr>
        <p:txBody>
          <a:bodyPr spcFirstLastPara="1" wrap="square" lIns="91425" tIns="45700" rIns="91425" bIns="45700" anchor="t" anchorCtr="0">
            <a:normAutofit/>
          </a:bodyPr>
          <a:lstStyle/>
          <a:p>
            <a:pPr lvl="0"/>
            <a:r>
              <a:rPr lang="fi-FI" dirty="0"/>
              <a:t>Laskeneen syntyvyyden vaikutuksia</a:t>
            </a:r>
          </a:p>
        </p:txBody>
      </p:sp>
      <p:sp>
        <p:nvSpPr>
          <p:cNvPr id="2" name="Tekstiruutu 1">
            <a:extLst>
              <a:ext uri="{FF2B5EF4-FFF2-40B4-BE49-F238E27FC236}">
                <a16:creationId xmlns:a16="http://schemas.microsoft.com/office/drawing/2014/main" id="{A5779C3B-8679-1A44-BB36-A3BEA7130BA1}"/>
              </a:ext>
            </a:extLst>
          </p:cNvPr>
          <p:cNvSpPr txBox="1"/>
          <p:nvPr/>
        </p:nvSpPr>
        <p:spPr>
          <a:xfrm>
            <a:off x="125896" y="114024"/>
            <a:ext cx="874643" cy="246221"/>
          </a:xfrm>
          <a:prstGeom prst="rect">
            <a:avLst/>
          </a:prstGeom>
          <a:noFill/>
        </p:spPr>
        <p:txBody>
          <a:bodyPr wrap="square" rtlCol="0">
            <a:spAutoFit/>
          </a:bodyPr>
          <a:lstStyle/>
          <a:p>
            <a:r>
              <a:rPr lang="fi-FI" sz="1000" dirty="0">
                <a:solidFill>
                  <a:schemeClr val="bg1">
                    <a:lumMod val="95000"/>
                  </a:schemeClr>
                </a:solidFill>
                <a:latin typeface="+mn-lt"/>
              </a:rPr>
              <a:t>v.0.40</a:t>
            </a:r>
          </a:p>
        </p:txBody>
      </p:sp>
    </p:spTree>
    <p:extLst>
      <p:ext uri="{BB962C8B-B14F-4D97-AF65-F5344CB8AC3E}">
        <p14:creationId xmlns:p14="http://schemas.microsoft.com/office/powerpoint/2010/main" val="12565066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1AF92E0-8BD1-4F1F-BA7D-6A6B91F5A139}"/>
              </a:ext>
            </a:extLst>
          </p:cNvPr>
          <p:cNvSpPr>
            <a:spLocks noGrp="1"/>
          </p:cNvSpPr>
          <p:nvPr>
            <p:ph type="title"/>
          </p:nvPr>
        </p:nvSpPr>
        <p:spPr>
          <a:xfrm>
            <a:off x="838200" y="365125"/>
            <a:ext cx="5972175" cy="1325563"/>
          </a:xfrm>
        </p:spPr>
        <p:txBody>
          <a:bodyPr>
            <a:normAutofit fontScale="90000"/>
          </a:bodyPr>
          <a:lstStyle/>
          <a:p>
            <a:r>
              <a:rPr lang="fi-FI" sz="3200" dirty="0"/>
              <a:t>Peruskouluikäisten määrä romahtaa 2020-luvulla skenaariosta riippumatta</a:t>
            </a:r>
            <a:endParaRPr lang="en-US" sz="3200" dirty="0"/>
          </a:p>
        </p:txBody>
      </p:sp>
      <p:sp>
        <p:nvSpPr>
          <p:cNvPr id="3" name="Text Placeholder 2">
            <a:extLst>
              <a:ext uri="{FF2B5EF4-FFF2-40B4-BE49-F238E27FC236}">
                <a16:creationId xmlns:a16="http://schemas.microsoft.com/office/drawing/2014/main" id="{E62D3400-CCAD-4726-AA79-6E86064745AE}"/>
              </a:ext>
            </a:extLst>
          </p:cNvPr>
          <p:cNvSpPr>
            <a:spLocks noGrp="1"/>
          </p:cNvSpPr>
          <p:nvPr>
            <p:ph type="body" idx="1"/>
          </p:nvPr>
        </p:nvSpPr>
        <p:spPr>
          <a:xfrm>
            <a:off x="838200" y="1825625"/>
            <a:ext cx="5716604" cy="4351338"/>
          </a:xfrm>
        </p:spPr>
        <p:txBody>
          <a:bodyPr>
            <a:normAutofit fontScale="92500" lnSpcReduction="10000"/>
          </a:bodyPr>
          <a:lstStyle/>
          <a:p>
            <a:pPr marL="285750" indent="-285750"/>
            <a:r>
              <a:rPr lang="fi-FI" sz="1400" b="1" dirty="0">
                <a:solidFill>
                  <a:srgbClr val="000000"/>
                </a:solidFill>
                <a:latin typeface="+mn-lt"/>
                <a:sym typeface="Wingdings" pitchFamily="2" charset="2"/>
              </a:rPr>
              <a:t>Koska 2010-luvulla syntyvyys laski poikkeuksellisen voimakkaasti, vähenee peruskouluikäisten määrä poikkeuksellisen voimakkaasti 2020-luvulla.</a:t>
            </a:r>
            <a:endParaRPr lang="fi-FI" sz="1400" dirty="0">
              <a:solidFill>
                <a:srgbClr val="000000"/>
              </a:solidFill>
              <a:latin typeface="+mn-lt"/>
              <a:sym typeface="Wingdings" pitchFamily="2" charset="2"/>
            </a:endParaRPr>
          </a:p>
          <a:p>
            <a:pPr marL="285750" indent="-285750"/>
            <a:r>
              <a:rPr lang="fi-FI" sz="1400" dirty="0">
                <a:solidFill>
                  <a:srgbClr val="000000"/>
                </a:solidFill>
                <a:latin typeface="+mn-lt"/>
                <a:sym typeface="Wingdings" pitchFamily="2" charset="2"/>
              </a:rPr>
              <a:t>Tulevaa peruskouluikäisten ”romahdusta” voi pitää lähes varmana – kaikki 2020-luvulla peruskoulun aloittaneet ovat jo syntyneet. Maahanmuuton täytyisi olla täysin poikkeuksellista tämän kehityksen kääntymiseksi. 2030-luvun kehitys riippuu taas syntyvyyden kehityksestä. </a:t>
            </a:r>
          </a:p>
          <a:p>
            <a:pPr marL="285750" indent="-285750"/>
            <a:r>
              <a:rPr lang="fi-FI" sz="1400" b="1" dirty="0">
                <a:solidFill>
                  <a:srgbClr val="000000"/>
                </a:solidFill>
                <a:latin typeface="+mj-lt"/>
              </a:rPr>
              <a:t>Vuosien 2022–2030 aikana peruskouluikäisten määrä vähenee </a:t>
            </a:r>
            <a:r>
              <a:rPr lang="fi-FI" sz="1400" b="1" dirty="0">
                <a:solidFill>
                  <a:schemeClr val="bg2"/>
                </a:solidFill>
                <a:latin typeface="+mj-lt"/>
              </a:rPr>
              <a:t>81 500</a:t>
            </a:r>
            <a:r>
              <a:rPr lang="fi-FI" sz="1400" b="1" dirty="0">
                <a:solidFill>
                  <a:srgbClr val="000000"/>
                </a:solidFill>
                <a:latin typeface="+mj-lt"/>
              </a:rPr>
              <a:t> henkilöllä. </a:t>
            </a:r>
            <a:r>
              <a:rPr lang="fi-FI" sz="1400" dirty="0">
                <a:solidFill>
                  <a:srgbClr val="000000"/>
                </a:solidFill>
                <a:latin typeface="+mn-lt"/>
                <a:sym typeface="Wingdings" pitchFamily="2" charset="2"/>
              </a:rPr>
              <a:t>Pudotus osuus etenkin alakouluikäisten ryhmään – yläkouluikäisten supistuminen voimistuu vielä 2030-luvun alussa. </a:t>
            </a:r>
          </a:p>
          <a:p>
            <a:pPr marL="285750" indent="-285750"/>
            <a:r>
              <a:rPr lang="fi-FI" sz="1400" b="1" dirty="0">
                <a:solidFill>
                  <a:srgbClr val="000000"/>
                </a:solidFill>
                <a:latin typeface="+mn-lt"/>
                <a:sym typeface="Wingdings" pitchFamily="2" charset="2"/>
              </a:rPr>
              <a:t>Toisin sanoen, Suomen peruskouluissa on vuonna 2030 noin 15 prosenttia vähemmän oppilaita kuin tällä hetkellä.</a:t>
            </a:r>
          </a:p>
          <a:p>
            <a:pPr marL="285750" indent="-285750"/>
            <a:r>
              <a:rPr lang="fi-FI" sz="1400" b="1" dirty="0">
                <a:solidFill>
                  <a:srgbClr val="000000"/>
                </a:solidFill>
                <a:latin typeface="+mn-lt"/>
                <a:sym typeface="Wingdings" pitchFamily="2" charset="2"/>
              </a:rPr>
              <a:t>Vieraskielisten tai taustaltaan vieraskielisten lasten määrä ja osuus peruskoulussa kasvaa samalla maahanmuuton ja kotimaisten kieliryhmien erittäin negatiivisen kehityksen seurauksena. </a:t>
            </a:r>
            <a:endParaRPr lang="fi-FI" sz="1400" b="1" dirty="0">
              <a:solidFill>
                <a:srgbClr val="000000"/>
              </a:solidFill>
              <a:latin typeface="+mj-lt"/>
            </a:endParaRPr>
          </a:p>
        </p:txBody>
      </p:sp>
      <p:graphicFrame>
        <p:nvGraphicFramePr>
          <p:cNvPr id="2" name="Kaavio 1">
            <a:extLst>
              <a:ext uri="{FF2B5EF4-FFF2-40B4-BE49-F238E27FC236}">
                <a16:creationId xmlns:a16="http://schemas.microsoft.com/office/drawing/2014/main" id="{A66A1466-CB15-9F55-A2B0-E230334020AE}"/>
              </a:ext>
            </a:extLst>
          </p:cNvPr>
          <p:cNvGraphicFramePr>
            <a:graphicFrameLocks/>
          </p:cNvGraphicFramePr>
          <p:nvPr>
            <p:extLst>
              <p:ext uri="{D42A27DB-BD31-4B8C-83A1-F6EECF244321}">
                <p14:modId xmlns:p14="http://schemas.microsoft.com/office/powerpoint/2010/main" val="3496616871"/>
              </p:ext>
            </p:extLst>
          </p:nvPr>
        </p:nvGraphicFramePr>
        <p:xfrm>
          <a:off x="6554804" y="365126"/>
          <a:ext cx="5610861" cy="5811838"/>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uora yhdysviiva 4">
            <a:extLst>
              <a:ext uri="{FF2B5EF4-FFF2-40B4-BE49-F238E27FC236}">
                <a16:creationId xmlns:a16="http://schemas.microsoft.com/office/drawing/2014/main" id="{C8C806D3-4C25-5361-1A1C-4FAED2CC5366}"/>
              </a:ext>
            </a:extLst>
          </p:cNvPr>
          <p:cNvCxnSpPr>
            <a:cxnSpLocks/>
          </p:cNvCxnSpPr>
          <p:nvPr/>
        </p:nvCxnSpPr>
        <p:spPr>
          <a:xfrm flipV="1">
            <a:off x="10372725" y="845032"/>
            <a:ext cx="0" cy="4374668"/>
          </a:xfrm>
          <a:prstGeom prst="line">
            <a:avLst/>
          </a:prstGeom>
          <a:ln w="38100">
            <a:solidFill>
              <a:schemeClr val="bg2"/>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8" name="Tekstiruutu 7">
            <a:extLst>
              <a:ext uri="{FF2B5EF4-FFF2-40B4-BE49-F238E27FC236}">
                <a16:creationId xmlns:a16="http://schemas.microsoft.com/office/drawing/2014/main" id="{DA3AB2ED-B09C-64B4-16D4-022D3F206D1C}"/>
              </a:ext>
            </a:extLst>
          </p:cNvPr>
          <p:cNvSpPr txBox="1"/>
          <p:nvPr/>
        </p:nvSpPr>
        <p:spPr>
          <a:xfrm>
            <a:off x="9330453" y="845032"/>
            <a:ext cx="1042272" cy="577081"/>
          </a:xfrm>
          <a:prstGeom prst="rect">
            <a:avLst/>
          </a:prstGeom>
          <a:noFill/>
        </p:spPr>
        <p:txBody>
          <a:bodyPr wrap="none" rtlCol="0">
            <a:spAutoFit/>
          </a:bodyPr>
          <a:lstStyle/>
          <a:p>
            <a:pPr algn="ctr"/>
            <a:r>
              <a:rPr lang="fi-FI" sz="1050" b="1" dirty="0">
                <a:latin typeface="+mn-lt"/>
              </a:rPr>
              <a:t>Kehitys </a:t>
            </a:r>
          </a:p>
          <a:p>
            <a:pPr algn="ctr"/>
            <a:r>
              <a:rPr lang="fi-FI" sz="1050" b="1" dirty="0">
                <a:latin typeface="+mn-lt"/>
              </a:rPr>
              <a:t>suhteellisen</a:t>
            </a:r>
          </a:p>
          <a:p>
            <a:pPr algn="ctr"/>
            <a:r>
              <a:rPr lang="fi-FI" sz="1050" b="1" dirty="0">
                <a:latin typeface="+mn-lt"/>
              </a:rPr>
              <a:t>varmaa</a:t>
            </a:r>
          </a:p>
        </p:txBody>
      </p:sp>
      <p:sp>
        <p:nvSpPr>
          <p:cNvPr id="9" name="Tekstiruutu 8">
            <a:extLst>
              <a:ext uri="{FF2B5EF4-FFF2-40B4-BE49-F238E27FC236}">
                <a16:creationId xmlns:a16="http://schemas.microsoft.com/office/drawing/2014/main" id="{BDF4F072-473C-5D89-EB66-8C07E69341AF}"/>
              </a:ext>
            </a:extLst>
          </p:cNvPr>
          <p:cNvSpPr txBox="1"/>
          <p:nvPr/>
        </p:nvSpPr>
        <p:spPr>
          <a:xfrm>
            <a:off x="10558787" y="845031"/>
            <a:ext cx="974947" cy="415498"/>
          </a:xfrm>
          <a:prstGeom prst="rect">
            <a:avLst/>
          </a:prstGeom>
          <a:noFill/>
        </p:spPr>
        <p:txBody>
          <a:bodyPr wrap="none" rtlCol="0">
            <a:spAutoFit/>
          </a:bodyPr>
          <a:lstStyle/>
          <a:p>
            <a:pPr algn="ctr"/>
            <a:r>
              <a:rPr lang="fi-FI" sz="1050" b="1" dirty="0">
                <a:latin typeface="+mn-lt"/>
              </a:rPr>
              <a:t>Kehitys </a:t>
            </a:r>
          </a:p>
          <a:p>
            <a:pPr algn="ctr"/>
            <a:r>
              <a:rPr lang="fi-FI" sz="1050" b="1" dirty="0">
                <a:latin typeface="+mn-lt"/>
              </a:rPr>
              <a:t>epävarmaa</a:t>
            </a:r>
          </a:p>
        </p:txBody>
      </p:sp>
    </p:spTree>
    <p:extLst>
      <p:ext uri="{BB962C8B-B14F-4D97-AF65-F5344CB8AC3E}">
        <p14:creationId xmlns:p14="http://schemas.microsoft.com/office/powerpoint/2010/main" val="9703555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1AF92E0-8BD1-4F1F-BA7D-6A6B91F5A139}"/>
              </a:ext>
            </a:extLst>
          </p:cNvPr>
          <p:cNvSpPr>
            <a:spLocks noGrp="1"/>
          </p:cNvSpPr>
          <p:nvPr>
            <p:ph type="title"/>
          </p:nvPr>
        </p:nvSpPr>
        <p:spPr>
          <a:xfrm>
            <a:off x="838200" y="365125"/>
            <a:ext cx="10515600" cy="1325563"/>
          </a:xfrm>
        </p:spPr>
        <p:txBody>
          <a:bodyPr>
            <a:normAutofit/>
          </a:bodyPr>
          <a:lstStyle/>
          <a:p>
            <a:pPr algn="ctr"/>
            <a:r>
              <a:rPr lang="fi-FI" sz="3600" dirty="0"/>
              <a:t>Kolme keskeisintä nostoa</a:t>
            </a:r>
            <a:endParaRPr lang="en-US" sz="3600" dirty="0"/>
          </a:p>
        </p:txBody>
      </p:sp>
      <p:sp>
        <p:nvSpPr>
          <p:cNvPr id="3" name="Text Placeholder 2">
            <a:extLst>
              <a:ext uri="{FF2B5EF4-FFF2-40B4-BE49-F238E27FC236}">
                <a16:creationId xmlns:a16="http://schemas.microsoft.com/office/drawing/2014/main" id="{28348FCA-3A4C-B20D-6E67-1C8F2C2F9856}"/>
              </a:ext>
            </a:extLst>
          </p:cNvPr>
          <p:cNvSpPr>
            <a:spLocks noGrp="1"/>
          </p:cNvSpPr>
          <p:nvPr>
            <p:ph type="body" idx="1"/>
          </p:nvPr>
        </p:nvSpPr>
        <p:spPr>
          <a:xfrm>
            <a:off x="304800" y="1690688"/>
            <a:ext cx="11239500" cy="4923472"/>
          </a:xfrm>
        </p:spPr>
        <p:txBody>
          <a:bodyPr numCol="2">
            <a:normAutofit fontScale="92500" lnSpcReduction="10000"/>
          </a:bodyPr>
          <a:lstStyle/>
          <a:p>
            <a:pPr marL="342900" indent="-342900">
              <a:buFont typeface="+mj-lt"/>
              <a:buAutoNum type="arabicPeriod"/>
            </a:pPr>
            <a:r>
              <a:rPr lang="fi-FI" sz="1700" b="1" dirty="0">
                <a:solidFill>
                  <a:srgbClr val="000000"/>
                </a:solidFill>
                <a:latin typeface="+mn-lt"/>
              </a:rPr>
              <a:t>Suuret linjat ja etenkin väestönkehityksen aluetason erot ovat yhä hyvin samankaltaisia kuin aiemmissa ennusteissa</a:t>
            </a:r>
            <a:r>
              <a:rPr lang="fi-FI" sz="1400" b="1" dirty="0">
                <a:solidFill>
                  <a:srgbClr val="000000"/>
                </a:solidFill>
                <a:latin typeface="+mn-lt"/>
              </a:rPr>
              <a:t>. </a:t>
            </a:r>
            <a:r>
              <a:rPr lang="fi-FI" sz="1400" dirty="0">
                <a:solidFill>
                  <a:srgbClr val="000000"/>
                </a:solidFill>
                <a:latin typeface="+mn-lt"/>
              </a:rPr>
              <a:t>Yhä suurempi osa suomalaisista asuu tulevaisuudessa suurimmilla kaupunkiseuduilla, kun taas yliopistottomien kaupunkien ja etenkin pienempien kaupunkien sekä maaseutukuntien väestönkehitys jää heikoksi tai hyvin heikoksi. </a:t>
            </a:r>
          </a:p>
          <a:p>
            <a:pPr marL="342900" indent="-342900">
              <a:buFont typeface="+mj-lt"/>
              <a:buAutoNum type="arabicPeriod"/>
            </a:pPr>
            <a:r>
              <a:rPr lang="fi-FI" sz="1700" b="1" dirty="0">
                <a:solidFill>
                  <a:srgbClr val="000000"/>
                </a:solidFill>
                <a:latin typeface="+mn-lt"/>
              </a:rPr>
              <a:t>2020-luvun tasoinen maahanmuutto riittäisi ylläpitämään kansallisen tason hidasta väestön ja työikäisen väestön kasvua</a:t>
            </a:r>
            <a:r>
              <a:rPr lang="fi-FI" sz="1400" b="1" dirty="0">
                <a:solidFill>
                  <a:srgbClr val="000000"/>
                </a:solidFill>
                <a:latin typeface="+mn-lt"/>
              </a:rPr>
              <a:t>,</a:t>
            </a:r>
            <a:r>
              <a:rPr lang="fi-FI" sz="1400" dirty="0">
                <a:solidFill>
                  <a:srgbClr val="000000"/>
                </a:solidFill>
                <a:latin typeface="+mn-lt"/>
              </a:rPr>
              <a:t> toisin kuin (edeltävässä ennusteessa) oletettu 2010-luvun taso. </a:t>
            </a:r>
            <a:r>
              <a:rPr lang="fi-FI" sz="1400" b="1" dirty="0">
                <a:solidFill>
                  <a:srgbClr val="000000"/>
                </a:solidFill>
                <a:latin typeface="+mn-lt"/>
              </a:rPr>
              <a:t>Jos tuleva maahanmuutto säilyy vuoden 2022 tasolla, Suomen väestö kohoaisi 6 miljoonaan vuoteen 2040 mennessä. </a:t>
            </a:r>
            <a:r>
              <a:rPr lang="fi-FI" sz="1400" dirty="0">
                <a:solidFill>
                  <a:srgbClr val="000000"/>
                </a:solidFill>
                <a:latin typeface="+mn-lt"/>
              </a:rPr>
              <a:t>Kaikki on kiinni maahanmuuton määrästä, jo 2010-luvun tasoiset muuttovoitot ulkomailta johtaisivat väestön vähenemiseen. </a:t>
            </a:r>
            <a:r>
              <a:rPr lang="fi-FI" sz="1400" b="1" dirty="0">
                <a:solidFill>
                  <a:srgbClr val="000000"/>
                </a:solidFill>
                <a:latin typeface="+mn-lt"/>
              </a:rPr>
              <a:t>Maahanmuuton lisääntyminen ei muuta kovin merkittävästi väestönkehitystä noin 75 prosentissa kuntia.</a:t>
            </a:r>
            <a:r>
              <a:rPr lang="fi-FI" sz="1400" dirty="0">
                <a:solidFill>
                  <a:srgbClr val="000000"/>
                </a:solidFill>
                <a:latin typeface="+mn-lt"/>
              </a:rPr>
              <a:t> Pienemissä kaupungeissa ja kunnissa maahanmuuttojen määrä on yhä niin vähäinen, ettei nykyisen tasonkaan merkittävä kasvu muuta väestönkehityksen suurta linjaa.</a:t>
            </a:r>
          </a:p>
          <a:p>
            <a:pPr marL="342900" indent="-342900">
              <a:buFont typeface="+mj-lt"/>
              <a:buAutoNum type="arabicPeriod"/>
            </a:pPr>
            <a:r>
              <a:rPr lang="fi-FI" sz="1700" b="1" dirty="0">
                <a:solidFill>
                  <a:srgbClr val="000000"/>
                </a:solidFill>
                <a:latin typeface="+mn-lt"/>
              </a:rPr>
              <a:t>Syntyvyyden laskun seurauksena peruskouluikäisten määrä tulee romahtamaan koko maassa: vuonna 2030 peruskoulussa on 82 000 oppilasta nykyistä vähemmän</a:t>
            </a:r>
            <a:r>
              <a:rPr lang="fi-FI" sz="1400" b="1" dirty="0">
                <a:solidFill>
                  <a:srgbClr val="000000"/>
                </a:solidFill>
                <a:latin typeface="+mn-lt"/>
              </a:rPr>
              <a:t>. </a:t>
            </a:r>
            <a:r>
              <a:rPr lang="fi-FI" sz="1400" dirty="0">
                <a:solidFill>
                  <a:srgbClr val="000000"/>
                </a:solidFill>
                <a:latin typeface="+mn-lt"/>
              </a:rPr>
              <a:t>Tämä kehitys on lähes varmaa, sillä nämä pienet ikäluokat ovat jo syntyneet. Pidemmän ajan kehitys riippuu syntyvyyden kehityksestä. </a:t>
            </a:r>
            <a:r>
              <a:rPr lang="fi-FI" sz="1400" b="1" dirty="0">
                <a:solidFill>
                  <a:srgbClr val="000000"/>
                </a:solidFill>
                <a:latin typeface="+mn-lt"/>
              </a:rPr>
              <a:t>Vaikka kansallinen kuva syntyvyydestä seuraavasta koululaisikäluokkien supistumisesta on synkeä, aluetason kuva on vielä paljon haastavampi suurimmassa osassa kuntia. </a:t>
            </a:r>
            <a:r>
              <a:rPr lang="fi-FI" sz="1400" dirty="0">
                <a:solidFill>
                  <a:srgbClr val="000000"/>
                </a:solidFill>
                <a:latin typeface="+mn-lt"/>
              </a:rPr>
              <a:t>Suurin osa Suomen kunnista on peruskouluikäisten ryhmässä historiallisen suuren negatiivisen muutoksen edessä, </a:t>
            </a:r>
            <a:r>
              <a:rPr lang="fi-FI" sz="1400" b="1" dirty="0">
                <a:solidFill>
                  <a:srgbClr val="000000"/>
                </a:solidFill>
                <a:latin typeface="+mn-lt"/>
              </a:rPr>
              <a:t>seuraavan seitsemän vuoden aikana keskimääräisessä kunnassa peruskouluikäisten määrä vähenee yli viidenneksellä. </a:t>
            </a:r>
            <a:r>
              <a:rPr lang="fi-FI" sz="1400" dirty="0">
                <a:solidFill>
                  <a:srgbClr val="000000"/>
                </a:solidFill>
                <a:latin typeface="+mn-lt"/>
              </a:rPr>
              <a:t>Osassa suuria ja keskisuuria kaupunkeja peruskouluikäisten määrä vähenee 1 000 – 2 000 henkilöllä, mutta suhteellinen muutos on haastavin näiden alueiden ulkopuolella. 10 kunnassa peruskouluikäisten määrä laskee yli 40 prosentilla, ja noin 14 prosentissa kunnissa peruskouluikäisten määrä vähenee yli kolmanneksella (seuraavan seitsemän vuoden aikana!). </a:t>
            </a:r>
          </a:p>
        </p:txBody>
      </p:sp>
    </p:spTree>
    <p:extLst>
      <p:ext uri="{BB962C8B-B14F-4D97-AF65-F5344CB8AC3E}">
        <p14:creationId xmlns:p14="http://schemas.microsoft.com/office/powerpoint/2010/main" val="34556409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1AF92E0-8BD1-4F1F-BA7D-6A6B91F5A139}"/>
              </a:ext>
            </a:extLst>
          </p:cNvPr>
          <p:cNvSpPr>
            <a:spLocks noGrp="1"/>
          </p:cNvSpPr>
          <p:nvPr>
            <p:ph type="title"/>
          </p:nvPr>
        </p:nvSpPr>
        <p:spPr>
          <a:xfrm>
            <a:off x="838200" y="365125"/>
            <a:ext cx="10515600" cy="1325563"/>
          </a:xfrm>
        </p:spPr>
        <p:txBody>
          <a:bodyPr>
            <a:normAutofit fontScale="90000"/>
          </a:bodyPr>
          <a:lstStyle/>
          <a:p>
            <a:r>
              <a:rPr lang="fi-FI" sz="4000" dirty="0"/>
              <a:t>Romahdus koskettaa lähes kaikkia alueita, romahduksen syvyys vaihtelee</a:t>
            </a:r>
            <a:endParaRPr lang="en-US" sz="4000" dirty="0"/>
          </a:p>
        </p:txBody>
      </p:sp>
      <p:sp>
        <p:nvSpPr>
          <p:cNvPr id="3" name="Text Placeholder 2">
            <a:extLst>
              <a:ext uri="{FF2B5EF4-FFF2-40B4-BE49-F238E27FC236}">
                <a16:creationId xmlns:a16="http://schemas.microsoft.com/office/drawing/2014/main" id="{E62D3400-CCAD-4726-AA79-6E86064745AE}"/>
              </a:ext>
            </a:extLst>
          </p:cNvPr>
          <p:cNvSpPr>
            <a:spLocks noGrp="1"/>
          </p:cNvSpPr>
          <p:nvPr>
            <p:ph type="body" idx="1"/>
          </p:nvPr>
        </p:nvSpPr>
        <p:spPr>
          <a:xfrm>
            <a:off x="838200" y="1825625"/>
            <a:ext cx="5822482" cy="4351338"/>
          </a:xfrm>
        </p:spPr>
        <p:txBody>
          <a:bodyPr>
            <a:normAutofit fontScale="92500" lnSpcReduction="20000"/>
          </a:bodyPr>
          <a:lstStyle/>
          <a:p>
            <a:pPr marL="285750" indent="-285750"/>
            <a:r>
              <a:rPr lang="fi-FI" sz="1400" dirty="0">
                <a:solidFill>
                  <a:srgbClr val="000000"/>
                </a:solidFill>
                <a:latin typeface="+mn-lt"/>
                <a:sym typeface="Wingdings" pitchFamily="2" charset="2"/>
              </a:rPr>
              <a:t>Koska syntyvyys laski käytännössä kaikissa kunnissa, laskee myös peruskouluikäisten määrä lähes kaikissa kunnissa voimakkaasti.</a:t>
            </a:r>
          </a:p>
          <a:p>
            <a:pPr marL="285750" indent="-285750">
              <a:buSzPct val="125000"/>
              <a:buFont typeface="Wingdings" panose="05000000000000000000" pitchFamily="2" charset="2"/>
              <a:buChar char="à"/>
            </a:pPr>
            <a:r>
              <a:rPr lang="fi-FI" sz="1400" b="1" dirty="0">
                <a:solidFill>
                  <a:srgbClr val="000000"/>
                </a:solidFill>
                <a:latin typeface="+mn-lt"/>
                <a:sym typeface="Wingdings" pitchFamily="2" charset="2"/>
              </a:rPr>
              <a:t>Keskimääräisessä kunnassa peruskouluikäisten määrä vähenee 22,3 prosentilla vuoteen 2030 mennessä.</a:t>
            </a:r>
          </a:p>
          <a:p>
            <a:pPr marL="285750" indent="-285750"/>
            <a:r>
              <a:rPr lang="fi-FI" sz="1400" dirty="0">
                <a:solidFill>
                  <a:srgbClr val="000000"/>
                </a:solidFill>
                <a:latin typeface="+mn-lt"/>
                <a:sym typeface="Wingdings" pitchFamily="2" charset="2"/>
              </a:rPr>
              <a:t>Suurimmissa kaupungeissa ja yksittäisissä näiden kehyskunnissa merkittävää supistumista ei tapahdu. Tätä selittää näiden kuntien erittäin nopea kasvu, minkä seurauksena 2010-luvulla kasvanut hedelmällisessä iässä oleva väestö kompensoi yksilötason laskenutta syntyvyyttä. </a:t>
            </a:r>
          </a:p>
          <a:p>
            <a:pPr marL="285750" indent="-285750">
              <a:buSzPct val="125000"/>
              <a:buFont typeface="Wingdings" panose="05000000000000000000" pitchFamily="2" charset="2"/>
              <a:buChar char="à"/>
            </a:pPr>
            <a:r>
              <a:rPr lang="fi-FI" sz="1400" dirty="0">
                <a:solidFill>
                  <a:srgbClr val="000000"/>
                </a:solidFill>
                <a:latin typeface="+mn-lt"/>
                <a:sym typeface="Wingdings" pitchFamily="2" charset="2"/>
              </a:rPr>
              <a:t>Kuitenkin myös näissä kunnissa ”puuttuu” syntyvyyttä, ilman syntyvyyden laskua näissä kunnissa lasten määrä kasvaisi voimakkaasti. </a:t>
            </a:r>
          </a:p>
          <a:p>
            <a:pPr marL="285750" indent="-285750"/>
            <a:r>
              <a:rPr lang="fi-FI" sz="1400" b="1" dirty="0">
                <a:solidFill>
                  <a:srgbClr val="000000"/>
                </a:solidFill>
                <a:latin typeface="+mn-lt"/>
                <a:sym typeface="Wingdings" pitchFamily="2" charset="2"/>
              </a:rPr>
              <a:t>Kaikista haastavin tilanne on kunnissa, joissa myös muu väestönkehitys on erittäin negatiivista. </a:t>
            </a:r>
            <a:r>
              <a:rPr lang="fi-FI" sz="1400" dirty="0">
                <a:solidFill>
                  <a:srgbClr val="000000"/>
                </a:solidFill>
                <a:latin typeface="+mn-lt"/>
                <a:sym typeface="Wingdings" pitchFamily="2" charset="2"/>
              </a:rPr>
              <a:t>Samaan aikaan supistuva syntyvyys ja hedelmällisessä iässä oleva väestö johtaa paikoin erittäin haastaviin lopputuloksiin: </a:t>
            </a:r>
            <a:r>
              <a:rPr lang="fi-FI" sz="1400" b="1" dirty="0">
                <a:solidFill>
                  <a:srgbClr val="000000"/>
                </a:solidFill>
                <a:latin typeface="+mn-lt"/>
                <a:sym typeface="Wingdings" pitchFamily="2" charset="2"/>
              </a:rPr>
              <a:t>yksittäisissä kunnissa peruskouluikäisten määrä jopa puolittuu vuoteen 2040 mennessä. </a:t>
            </a:r>
          </a:p>
        </p:txBody>
      </p:sp>
      <p:pic>
        <p:nvPicPr>
          <p:cNvPr id="4" name="Kuva 3">
            <a:extLst>
              <a:ext uri="{FF2B5EF4-FFF2-40B4-BE49-F238E27FC236}">
                <a16:creationId xmlns:a16="http://schemas.microsoft.com/office/drawing/2014/main" id="{A796AC2A-06B6-5188-E647-9D598E4F8B98}"/>
              </a:ext>
            </a:extLst>
          </p:cNvPr>
          <p:cNvPicPr>
            <a:picLocks noChangeAspect="1"/>
          </p:cNvPicPr>
          <p:nvPr/>
        </p:nvPicPr>
        <p:blipFill>
          <a:blip r:embed="rId2"/>
          <a:stretch>
            <a:fillRect/>
          </a:stretch>
        </p:blipFill>
        <p:spPr>
          <a:xfrm>
            <a:off x="7342317" y="1511910"/>
            <a:ext cx="3762563" cy="5320689"/>
          </a:xfrm>
          <a:prstGeom prst="rect">
            <a:avLst/>
          </a:prstGeom>
          <a:solidFill>
            <a:schemeClr val="bg1"/>
          </a:solidFill>
        </p:spPr>
      </p:pic>
      <p:graphicFrame>
        <p:nvGraphicFramePr>
          <p:cNvPr id="5" name="Kaavio 4">
            <a:extLst>
              <a:ext uri="{FF2B5EF4-FFF2-40B4-BE49-F238E27FC236}">
                <a16:creationId xmlns:a16="http://schemas.microsoft.com/office/drawing/2014/main" id="{6762E62D-3FF3-58CA-AC73-F78004388193}"/>
              </a:ext>
            </a:extLst>
          </p:cNvPr>
          <p:cNvGraphicFramePr>
            <a:graphicFrameLocks/>
          </p:cNvGraphicFramePr>
          <p:nvPr>
            <p:extLst>
              <p:ext uri="{D42A27DB-BD31-4B8C-83A1-F6EECF244321}">
                <p14:modId xmlns:p14="http://schemas.microsoft.com/office/powerpoint/2010/main" val="3975270833"/>
              </p:ext>
            </p:extLst>
          </p:nvPr>
        </p:nvGraphicFramePr>
        <p:xfrm>
          <a:off x="6660682" y="1584960"/>
          <a:ext cx="5388443" cy="527303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09721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1AF92E0-8BD1-4F1F-BA7D-6A6B91F5A139}"/>
              </a:ext>
            </a:extLst>
          </p:cNvPr>
          <p:cNvSpPr>
            <a:spLocks noGrp="1"/>
          </p:cNvSpPr>
          <p:nvPr>
            <p:ph type="title"/>
          </p:nvPr>
        </p:nvSpPr>
        <p:spPr>
          <a:xfrm>
            <a:off x="838200" y="365125"/>
            <a:ext cx="10515600" cy="1325563"/>
          </a:xfrm>
        </p:spPr>
        <p:txBody>
          <a:bodyPr>
            <a:normAutofit/>
          </a:bodyPr>
          <a:lstStyle/>
          <a:p>
            <a:r>
              <a:rPr lang="fi-FI" sz="4000" dirty="0"/>
              <a:t>Mitä jo toteutunut syntyvyyden pudotus käytännössä tarkoittaa? </a:t>
            </a:r>
            <a:endParaRPr lang="en-US" sz="4000" dirty="0"/>
          </a:p>
        </p:txBody>
      </p:sp>
      <p:pic>
        <p:nvPicPr>
          <p:cNvPr id="7" name="Kuva 6" descr="Reppu tasaisella täytöllä">
            <a:extLst>
              <a:ext uri="{FF2B5EF4-FFF2-40B4-BE49-F238E27FC236}">
                <a16:creationId xmlns:a16="http://schemas.microsoft.com/office/drawing/2014/main" id="{4E58A71E-A9F9-8FF4-5335-FEFBDE35CFE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87376" y="3453741"/>
            <a:ext cx="914400" cy="914400"/>
          </a:xfrm>
          <a:prstGeom prst="rect">
            <a:avLst/>
          </a:prstGeom>
        </p:spPr>
      </p:pic>
      <p:sp>
        <p:nvSpPr>
          <p:cNvPr id="10" name="Text Placeholder 2">
            <a:extLst>
              <a:ext uri="{FF2B5EF4-FFF2-40B4-BE49-F238E27FC236}">
                <a16:creationId xmlns:a16="http://schemas.microsoft.com/office/drawing/2014/main" id="{25BE930E-835E-F4B5-4D1C-37088AD4132E}"/>
              </a:ext>
            </a:extLst>
          </p:cNvPr>
          <p:cNvSpPr>
            <a:spLocks noGrp="1"/>
          </p:cNvSpPr>
          <p:nvPr>
            <p:ph type="body" idx="1"/>
          </p:nvPr>
        </p:nvSpPr>
        <p:spPr>
          <a:xfrm>
            <a:off x="1601776" y="3453741"/>
            <a:ext cx="4174279" cy="1094556"/>
          </a:xfrm>
        </p:spPr>
        <p:txBody>
          <a:bodyPr>
            <a:normAutofit/>
          </a:bodyPr>
          <a:lstStyle/>
          <a:p>
            <a:pPr marL="66040" indent="0">
              <a:spcAft>
                <a:spcPts val="200"/>
              </a:spcAft>
              <a:buNone/>
            </a:pPr>
            <a:r>
              <a:rPr lang="fi-FI" sz="3200" b="1" dirty="0">
                <a:solidFill>
                  <a:srgbClr val="EA564F"/>
                </a:solidFill>
                <a:latin typeface="+mj-lt"/>
                <a:sym typeface="Wingdings" pitchFamily="2" charset="2"/>
              </a:rPr>
              <a:t>-62 000</a:t>
            </a:r>
            <a:r>
              <a:rPr lang="fi-FI" sz="1600" b="1" dirty="0">
                <a:solidFill>
                  <a:srgbClr val="EA564F"/>
                </a:solidFill>
                <a:latin typeface="+mj-lt"/>
                <a:sym typeface="Wingdings" pitchFamily="2" charset="2"/>
              </a:rPr>
              <a:t> </a:t>
            </a:r>
            <a:r>
              <a:rPr lang="fi-FI" sz="1600" b="1" dirty="0">
                <a:solidFill>
                  <a:srgbClr val="000000"/>
                </a:solidFill>
                <a:latin typeface="+mj-lt"/>
                <a:sym typeface="Wingdings" pitchFamily="2" charset="2"/>
              </a:rPr>
              <a:t>alakoululaista </a:t>
            </a:r>
            <a:br>
              <a:rPr lang="fi-FI" sz="1600" b="1" dirty="0">
                <a:solidFill>
                  <a:srgbClr val="000000"/>
                </a:solidFill>
                <a:latin typeface="+mj-lt"/>
                <a:sym typeface="Wingdings" pitchFamily="2" charset="2"/>
              </a:rPr>
            </a:br>
            <a:r>
              <a:rPr lang="fi-FI" sz="1600" dirty="0">
                <a:solidFill>
                  <a:srgbClr val="000000"/>
                </a:solidFill>
                <a:latin typeface="+mn-lt"/>
                <a:sym typeface="Wingdings" pitchFamily="2" charset="2"/>
              </a:rPr>
              <a:t>vuoteen 2030 mennessä</a:t>
            </a:r>
            <a:endParaRPr lang="fi-FI" sz="1600" dirty="0">
              <a:solidFill>
                <a:srgbClr val="000000"/>
              </a:solidFill>
              <a:latin typeface="+mn-lt"/>
            </a:endParaRPr>
          </a:p>
        </p:txBody>
      </p:sp>
      <p:sp>
        <p:nvSpPr>
          <p:cNvPr id="12" name="Text Placeholder 2">
            <a:extLst>
              <a:ext uri="{FF2B5EF4-FFF2-40B4-BE49-F238E27FC236}">
                <a16:creationId xmlns:a16="http://schemas.microsoft.com/office/drawing/2014/main" id="{E005977E-C5A0-C205-3340-2DA60FFBAAC8}"/>
              </a:ext>
            </a:extLst>
          </p:cNvPr>
          <p:cNvSpPr txBox="1">
            <a:spLocks/>
          </p:cNvSpPr>
          <p:nvPr/>
        </p:nvSpPr>
        <p:spPr>
          <a:xfrm>
            <a:off x="1601776" y="5052777"/>
            <a:ext cx="3822087" cy="1094556"/>
          </a:xfrm>
          <a:prstGeom prst="rect">
            <a:avLst/>
          </a:prstGeom>
          <a:noFill/>
          <a:ln>
            <a:noFill/>
          </a:ln>
        </p:spPr>
        <p:txBody>
          <a:bodyPr spcFirstLastPara="1" wrap="square" lIns="91425" tIns="45700" rIns="91425" bIns="45700" numCol="1" anchor="t" anchorCtr="0">
            <a:noAutofit/>
          </a:bodyPr>
          <a:lstStyle>
            <a:defPPr marR="0" lvl="0" algn="l" rtl="0">
              <a:lnSpc>
                <a:spcPct val="100000"/>
              </a:lnSpc>
              <a:spcBef>
                <a:spcPts val="0"/>
              </a:spcBef>
              <a:spcAft>
                <a:spcPts val="0"/>
              </a:spcAft>
            </a:defPPr>
            <a:lvl1pPr marL="0" marR="0" lvl="0" indent="0" algn="l" rtl="0" eaLnBrk="1" hangingPunct="1">
              <a:lnSpc>
                <a:spcPct val="100000"/>
              </a:lnSpc>
              <a:spcBef>
                <a:spcPts val="0"/>
              </a:spcBef>
              <a:spcAft>
                <a:spcPts val="1200"/>
              </a:spcAft>
              <a:buClr>
                <a:schemeClr val="dk1"/>
              </a:buClr>
              <a:buSzPts val="2560"/>
              <a:buFont typeface="Arial"/>
              <a:buNone/>
              <a:defRPr sz="1800" b="0" i="0" u="none" strike="noStrike" cap="none">
                <a:solidFill>
                  <a:schemeClr val="dk1"/>
                </a:solidFill>
                <a:latin typeface="Montserrat"/>
                <a:ea typeface="Montserrat"/>
                <a:cs typeface="Montserrat"/>
                <a:sym typeface="Montserrat"/>
              </a:defRPr>
            </a:lvl1pPr>
            <a:lvl2pPr marL="914400" marR="0" lvl="1" indent="-342900" algn="l" rtl="0" eaLnBrk="1" hangingPunct="1">
              <a:lnSpc>
                <a:spcPct val="100000"/>
              </a:lnSpc>
              <a:spcBef>
                <a:spcPts val="500"/>
              </a:spcBef>
              <a:spcAft>
                <a:spcPts val="0"/>
              </a:spcAft>
              <a:buClr>
                <a:schemeClr val="dk1"/>
              </a:buClr>
              <a:buSzPts val="1800"/>
              <a:buFont typeface="Arial"/>
              <a:buChar char="•"/>
              <a:defRPr sz="2400" b="0" i="0" u="none" strike="noStrike" cap="none">
                <a:solidFill>
                  <a:schemeClr val="dk1"/>
                </a:solidFill>
                <a:latin typeface="Montserrat"/>
                <a:ea typeface="Montserrat"/>
                <a:cs typeface="Montserrat"/>
                <a:sym typeface="Montserrat"/>
              </a:defRPr>
            </a:lvl2pPr>
            <a:lvl3pPr marL="1371600" marR="0" lvl="2" indent="-342900" algn="l" rtl="0" eaLnBrk="1" hangingPunct="1">
              <a:lnSpc>
                <a:spcPct val="100000"/>
              </a:lnSpc>
              <a:spcBef>
                <a:spcPts val="500"/>
              </a:spcBef>
              <a:spcAft>
                <a:spcPts val="0"/>
              </a:spcAft>
              <a:buClr>
                <a:schemeClr val="dk1"/>
              </a:buClr>
              <a:buSzPts val="1800"/>
              <a:buFont typeface="Arial"/>
              <a:buChar char="•"/>
              <a:defRPr sz="2000" b="0" i="0" u="none" strike="noStrike" cap="none">
                <a:solidFill>
                  <a:schemeClr val="dk1"/>
                </a:solidFill>
                <a:latin typeface="Montserrat"/>
                <a:ea typeface="Montserrat"/>
                <a:cs typeface="Montserrat"/>
                <a:sym typeface="Montserrat"/>
              </a:defRPr>
            </a:lvl3pPr>
            <a:lvl4pPr marL="1828800" marR="0" lvl="3"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4pPr>
            <a:lvl5pPr marL="2286000" marR="0" lvl="4"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5pPr>
            <a:lvl6pPr marL="2743200" marR="0" lvl="5"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6pPr>
            <a:lvl7pPr marL="3200400" marR="0" lvl="6"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7pPr>
            <a:lvl8pPr marL="3657600" marR="0" lvl="7"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8pPr>
            <a:lvl9pPr marL="4114800" marR="0" lvl="8"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9pPr>
          </a:lstStyle>
          <a:p>
            <a:pPr>
              <a:spcAft>
                <a:spcPts val="200"/>
              </a:spcAft>
            </a:pPr>
            <a:r>
              <a:rPr lang="fi-FI" sz="3200" b="1" dirty="0">
                <a:solidFill>
                  <a:srgbClr val="EA564F"/>
                </a:solidFill>
                <a:latin typeface="+mj-lt"/>
                <a:sym typeface="Wingdings" pitchFamily="2" charset="2"/>
              </a:rPr>
              <a:t>-35 000</a:t>
            </a:r>
            <a:r>
              <a:rPr lang="fi-FI" sz="1600" b="1" dirty="0">
                <a:solidFill>
                  <a:srgbClr val="EA564F"/>
                </a:solidFill>
                <a:latin typeface="+mj-lt"/>
                <a:sym typeface="Wingdings" pitchFamily="2" charset="2"/>
              </a:rPr>
              <a:t> </a:t>
            </a:r>
            <a:r>
              <a:rPr lang="fi-FI" sz="1600" b="1" dirty="0">
                <a:solidFill>
                  <a:srgbClr val="000000"/>
                </a:solidFill>
                <a:latin typeface="+mj-lt"/>
                <a:sym typeface="Wingdings" pitchFamily="2" charset="2"/>
              </a:rPr>
              <a:t>yläkoululaista </a:t>
            </a:r>
            <a:endParaRPr lang="fi-FI" sz="1600" b="1" dirty="0">
              <a:solidFill>
                <a:srgbClr val="000000"/>
              </a:solidFill>
              <a:latin typeface="+mn-lt"/>
              <a:sym typeface="Wingdings" pitchFamily="2" charset="2"/>
            </a:endParaRPr>
          </a:p>
          <a:p>
            <a:pPr>
              <a:spcAft>
                <a:spcPts val="200"/>
              </a:spcAft>
            </a:pPr>
            <a:r>
              <a:rPr lang="fi-FI" sz="1600" dirty="0">
                <a:solidFill>
                  <a:srgbClr val="000000"/>
                </a:solidFill>
                <a:latin typeface="+mn-lt"/>
                <a:sym typeface="Wingdings" pitchFamily="2" charset="2"/>
              </a:rPr>
              <a:t>vuoteen 2035 mennessä</a:t>
            </a:r>
          </a:p>
        </p:txBody>
      </p:sp>
      <p:sp>
        <p:nvSpPr>
          <p:cNvPr id="14" name="Text Placeholder 2">
            <a:extLst>
              <a:ext uri="{FF2B5EF4-FFF2-40B4-BE49-F238E27FC236}">
                <a16:creationId xmlns:a16="http://schemas.microsoft.com/office/drawing/2014/main" id="{02984AE0-9D6C-4BDA-8769-DC36979BAE1E}"/>
              </a:ext>
            </a:extLst>
          </p:cNvPr>
          <p:cNvSpPr txBox="1">
            <a:spLocks/>
          </p:cNvSpPr>
          <p:nvPr/>
        </p:nvSpPr>
        <p:spPr>
          <a:xfrm>
            <a:off x="1601776" y="1854705"/>
            <a:ext cx="3935074" cy="1094556"/>
          </a:xfrm>
          <a:prstGeom prst="rect">
            <a:avLst/>
          </a:prstGeom>
          <a:noFill/>
          <a:ln>
            <a:noFill/>
          </a:ln>
        </p:spPr>
        <p:txBody>
          <a:bodyPr spcFirstLastPara="1" wrap="square" lIns="91425" tIns="45700" rIns="91425" bIns="45700" numCol="1" anchor="t" anchorCtr="0">
            <a:noAutofit/>
          </a:bodyPr>
          <a:lstStyle>
            <a:defPPr marR="0" lvl="0" algn="l" rtl="0">
              <a:lnSpc>
                <a:spcPct val="100000"/>
              </a:lnSpc>
              <a:spcBef>
                <a:spcPts val="0"/>
              </a:spcBef>
              <a:spcAft>
                <a:spcPts val="0"/>
              </a:spcAft>
            </a:defPPr>
            <a:lvl1pPr marL="0" marR="0" lvl="0" indent="0" algn="l" rtl="0" eaLnBrk="1" hangingPunct="1">
              <a:lnSpc>
                <a:spcPct val="100000"/>
              </a:lnSpc>
              <a:spcBef>
                <a:spcPts val="0"/>
              </a:spcBef>
              <a:spcAft>
                <a:spcPts val="1200"/>
              </a:spcAft>
              <a:buClr>
                <a:schemeClr val="dk1"/>
              </a:buClr>
              <a:buSzPts val="2560"/>
              <a:buFont typeface="Arial"/>
              <a:buNone/>
              <a:defRPr sz="1800" b="0" i="0" u="none" strike="noStrike" cap="none">
                <a:solidFill>
                  <a:schemeClr val="dk1"/>
                </a:solidFill>
                <a:latin typeface="Montserrat"/>
                <a:ea typeface="Montserrat"/>
                <a:cs typeface="Montserrat"/>
                <a:sym typeface="Montserrat"/>
              </a:defRPr>
            </a:lvl1pPr>
            <a:lvl2pPr marL="914400" marR="0" lvl="1" indent="-342900" algn="l" rtl="0" eaLnBrk="1" hangingPunct="1">
              <a:lnSpc>
                <a:spcPct val="100000"/>
              </a:lnSpc>
              <a:spcBef>
                <a:spcPts val="500"/>
              </a:spcBef>
              <a:spcAft>
                <a:spcPts val="0"/>
              </a:spcAft>
              <a:buClr>
                <a:schemeClr val="dk1"/>
              </a:buClr>
              <a:buSzPts val="1800"/>
              <a:buFont typeface="Arial"/>
              <a:buChar char="•"/>
              <a:defRPr sz="2400" b="0" i="0" u="none" strike="noStrike" cap="none">
                <a:solidFill>
                  <a:schemeClr val="dk1"/>
                </a:solidFill>
                <a:latin typeface="Montserrat"/>
                <a:ea typeface="Montserrat"/>
                <a:cs typeface="Montserrat"/>
                <a:sym typeface="Montserrat"/>
              </a:defRPr>
            </a:lvl2pPr>
            <a:lvl3pPr marL="1371600" marR="0" lvl="2" indent="-342900" algn="l" rtl="0" eaLnBrk="1" hangingPunct="1">
              <a:lnSpc>
                <a:spcPct val="100000"/>
              </a:lnSpc>
              <a:spcBef>
                <a:spcPts val="500"/>
              </a:spcBef>
              <a:spcAft>
                <a:spcPts val="0"/>
              </a:spcAft>
              <a:buClr>
                <a:schemeClr val="dk1"/>
              </a:buClr>
              <a:buSzPts val="1800"/>
              <a:buFont typeface="Arial"/>
              <a:buChar char="•"/>
              <a:defRPr sz="2000" b="0" i="0" u="none" strike="noStrike" cap="none">
                <a:solidFill>
                  <a:schemeClr val="dk1"/>
                </a:solidFill>
                <a:latin typeface="Montserrat"/>
                <a:ea typeface="Montserrat"/>
                <a:cs typeface="Montserrat"/>
                <a:sym typeface="Montserrat"/>
              </a:defRPr>
            </a:lvl3pPr>
            <a:lvl4pPr marL="1828800" marR="0" lvl="3"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4pPr>
            <a:lvl5pPr marL="2286000" marR="0" lvl="4"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5pPr>
            <a:lvl6pPr marL="2743200" marR="0" lvl="5"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6pPr>
            <a:lvl7pPr marL="3200400" marR="0" lvl="6"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7pPr>
            <a:lvl8pPr marL="3657600" marR="0" lvl="7"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8pPr>
            <a:lvl9pPr marL="4114800" marR="0" lvl="8"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9pPr>
          </a:lstStyle>
          <a:p>
            <a:pPr>
              <a:spcAft>
                <a:spcPts val="200"/>
              </a:spcAft>
            </a:pPr>
            <a:r>
              <a:rPr lang="fi-FI" sz="3200" b="1" dirty="0">
                <a:solidFill>
                  <a:srgbClr val="EA564F"/>
                </a:solidFill>
                <a:latin typeface="+mj-lt"/>
                <a:sym typeface="Wingdings" pitchFamily="2" charset="2"/>
              </a:rPr>
              <a:t>144 000</a:t>
            </a:r>
            <a:r>
              <a:rPr lang="fi-FI" sz="1600" b="1" dirty="0">
                <a:solidFill>
                  <a:srgbClr val="000000"/>
                </a:solidFill>
                <a:latin typeface="+mj-lt"/>
                <a:sym typeface="Wingdings" pitchFamily="2" charset="2"/>
              </a:rPr>
              <a:t> ”puuttuvaa” lasta</a:t>
            </a:r>
            <a:endParaRPr lang="fi-FI" sz="1600" b="1" dirty="0">
              <a:solidFill>
                <a:srgbClr val="000000"/>
              </a:solidFill>
              <a:latin typeface="+mn-lt"/>
              <a:sym typeface="Wingdings" pitchFamily="2" charset="2"/>
            </a:endParaRPr>
          </a:p>
          <a:p>
            <a:pPr>
              <a:spcAft>
                <a:spcPts val="200"/>
              </a:spcAft>
            </a:pPr>
            <a:r>
              <a:rPr lang="fi-FI" sz="1600" dirty="0">
                <a:solidFill>
                  <a:srgbClr val="000000"/>
                </a:solidFill>
                <a:latin typeface="+mn-lt"/>
                <a:sym typeface="Wingdings" pitchFamily="2" charset="2"/>
              </a:rPr>
              <a:t>vuodesta 2010 lähtien </a:t>
            </a:r>
          </a:p>
          <a:p>
            <a:pPr>
              <a:spcAft>
                <a:spcPts val="200"/>
              </a:spcAft>
            </a:pPr>
            <a:r>
              <a:rPr lang="fi-FI" sz="1600" dirty="0">
                <a:solidFill>
                  <a:srgbClr val="000000"/>
                </a:solidFill>
                <a:latin typeface="+mn-lt"/>
                <a:sym typeface="Wingdings" pitchFamily="2" charset="2"/>
              </a:rPr>
              <a:t>(syntyvyyden laskun vaikutus)</a:t>
            </a:r>
          </a:p>
        </p:txBody>
      </p:sp>
      <p:pic>
        <p:nvPicPr>
          <p:cNvPr id="16" name="Kuva 15" descr="Koulurakennus ääriviiva">
            <a:extLst>
              <a:ext uri="{FF2B5EF4-FFF2-40B4-BE49-F238E27FC236}">
                <a16:creationId xmlns:a16="http://schemas.microsoft.com/office/drawing/2014/main" id="{07E1DBBB-4932-0563-0072-4FE30CB7262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96000" y="3363663"/>
            <a:ext cx="914400" cy="914400"/>
          </a:xfrm>
          <a:prstGeom prst="rect">
            <a:avLst/>
          </a:prstGeom>
        </p:spPr>
      </p:pic>
      <p:pic>
        <p:nvPicPr>
          <p:cNvPr id="20" name="Kuva 19" descr="Luokkahuone tasaisella täytöllä">
            <a:extLst>
              <a:ext uri="{FF2B5EF4-FFF2-40B4-BE49-F238E27FC236}">
                <a16:creationId xmlns:a16="http://schemas.microsoft.com/office/drawing/2014/main" id="{02A8ECE7-9918-9612-BE0F-EC6BAFFD29D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098103" y="1944783"/>
            <a:ext cx="914400" cy="914400"/>
          </a:xfrm>
          <a:prstGeom prst="rect">
            <a:avLst/>
          </a:prstGeom>
        </p:spPr>
      </p:pic>
      <p:pic>
        <p:nvPicPr>
          <p:cNvPr id="22" name="Kuva 21" descr="Vauva ääriviiva">
            <a:extLst>
              <a:ext uri="{FF2B5EF4-FFF2-40B4-BE49-F238E27FC236}">
                <a16:creationId xmlns:a16="http://schemas.microsoft.com/office/drawing/2014/main" id="{30D4DE19-1F71-63A0-388A-C1DE45C6561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87376" y="1944783"/>
            <a:ext cx="914400" cy="914400"/>
          </a:xfrm>
          <a:prstGeom prst="rect">
            <a:avLst/>
          </a:prstGeom>
        </p:spPr>
      </p:pic>
      <p:sp>
        <p:nvSpPr>
          <p:cNvPr id="23" name="Text Placeholder 2">
            <a:extLst>
              <a:ext uri="{FF2B5EF4-FFF2-40B4-BE49-F238E27FC236}">
                <a16:creationId xmlns:a16="http://schemas.microsoft.com/office/drawing/2014/main" id="{26E701AC-88E9-3057-5976-7F315E1FADB7}"/>
              </a:ext>
            </a:extLst>
          </p:cNvPr>
          <p:cNvSpPr txBox="1">
            <a:spLocks/>
          </p:cNvSpPr>
          <p:nvPr/>
        </p:nvSpPr>
        <p:spPr>
          <a:xfrm>
            <a:off x="7012503" y="1854705"/>
            <a:ext cx="3822087" cy="1094556"/>
          </a:xfrm>
          <a:prstGeom prst="rect">
            <a:avLst/>
          </a:prstGeom>
          <a:noFill/>
          <a:ln>
            <a:noFill/>
          </a:ln>
        </p:spPr>
        <p:txBody>
          <a:bodyPr spcFirstLastPara="1" wrap="square" lIns="91425" tIns="45700" rIns="91425" bIns="45700" numCol="1" anchor="t" anchorCtr="0">
            <a:noAutofit/>
          </a:bodyPr>
          <a:lstStyle>
            <a:defPPr marR="0" lvl="0" algn="l" rtl="0">
              <a:lnSpc>
                <a:spcPct val="100000"/>
              </a:lnSpc>
              <a:spcBef>
                <a:spcPts val="0"/>
              </a:spcBef>
              <a:spcAft>
                <a:spcPts val="0"/>
              </a:spcAft>
            </a:defPPr>
            <a:lvl1pPr marL="0" marR="0" lvl="0" indent="0" algn="l" rtl="0" eaLnBrk="1" hangingPunct="1">
              <a:lnSpc>
                <a:spcPct val="100000"/>
              </a:lnSpc>
              <a:spcBef>
                <a:spcPts val="0"/>
              </a:spcBef>
              <a:spcAft>
                <a:spcPts val="1200"/>
              </a:spcAft>
              <a:buClr>
                <a:schemeClr val="dk1"/>
              </a:buClr>
              <a:buSzPts val="2560"/>
              <a:buFont typeface="Arial"/>
              <a:buNone/>
              <a:defRPr sz="1800" b="0" i="0" u="none" strike="noStrike" cap="none">
                <a:solidFill>
                  <a:schemeClr val="dk1"/>
                </a:solidFill>
                <a:latin typeface="Montserrat"/>
                <a:ea typeface="Montserrat"/>
                <a:cs typeface="Montserrat"/>
                <a:sym typeface="Montserrat"/>
              </a:defRPr>
            </a:lvl1pPr>
            <a:lvl2pPr marL="914400" marR="0" lvl="1" indent="-342900" algn="l" rtl="0" eaLnBrk="1" hangingPunct="1">
              <a:lnSpc>
                <a:spcPct val="100000"/>
              </a:lnSpc>
              <a:spcBef>
                <a:spcPts val="500"/>
              </a:spcBef>
              <a:spcAft>
                <a:spcPts val="0"/>
              </a:spcAft>
              <a:buClr>
                <a:schemeClr val="dk1"/>
              </a:buClr>
              <a:buSzPts val="1800"/>
              <a:buFont typeface="Arial"/>
              <a:buChar char="•"/>
              <a:defRPr sz="2400" b="0" i="0" u="none" strike="noStrike" cap="none">
                <a:solidFill>
                  <a:schemeClr val="dk1"/>
                </a:solidFill>
                <a:latin typeface="Montserrat"/>
                <a:ea typeface="Montserrat"/>
                <a:cs typeface="Montserrat"/>
                <a:sym typeface="Montserrat"/>
              </a:defRPr>
            </a:lvl2pPr>
            <a:lvl3pPr marL="1371600" marR="0" lvl="2" indent="-342900" algn="l" rtl="0" eaLnBrk="1" hangingPunct="1">
              <a:lnSpc>
                <a:spcPct val="100000"/>
              </a:lnSpc>
              <a:spcBef>
                <a:spcPts val="500"/>
              </a:spcBef>
              <a:spcAft>
                <a:spcPts val="0"/>
              </a:spcAft>
              <a:buClr>
                <a:schemeClr val="dk1"/>
              </a:buClr>
              <a:buSzPts val="1800"/>
              <a:buFont typeface="Arial"/>
              <a:buChar char="•"/>
              <a:defRPr sz="2000" b="0" i="0" u="none" strike="noStrike" cap="none">
                <a:solidFill>
                  <a:schemeClr val="dk1"/>
                </a:solidFill>
                <a:latin typeface="Montserrat"/>
                <a:ea typeface="Montserrat"/>
                <a:cs typeface="Montserrat"/>
                <a:sym typeface="Montserrat"/>
              </a:defRPr>
            </a:lvl3pPr>
            <a:lvl4pPr marL="1828800" marR="0" lvl="3"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4pPr>
            <a:lvl5pPr marL="2286000" marR="0" lvl="4"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5pPr>
            <a:lvl6pPr marL="2743200" marR="0" lvl="5"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6pPr>
            <a:lvl7pPr marL="3200400" marR="0" lvl="6"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7pPr>
            <a:lvl8pPr marL="3657600" marR="0" lvl="7"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8pPr>
            <a:lvl9pPr marL="4114800" marR="0" lvl="8"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9pPr>
          </a:lstStyle>
          <a:p>
            <a:pPr>
              <a:spcAft>
                <a:spcPts val="200"/>
              </a:spcAft>
            </a:pPr>
            <a:r>
              <a:rPr lang="fi-FI" sz="3200" b="1" dirty="0">
                <a:solidFill>
                  <a:srgbClr val="EA564F"/>
                </a:solidFill>
                <a:latin typeface="+mj-lt"/>
                <a:sym typeface="Wingdings" pitchFamily="2" charset="2"/>
              </a:rPr>
              <a:t>-4 200</a:t>
            </a:r>
            <a:r>
              <a:rPr lang="fi-FI" sz="1600" b="1" dirty="0">
                <a:solidFill>
                  <a:srgbClr val="EA564F"/>
                </a:solidFill>
                <a:latin typeface="+mj-lt"/>
                <a:sym typeface="Wingdings" pitchFamily="2" charset="2"/>
              </a:rPr>
              <a:t> </a:t>
            </a:r>
            <a:r>
              <a:rPr lang="fi-FI" sz="1600" b="1" dirty="0">
                <a:solidFill>
                  <a:srgbClr val="000000"/>
                </a:solidFill>
                <a:latin typeface="+mj-lt"/>
                <a:sym typeface="Wingdings" pitchFamily="2" charset="2"/>
              </a:rPr>
              <a:t>koululuokkaa*</a:t>
            </a:r>
            <a:endParaRPr lang="fi-FI" sz="1600" b="1" dirty="0">
              <a:solidFill>
                <a:srgbClr val="000000"/>
              </a:solidFill>
              <a:latin typeface="+mn-lt"/>
              <a:sym typeface="Wingdings" pitchFamily="2" charset="2"/>
            </a:endParaRPr>
          </a:p>
          <a:p>
            <a:pPr>
              <a:spcAft>
                <a:spcPts val="200"/>
              </a:spcAft>
            </a:pPr>
            <a:r>
              <a:rPr lang="fi-FI" sz="1600" dirty="0">
                <a:solidFill>
                  <a:srgbClr val="000000"/>
                </a:solidFill>
                <a:latin typeface="+mn-lt"/>
                <a:sym typeface="Wingdings" pitchFamily="2" charset="2"/>
              </a:rPr>
              <a:t>Vuoteen 2030 mennessä</a:t>
            </a:r>
          </a:p>
          <a:p>
            <a:pPr>
              <a:spcAft>
                <a:spcPts val="200"/>
              </a:spcAft>
            </a:pPr>
            <a:r>
              <a:rPr lang="fi-FI" sz="1600" dirty="0">
                <a:solidFill>
                  <a:srgbClr val="000000"/>
                </a:solidFill>
                <a:latin typeface="+mn-lt"/>
                <a:sym typeface="Wingdings" pitchFamily="2" charset="2"/>
              </a:rPr>
              <a:t>(keskikoolla 20 oppilasta)</a:t>
            </a:r>
          </a:p>
        </p:txBody>
      </p:sp>
      <p:sp>
        <p:nvSpPr>
          <p:cNvPr id="25" name="Text Placeholder 2">
            <a:extLst>
              <a:ext uri="{FF2B5EF4-FFF2-40B4-BE49-F238E27FC236}">
                <a16:creationId xmlns:a16="http://schemas.microsoft.com/office/drawing/2014/main" id="{87FF16A9-ABCE-2D27-7218-21BCEE5E66D6}"/>
              </a:ext>
            </a:extLst>
          </p:cNvPr>
          <p:cNvSpPr txBox="1">
            <a:spLocks/>
          </p:cNvSpPr>
          <p:nvPr/>
        </p:nvSpPr>
        <p:spPr>
          <a:xfrm>
            <a:off x="7012503" y="3273585"/>
            <a:ext cx="3822087" cy="1094556"/>
          </a:xfrm>
          <a:prstGeom prst="rect">
            <a:avLst/>
          </a:prstGeom>
          <a:noFill/>
          <a:ln>
            <a:noFill/>
          </a:ln>
        </p:spPr>
        <p:txBody>
          <a:bodyPr spcFirstLastPara="1" wrap="square" lIns="91425" tIns="45700" rIns="91425" bIns="45700" numCol="1" anchor="t" anchorCtr="0">
            <a:noAutofit/>
          </a:bodyPr>
          <a:lstStyle>
            <a:defPPr marR="0" lvl="0" algn="l" rtl="0">
              <a:lnSpc>
                <a:spcPct val="100000"/>
              </a:lnSpc>
              <a:spcBef>
                <a:spcPts val="0"/>
              </a:spcBef>
              <a:spcAft>
                <a:spcPts val="0"/>
              </a:spcAft>
            </a:defPPr>
            <a:lvl1pPr marL="0" marR="0" lvl="0" indent="0" algn="l" rtl="0" eaLnBrk="1" hangingPunct="1">
              <a:lnSpc>
                <a:spcPct val="100000"/>
              </a:lnSpc>
              <a:spcBef>
                <a:spcPts val="0"/>
              </a:spcBef>
              <a:spcAft>
                <a:spcPts val="1200"/>
              </a:spcAft>
              <a:buClr>
                <a:schemeClr val="dk1"/>
              </a:buClr>
              <a:buSzPts val="2560"/>
              <a:buFont typeface="Arial"/>
              <a:buNone/>
              <a:defRPr sz="1800" b="0" i="0" u="none" strike="noStrike" cap="none">
                <a:solidFill>
                  <a:schemeClr val="dk1"/>
                </a:solidFill>
                <a:latin typeface="Montserrat"/>
                <a:ea typeface="Montserrat"/>
                <a:cs typeface="Montserrat"/>
                <a:sym typeface="Montserrat"/>
              </a:defRPr>
            </a:lvl1pPr>
            <a:lvl2pPr marL="914400" marR="0" lvl="1" indent="-342900" algn="l" rtl="0" eaLnBrk="1" hangingPunct="1">
              <a:lnSpc>
                <a:spcPct val="100000"/>
              </a:lnSpc>
              <a:spcBef>
                <a:spcPts val="500"/>
              </a:spcBef>
              <a:spcAft>
                <a:spcPts val="0"/>
              </a:spcAft>
              <a:buClr>
                <a:schemeClr val="dk1"/>
              </a:buClr>
              <a:buSzPts val="1800"/>
              <a:buFont typeface="Arial"/>
              <a:buChar char="•"/>
              <a:defRPr sz="2400" b="0" i="0" u="none" strike="noStrike" cap="none">
                <a:solidFill>
                  <a:schemeClr val="dk1"/>
                </a:solidFill>
                <a:latin typeface="Montserrat"/>
                <a:ea typeface="Montserrat"/>
                <a:cs typeface="Montserrat"/>
                <a:sym typeface="Montserrat"/>
              </a:defRPr>
            </a:lvl2pPr>
            <a:lvl3pPr marL="1371600" marR="0" lvl="2" indent="-342900" algn="l" rtl="0" eaLnBrk="1" hangingPunct="1">
              <a:lnSpc>
                <a:spcPct val="100000"/>
              </a:lnSpc>
              <a:spcBef>
                <a:spcPts val="500"/>
              </a:spcBef>
              <a:spcAft>
                <a:spcPts val="0"/>
              </a:spcAft>
              <a:buClr>
                <a:schemeClr val="dk1"/>
              </a:buClr>
              <a:buSzPts val="1800"/>
              <a:buFont typeface="Arial"/>
              <a:buChar char="•"/>
              <a:defRPr sz="2000" b="0" i="0" u="none" strike="noStrike" cap="none">
                <a:solidFill>
                  <a:schemeClr val="dk1"/>
                </a:solidFill>
                <a:latin typeface="Montserrat"/>
                <a:ea typeface="Montserrat"/>
                <a:cs typeface="Montserrat"/>
                <a:sym typeface="Montserrat"/>
              </a:defRPr>
            </a:lvl3pPr>
            <a:lvl4pPr marL="1828800" marR="0" lvl="3"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4pPr>
            <a:lvl5pPr marL="2286000" marR="0" lvl="4"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5pPr>
            <a:lvl6pPr marL="2743200" marR="0" lvl="5"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6pPr>
            <a:lvl7pPr marL="3200400" marR="0" lvl="6"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7pPr>
            <a:lvl8pPr marL="3657600" marR="0" lvl="7"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8pPr>
            <a:lvl9pPr marL="4114800" marR="0" lvl="8"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9pPr>
          </a:lstStyle>
          <a:p>
            <a:pPr>
              <a:spcAft>
                <a:spcPts val="200"/>
              </a:spcAft>
            </a:pPr>
            <a:r>
              <a:rPr lang="fi-FI" sz="3200" b="1" dirty="0">
                <a:solidFill>
                  <a:srgbClr val="EA564F"/>
                </a:solidFill>
                <a:latin typeface="+mj-lt"/>
                <a:sym typeface="Wingdings" pitchFamily="2" charset="2"/>
              </a:rPr>
              <a:t>- 320</a:t>
            </a:r>
            <a:r>
              <a:rPr lang="fi-FI" sz="1600" b="1" dirty="0">
                <a:solidFill>
                  <a:srgbClr val="000000"/>
                </a:solidFill>
                <a:latin typeface="+mj-lt"/>
                <a:sym typeface="Wingdings" pitchFamily="2" charset="2"/>
              </a:rPr>
              <a:t> koulua*</a:t>
            </a:r>
            <a:endParaRPr lang="fi-FI" sz="1600" b="1" dirty="0">
              <a:solidFill>
                <a:srgbClr val="000000"/>
              </a:solidFill>
              <a:latin typeface="+mn-lt"/>
              <a:sym typeface="Wingdings" pitchFamily="2" charset="2"/>
            </a:endParaRPr>
          </a:p>
          <a:p>
            <a:pPr>
              <a:spcAft>
                <a:spcPts val="200"/>
              </a:spcAft>
            </a:pPr>
            <a:r>
              <a:rPr lang="fi-FI" sz="1600" dirty="0">
                <a:solidFill>
                  <a:srgbClr val="000000"/>
                </a:solidFill>
                <a:latin typeface="+mn-lt"/>
                <a:sym typeface="Wingdings" pitchFamily="2" charset="2"/>
              </a:rPr>
              <a:t>Vuoteen 2030 mennessä</a:t>
            </a:r>
          </a:p>
          <a:p>
            <a:pPr>
              <a:spcAft>
                <a:spcPts val="200"/>
              </a:spcAft>
            </a:pPr>
            <a:r>
              <a:rPr lang="fi-FI" sz="1600" dirty="0">
                <a:solidFill>
                  <a:srgbClr val="000000"/>
                </a:solidFill>
                <a:latin typeface="+mn-lt"/>
                <a:sym typeface="Wingdings" pitchFamily="2" charset="2"/>
              </a:rPr>
              <a:t>(keskikoolla 260 oppilasta)-</a:t>
            </a:r>
          </a:p>
        </p:txBody>
      </p:sp>
      <p:sp>
        <p:nvSpPr>
          <p:cNvPr id="26" name="Text Placeholder 2">
            <a:extLst>
              <a:ext uri="{FF2B5EF4-FFF2-40B4-BE49-F238E27FC236}">
                <a16:creationId xmlns:a16="http://schemas.microsoft.com/office/drawing/2014/main" id="{8E40DB9F-B439-3B54-8350-BF2293F83EED}"/>
              </a:ext>
            </a:extLst>
          </p:cNvPr>
          <p:cNvSpPr txBox="1">
            <a:spLocks/>
          </p:cNvSpPr>
          <p:nvPr/>
        </p:nvSpPr>
        <p:spPr>
          <a:xfrm>
            <a:off x="5536850" y="6081586"/>
            <a:ext cx="6194797" cy="776414"/>
          </a:xfrm>
          <a:prstGeom prst="rect">
            <a:avLst/>
          </a:prstGeom>
          <a:noFill/>
          <a:ln>
            <a:noFill/>
          </a:ln>
        </p:spPr>
        <p:txBody>
          <a:bodyPr spcFirstLastPara="1" wrap="square" lIns="91425" tIns="45700" rIns="91425" bIns="45700" numCol="1" anchor="t" anchorCtr="0">
            <a:noAutofit/>
          </a:bodyPr>
          <a:lstStyle>
            <a:defPPr marR="0" lvl="0" algn="l" rtl="0">
              <a:lnSpc>
                <a:spcPct val="100000"/>
              </a:lnSpc>
              <a:spcBef>
                <a:spcPts val="0"/>
              </a:spcBef>
              <a:spcAft>
                <a:spcPts val="0"/>
              </a:spcAft>
            </a:defPPr>
            <a:lvl1pPr marL="0" marR="0" lvl="0" indent="0" algn="l" rtl="0" eaLnBrk="1" hangingPunct="1">
              <a:lnSpc>
                <a:spcPct val="100000"/>
              </a:lnSpc>
              <a:spcBef>
                <a:spcPts val="0"/>
              </a:spcBef>
              <a:spcAft>
                <a:spcPts val="1200"/>
              </a:spcAft>
              <a:buClr>
                <a:schemeClr val="dk1"/>
              </a:buClr>
              <a:buSzPts val="2560"/>
              <a:buFont typeface="Arial"/>
              <a:buNone/>
              <a:defRPr sz="1800" b="0" i="0" u="none" strike="noStrike" cap="none">
                <a:solidFill>
                  <a:schemeClr val="dk1"/>
                </a:solidFill>
                <a:latin typeface="Montserrat"/>
                <a:ea typeface="Montserrat"/>
                <a:cs typeface="Montserrat"/>
                <a:sym typeface="Montserrat"/>
              </a:defRPr>
            </a:lvl1pPr>
            <a:lvl2pPr marL="914400" marR="0" lvl="1" indent="-342900" algn="l" rtl="0" eaLnBrk="1" hangingPunct="1">
              <a:lnSpc>
                <a:spcPct val="100000"/>
              </a:lnSpc>
              <a:spcBef>
                <a:spcPts val="500"/>
              </a:spcBef>
              <a:spcAft>
                <a:spcPts val="0"/>
              </a:spcAft>
              <a:buClr>
                <a:schemeClr val="dk1"/>
              </a:buClr>
              <a:buSzPts val="1800"/>
              <a:buFont typeface="Arial"/>
              <a:buChar char="•"/>
              <a:defRPr sz="2400" b="0" i="0" u="none" strike="noStrike" cap="none">
                <a:solidFill>
                  <a:schemeClr val="dk1"/>
                </a:solidFill>
                <a:latin typeface="Montserrat"/>
                <a:ea typeface="Montserrat"/>
                <a:cs typeface="Montserrat"/>
                <a:sym typeface="Montserrat"/>
              </a:defRPr>
            </a:lvl2pPr>
            <a:lvl3pPr marL="1371600" marR="0" lvl="2" indent="-342900" algn="l" rtl="0" eaLnBrk="1" hangingPunct="1">
              <a:lnSpc>
                <a:spcPct val="100000"/>
              </a:lnSpc>
              <a:spcBef>
                <a:spcPts val="500"/>
              </a:spcBef>
              <a:spcAft>
                <a:spcPts val="0"/>
              </a:spcAft>
              <a:buClr>
                <a:schemeClr val="dk1"/>
              </a:buClr>
              <a:buSzPts val="1800"/>
              <a:buFont typeface="Arial"/>
              <a:buChar char="•"/>
              <a:defRPr sz="2000" b="0" i="0" u="none" strike="noStrike" cap="none">
                <a:solidFill>
                  <a:schemeClr val="dk1"/>
                </a:solidFill>
                <a:latin typeface="Montserrat"/>
                <a:ea typeface="Montserrat"/>
                <a:cs typeface="Montserrat"/>
                <a:sym typeface="Montserrat"/>
              </a:defRPr>
            </a:lvl3pPr>
            <a:lvl4pPr marL="1828800" marR="0" lvl="3"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4pPr>
            <a:lvl5pPr marL="2286000" marR="0" lvl="4"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5pPr>
            <a:lvl6pPr marL="2743200" marR="0" lvl="5"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6pPr>
            <a:lvl7pPr marL="3200400" marR="0" lvl="6"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7pPr>
            <a:lvl8pPr marL="3657600" marR="0" lvl="7"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8pPr>
            <a:lvl9pPr marL="4114800" marR="0" lvl="8"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9pPr>
          </a:lstStyle>
          <a:p>
            <a:pPr>
              <a:spcAft>
                <a:spcPts val="200"/>
              </a:spcAft>
            </a:pPr>
            <a:r>
              <a:rPr lang="fi-FI" sz="1100" b="1" dirty="0">
                <a:solidFill>
                  <a:srgbClr val="000000"/>
                </a:solidFill>
                <a:latin typeface="+mn-lt"/>
                <a:sym typeface="Wingdings" pitchFamily="2" charset="2"/>
              </a:rPr>
              <a:t>*</a:t>
            </a:r>
            <a:r>
              <a:rPr lang="fi-FI" sz="1000" b="1" dirty="0">
                <a:solidFill>
                  <a:srgbClr val="000000"/>
                </a:solidFill>
                <a:latin typeface="+mn-lt"/>
                <a:sym typeface="Wingdings" pitchFamily="2" charset="2"/>
              </a:rPr>
              <a:t>HUOM! ”Naiivi” laskelma perustuen lasten määrän muutokseen. </a:t>
            </a:r>
            <a:r>
              <a:rPr lang="fi-FI" sz="1000" dirty="0">
                <a:solidFill>
                  <a:srgbClr val="000000"/>
                </a:solidFill>
                <a:latin typeface="+mn-lt"/>
                <a:sym typeface="Wingdings" pitchFamily="2" charset="2"/>
              </a:rPr>
              <a:t>Todellinen muutos vaatii tiedon myös kunnan sisäisetä sijoittumisesta. Koulujen osalta määrän kehitys on ensisijaisesti poliittinen päätös useiden muiden tekijöiden ohjaamana (mm. taloudelliset, henkilöresursseihin, rakennuskantaan  liittyvät syyt)</a:t>
            </a:r>
          </a:p>
        </p:txBody>
      </p:sp>
      <p:sp>
        <p:nvSpPr>
          <p:cNvPr id="28" name="Text Placeholder 2">
            <a:extLst>
              <a:ext uri="{FF2B5EF4-FFF2-40B4-BE49-F238E27FC236}">
                <a16:creationId xmlns:a16="http://schemas.microsoft.com/office/drawing/2014/main" id="{5C9B310D-EB5F-C239-B8B9-F624FE5184B0}"/>
              </a:ext>
            </a:extLst>
          </p:cNvPr>
          <p:cNvSpPr txBox="1">
            <a:spLocks/>
          </p:cNvSpPr>
          <p:nvPr/>
        </p:nvSpPr>
        <p:spPr>
          <a:xfrm>
            <a:off x="7010400" y="4870072"/>
            <a:ext cx="4239873" cy="1094556"/>
          </a:xfrm>
          <a:prstGeom prst="rect">
            <a:avLst/>
          </a:prstGeom>
          <a:noFill/>
          <a:ln>
            <a:noFill/>
          </a:ln>
        </p:spPr>
        <p:txBody>
          <a:bodyPr spcFirstLastPara="1" wrap="square" lIns="91425" tIns="45700" rIns="91425" bIns="45700" numCol="1" anchor="t" anchorCtr="0">
            <a:noAutofit/>
          </a:bodyPr>
          <a:lstStyle>
            <a:defPPr marR="0" lvl="0" algn="l" rtl="0">
              <a:lnSpc>
                <a:spcPct val="100000"/>
              </a:lnSpc>
              <a:spcBef>
                <a:spcPts val="0"/>
              </a:spcBef>
              <a:spcAft>
                <a:spcPts val="0"/>
              </a:spcAft>
            </a:defPPr>
            <a:lvl1pPr marL="0" marR="0" lvl="0" indent="0" algn="l" rtl="0" eaLnBrk="1" hangingPunct="1">
              <a:lnSpc>
                <a:spcPct val="100000"/>
              </a:lnSpc>
              <a:spcBef>
                <a:spcPts val="0"/>
              </a:spcBef>
              <a:spcAft>
                <a:spcPts val="1200"/>
              </a:spcAft>
              <a:buClr>
                <a:schemeClr val="dk1"/>
              </a:buClr>
              <a:buSzPts val="2560"/>
              <a:buFont typeface="Arial"/>
              <a:buNone/>
              <a:defRPr sz="1800" b="0" i="0" u="none" strike="noStrike" cap="none">
                <a:solidFill>
                  <a:schemeClr val="dk1"/>
                </a:solidFill>
                <a:latin typeface="Montserrat"/>
                <a:ea typeface="Montserrat"/>
                <a:cs typeface="Montserrat"/>
                <a:sym typeface="Montserrat"/>
              </a:defRPr>
            </a:lvl1pPr>
            <a:lvl2pPr marL="914400" marR="0" lvl="1" indent="-342900" algn="l" rtl="0" eaLnBrk="1" hangingPunct="1">
              <a:lnSpc>
                <a:spcPct val="100000"/>
              </a:lnSpc>
              <a:spcBef>
                <a:spcPts val="500"/>
              </a:spcBef>
              <a:spcAft>
                <a:spcPts val="0"/>
              </a:spcAft>
              <a:buClr>
                <a:schemeClr val="dk1"/>
              </a:buClr>
              <a:buSzPts val="1800"/>
              <a:buFont typeface="Arial"/>
              <a:buChar char="•"/>
              <a:defRPr sz="2400" b="0" i="0" u="none" strike="noStrike" cap="none">
                <a:solidFill>
                  <a:schemeClr val="dk1"/>
                </a:solidFill>
                <a:latin typeface="Montserrat"/>
                <a:ea typeface="Montserrat"/>
                <a:cs typeface="Montserrat"/>
                <a:sym typeface="Montserrat"/>
              </a:defRPr>
            </a:lvl2pPr>
            <a:lvl3pPr marL="1371600" marR="0" lvl="2" indent="-342900" algn="l" rtl="0" eaLnBrk="1" hangingPunct="1">
              <a:lnSpc>
                <a:spcPct val="100000"/>
              </a:lnSpc>
              <a:spcBef>
                <a:spcPts val="500"/>
              </a:spcBef>
              <a:spcAft>
                <a:spcPts val="0"/>
              </a:spcAft>
              <a:buClr>
                <a:schemeClr val="dk1"/>
              </a:buClr>
              <a:buSzPts val="1800"/>
              <a:buFont typeface="Arial"/>
              <a:buChar char="•"/>
              <a:defRPr sz="2000" b="0" i="0" u="none" strike="noStrike" cap="none">
                <a:solidFill>
                  <a:schemeClr val="dk1"/>
                </a:solidFill>
                <a:latin typeface="Montserrat"/>
                <a:ea typeface="Montserrat"/>
                <a:cs typeface="Montserrat"/>
                <a:sym typeface="Montserrat"/>
              </a:defRPr>
            </a:lvl3pPr>
            <a:lvl4pPr marL="1828800" marR="0" lvl="3"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4pPr>
            <a:lvl5pPr marL="2286000" marR="0" lvl="4"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5pPr>
            <a:lvl6pPr marL="2743200" marR="0" lvl="5"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6pPr>
            <a:lvl7pPr marL="3200400" marR="0" lvl="6"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7pPr>
            <a:lvl8pPr marL="3657600" marR="0" lvl="7"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8pPr>
            <a:lvl9pPr marL="4114800" marR="0" lvl="8"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9pPr>
          </a:lstStyle>
          <a:p>
            <a:pPr>
              <a:spcAft>
                <a:spcPts val="200"/>
              </a:spcAft>
            </a:pPr>
            <a:r>
              <a:rPr lang="fi-FI" sz="3200" b="1" dirty="0">
                <a:solidFill>
                  <a:srgbClr val="EA564F"/>
                </a:solidFill>
                <a:latin typeface="+mj-lt"/>
                <a:sym typeface="Wingdings" pitchFamily="2" charset="2"/>
              </a:rPr>
              <a:t>145</a:t>
            </a:r>
            <a:r>
              <a:rPr lang="fi-FI" sz="1600" b="1" dirty="0">
                <a:solidFill>
                  <a:srgbClr val="000000"/>
                </a:solidFill>
                <a:latin typeface="+mj-lt"/>
                <a:sym typeface="Wingdings" pitchFamily="2" charset="2"/>
              </a:rPr>
              <a:t> kuntaa, jossa oppilasmäärä laskee neljänneksellä</a:t>
            </a:r>
            <a:endParaRPr lang="fi-FI" sz="1600" b="1" dirty="0">
              <a:solidFill>
                <a:srgbClr val="000000"/>
              </a:solidFill>
              <a:latin typeface="+mn-lt"/>
              <a:sym typeface="Wingdings" pitchFamily="2" charset="2"/>
            </a:endParaRPr>
          </a:p>
          <a:p>
            <a:pPr>
              <a:spcAft>
                <a:spcPts val="200"/>
              </a:spcAft>
            </a:pPr>
            <a:r>
              <a:rPr lang="fi-FI" sz="1600" dirty="0">
                <a:solidFill>
                  <a:srgbClr val="000000"/>
                </a:solidFill>
                <a:latin typeface="+mn-lt"/>
                <a:sym typeface="Wingdings" pitchFamily="2" charset="2"/>
              </a:rPr>
              <a:t>vuoteen 2030 mennessä</a:t>
            </a:r>
          </a:p>
        </p:txBody>
      </p:sp>
      <p:pic>
        <p:nvPicPr>
          <p:cNvPr id="32" name="Kuva 31" descr="Kaupunki tasaisella täytöllä">
            <a:extLst>
              <a:ext uri="{FF2B5EF4-FFF2-40B4-BE49-F238E27FC236}">
                <a16:creationId xmlns:a16="http://schemas.microsoft.com/office/drawing/2014/main" id="{D940AE91-F855-FDA8-F4C1-3F3C25857F7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098103" y="4960150"/>
            <a:ext cx="914400" cy="914400"/>
          </a:xfrm>
          <a:prstGeom prst="rect">
            <a:avLst/>
          </a:prstGeom>
        </p:spPr>
      </p:pic>
      <p:pic>
        <p:nvPicPr>
          <p:cNvPr id="34" name="Kuva 33" descr="Kirjat ääriviiva">
            <a:extLst>
              <a:ext uri="{FF2B5EF4-FFF2-40B4-BE49-F238E27FC236}">
                <a16:creationId xmlns:a16="http://schemas.microsoft.com/office/drawing/2014/main" id="{402CDCA5-5087-3D5B-3263-A320E5AD2AB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87376" y="5142855"/>
            <a:ext cx="914400" cy="914400"/>
          </a:xfrm>
          <a:prstGeom prst="rect">
            <a:avLst/>
          </a:prstGeom>
        </p:spPr>
      </p:pic>
    </p:spTree>
    <p:extLst>
      <p:ext uri="{BB962C8B-B14F-4D97-AF65-F5344CB8AC3E}">
        <p14:creationId xmlns:p14="http://schemas.microsoft.com/office/powerpoint/2010/main" val="39076449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1AF92E0-8BD1-4F1F-BA7D-6A6B91F5A139}"/>
              </a:ext>
            </a:extLst>
          </p:cNvPr>
          <p:cNvSpPr>
            <a:spLocks noGrp="1"/>
          </p:cNvSpPr>
          <p:nvPr>
            <p:ph type="title"/>
          </p:nvPr>
        </p:nvSpPr>
        <p:spPr>
          <a:xfrm>
            <a:off x="838200" y="365125"/>
            <a:ext cx="5877910" cy="1325563"/>
          </a:xfrm>
        </p:spPr>
        <p:txBody>
          <a:bodyPr>
            <a:noAutofit/>
          </a:bodyPr>
          <a:lstStyle/>
          <a:p>
            <a:r>
              <a:rPr lang="fi-FI" sz="3200" dirty="0"/>
              <a:t>Tulevan syntyvyyden polut ja 2030-luvun kehitys</a:t>
            </a:r>
            <a:endParaRPr lang="en-US" sz="3200" dirty="0"/>
          </a:p>
        </p:txBody>
      </p:sp>
      <p:sp>
        <p:nvSpPr>
          <p:cNvPr id="3" name="Text Placeholder 2">
            <a:extLst>
              <a:ext uri="{FF2B5EF4-FFF2-40B4-BE49-F238E27FC236}">
                <a16:creationId xmlns:a16="http://schemas.microsoft.com/office/drawing/2014/main" id="{E62D3400-CCAD-4726-AA79-6E86064745AE}"/>
              </a:ext>
            </a:extLst>
          </p:cNvPr>
          <p:cNvSpPr>
            <a:spLocks noGrp="1"/>
          </p:cNvSpPr>
          <p:nvPr>
            <p:ph type="body" idx="1"/>
          </p:nvPr>
        </p:nvSpPr>
        <p:spPr>
          <a:xfrm>
            <a:off x="838200" y="1825625"/>
            <a:ext cx="5822482" cy="4351338"/>
          </a:xfrm>
        </p:spPr>
        <p:txBody>
          <a:bodyPr>
            <a:normAutofit fontScale="92500" lnSpcReduction="10000"/>
          </a:bodyPr>
          <a:lstStyle/>
          <a:p>
            <a:pPr marL="171450" indent="-171450">
              <a:buSzPct val="125000"/>
            </a:pPr>
            <a:r>
              <a:rPr lang="fi-FI" sz="1200" dirty="0">
                <a:solidFill>
                  <a:srgbClr val="000000"/>
                </a:solidFill>
                <a:latin typeface="+mn-lt"/>
                <a:sym typeface="Wingdings" pitchFamily="2" charset="2"/>
              </a:rPr>
              <a:t>Tulevaan syntyvyyteen liittyy aina suurta epävarmuutta. Tämän takia </a:t>
            </a:r>
            <a:r>
              <a:rPr lang="fi-FI" sz="1200" b="1" dirty="0">
                <a:solidFill>
                  <a:srgbClr val="000000"/>
                </a:solidFill>
                <a:latin typeface="+mn-lt"/>
                <a:sym typeface="Wingdings" pitchFamily="2" charset="2"/>
              </a:rPr>
              <a:t>tulevaa syntyvyyttä on tarkasteltu neljällä eriävällä syntyvyyden ”herkkyyslaskelmalla”. </a:t>
            </a:r>
          </a:p>
          <a:p>
            <a:pPr marL="171450" indent="-171450">
              <a:buSzPct val="125000"/>
            </a:pPr>
            <a:r>
              <a:rPr lang="fi-FI" sz="1200" dirty="0">
                <a:solidFill>
                  <a:srgbClr val="000000"/>
                </a:solidFill>
                <a:latin typeface="+mn-lt"/>
                <a:sym typeface="Wingdings" pitchFamily="2" charset="2"/>
              </a:rPr>
              <a:t>Eriävät syntyvyyden ”herkkyyslaskelmat” osoittavat, miten syntyvyyden vaihtelu vaikuttaa Suomen ja alueiden kehitykseen sekä koululaisikäluokkiin pidemmän ajanjakson aikana. Samalla ”herkkyyslaskelmat” osoittavat syntyvyyden kehityksestä riippumattomat tekijät. </a:t>
            </a:r>
          </a:p>
          <a:p>
            <a:pPr marL="171450" indent="-171450">
              <a:buSzPct val="125000"/>
            </a:pPr>
            <a:r>
              <a:rPr lang="fi-FI" sz="1200" b="1" dirty="0">
                <a:solidFill>
                  <a:srgbClr val="000000"/>
                </a:solidFill>
                <a:latin typeface="+mn-lt"/>
                <a:sym typeface="Wingdings" pitchFamily="2" charset="2"/>
              </a:rPr>
              <a:t>Kaikissa herkkyyslaskelmissa pohjana toimii perusura-ennuste. </a:t>
            </a:r>
            <a:endParaRPr lang="fi-FI" sz="1200" b="1" dirty="0">
              <a:solidFill>
                <a:srgbClr val="000000"/>
              </a:solidFill>
              <a:latin typeface="+mn-lt"/>
            </a:endParaRPr>
          </a:p>
          <a:p>
            <a:pPr marL="342900" indent="-342900">
              <a:buSzPct val="125000"/>
              <a:buAutoNum type="arabicPeriod"/>
            </a:pPr>
            <a:r>
              <a:rPr lang="fi-FI" sz="1200" b="1" dirty="0">
                <a:solidFill>
                  <a:srgbClr val="000000"/>
                </a:solidFill>
                <a:latin typeface="+mn-lt"/>
                <a:sym typeface="Wingdings" pitchFamily="2" charset="2"/>
              </a:rPr>
              <a:t>Hitaasti elpyvä syntyvyys -laskelma </a:t>
            </a:r>
            <a:r>
              <a:rPr lang="fi-FI" sz="1200" dirty="0">
                <a:solidFill>
                  <a:srgbClr val="000000"/>
                </a:solidFill>
                <a:latin typeface="+mn-lt"/>
                <a:sym typeface="Wingdings" pitchFamily="2" charset="2"/>
              </a:rPr>
              <a:t>vastaa täysin perusura –ennusteen olettamia. Syntyvyys nousee vuosien 2017</a:t>
            </a:r>
            <a:r>
              <a:rPr lang="fi-FI" sz="1200" b="0" i="0" u="none" strike="noStrike" kern="1200" spc="0" baseline="0" dirty="0">
                <a:solidFill>
                  <a:srgbClr val="000000"/>
                </a:solidFill>
                <a:effectLst/>
              </a:rPr>
              <a:t>–</a:t>
            </a:r>
            <a:r>
              <a:rPr lang="fi-FI" sz="1200" dirty="0">
                <a:solidFill>
                  <a:srgbClr val="000000"/>
                </a:solidFill>
                <a:latin typeface="+mn-lt"/>
                <a:sym typeface="Wingdings" pitchFamily="2" charset="2"/>
              </a:rPr>
              <a:t>2022 keskitasolle ja elpyy tämän jälkeen hitaasti iäkkäämmissä synnyttäjien ikäryhmissä. </a:t>
            </a:r>
          </a:p>
          <a:p>
            <a:pPr marL="342900" indent="-342900">
              <a:buSzPct val="125000"/>
              <a:buAutoNum type="arabicPeriod"/>
            </a:pPr>
            <a:r>
              <a:rPr lang="fi-FI" sz="1200" b="1" dirty="0">
                <a:solidFill>
                  <a:srgbClr val="000000"/>
                </a:solidFill>
                <a:latin typeface="+mn-lt"/>
                <a:sym typeface="Wingdings" pitchFamily="2" charset="2"/>
              </a:rPr>
              <a:t>Nopeasti elpyvä syntyvyys -laskelmassa </a:t>
            </a:r>
            <a:r>
              <a:rPr lang="fi-FI" sz="1200" dirty="0">
                <a:solidFill>
                  <a:srgbClr val="000000"/>
                </a:solidFill>
                <a:latin typeface="+mn-lt"/>
                <a:sym typeface="Wingdings" pitchFamily="2" charset="2"/>
              </a:rPr>
              <a:t>syntyvyyden on oletettu kohoavan vuoden 2010 tasolle vuoteen 2040 mennessä. </a:t>
            </a:r>
          </a:p>
          <a:p>
            <a:pPr marL="342900" indent="-342900">
              <a:buSzPct val="125000"/>
              <a:buAutoNum type="arabicPeriod"/>
            </a:pPr>
            <a:r>
              <a:rPr lang="fi-FI" sz="1200" b="1" dirty="0">
                <a:solidFill>
                  <a:srgbClr val="000000"/>
                </a:solidFill>
                <a:latin typeface="+mn-lt"/>
                <a:sym typeface="Wingdings" pitchFamily="2" charset="2"/>
              </a:rPr>
              <a:t>Romahtanut syntyvyys -laskelma </a:t>
            </a:r>
            <a:r>
              <a:rPr lang="fi-FI" sz="1200" dirty="0">
                <a:solidFill>
                  <a:srgbClr val="000000"/>
                </a:solidFill>
                <a:latin typeface="+mn-lt"/>
                <a:sym typeface="Wingdings" pitchFamily="2" charset="2"/>
              </a:rPr>
              <a:t>olettaa syntyneiden määrän jäävän pysyvästi vuosien 2022</a:t>
            </a:r>
            <a:r>
              <a:rPr lang="fi-FI" sz="1200" b="0" i="0" u="none" strike="noStrike" kern="1200" spc="0" baseline="0" dirty="0">
                <a:solidFill>
                  <a:srgbClr val="000000"/>
                </a:solidFill>
                <a:effectLst/>
              </a:rPr>
              <a:t>–</a:t>
            </a:r>
            <a:r>
              <a:rPr lang="fi-FI" sz="1200" dirty="0">
                <a:solidFill>
                  <a:srgbClr val="000000"/>
                </a:solidFill>
                <a:latin typeface="+mn-lt"/>
                <a:sym typeface="Wingdings" pitchFamily="2" charset="2"/>
              </a:rPr>
              <a:t>2023 historiallisen matalalle tasolle. </a:t>
            </a:r>
          </a:p>
          <a:p>
            <a:pPr marL="342900" indent="-342900">
              <a:buSzPct val="125000"/>
              <a:buAutoNum type="arabicPeriod"/>
            </a:pPr>
            <a:r>
              <a:rPr lang="fi-FI" sz="1200" b="1" dirty="0">
                <a:solidFill>
                  <a:srgbClr val="000000"/>
                </a:solidFill>
                <a:latin typeface="+mn-lt"/>
                <a:sym typeface="Wingdings" pitchFamily="2" charset="2"/>
              </a:rPr>
              <a:t>Toiveskenaario -laskelmassa</a:t>
            </a:r>
            <a:r>
              <a:rPr lang="fi-FI" sz="1200" dirty="0">
                <a:solidFill>
                  <a:srgbClr val="000000"/>
                </a:solidFill>
                <a:latin typeface="+mn-lt"/>
                <a:sym typeface="Wingdings" pitchFamily="2" charset="2"/>
              </a:rPr>
              <a:t> oletetaan suomalaisten saavuttavan toivomansa lapsiluvun Väestöliiton vuoden 2023 perhebarometrin mukaan (eli 2,0 lasta). Skenaario ei tule toteutumaan, mutta luo tarkentavaa kuvaa syntyvyyden kohoamisen vaikutuksista. </a:t>
            </a:r>
            <a:endParaRPr lang="fi-FI" sz="1200" b="1" dirty="0">
              <a:solidFill>
                <a:srgbClr val="000000"/>
              </a:solidFill>
              <a:latin typeface="+mn-lt"/>
              <a:sym typeface="Wingdings" pitchFamily="2" charset="2"/>
            </a:endParaRPr>
          </a:p>
        </p:txBody>
      </p:sp>
      <p:graphicFrame>
        <p:nvGraphicFramePr>
          <p:cNvPr id="7" name="Kaavio 6">
            <a:extLst>
              <a:ext uri="{FF2B5EF4-FFF2-40B4-BE49-F238E27FC236}">
                <a16:creationId xmlns:a16="http://schemas.microsoft.com/office/drawing/2014/main" id="{006C826C-67C0-95B8-197A-C1CA3DBB59CC}"/>
              </a:ext>
            </a:extLst>
          </p:cNvPr>
          <p:cNvGraphicFramePr>
            <a:graphicFrameLocks/>
          </p:cNvGraphicFramePr>
          <p:nvPr>
            <p:extLst>
              <p:ext uri="{D42A27DB-BD31-4B8C-83A1-F6EECF244321}">
                <p14:modId xmlns:p14="http://schemas.microsoft.com/office/powerpoint/2010/main" val="2594948063"/>
              </p:ext>
            </p:extLst>
          </p:nvPr>
        </p:nvGraphicFramePr>
        <p:xfrm>
          <a:off x="6716110" y="365125"/>
          <a:ext cx="5284504" cy="588865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066721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1AF92E0-8BD1-4F1F-BA7D-6A6B91F5A139}"/>
              </a:ext>
            </a:extLst>
          </p:cNvPr>
          <p:cNvSpPr>
            <a:spLocks noGrp="1"/>
          </p:cNvSpPr>
          <p:nvPr>
            <p:ph type="title"/>
          </p:nvPr>
        </p:nvSpPr>
        <p:spPr>
          <a:xfrm>
            <a:off x="838200" y="365125"/>
            <a:ext cx="5877910" cy="1325563"/>
          </a:xfrm>
        </p:spPr>
        <p:txBody>
          <a:bodyPr>
            <a:noAutofit/>
          </a:bodyPr>
          <a:lstStyle/>
          <a:p>
            <a:r>
              <a:rPr lang="fi-FI" sz="3200" dirty="0"/>
              <a:t>Miltä Suomi näyttää, jos syntyvyys elpyy hitaasti?</a:t>
            </a:r>
            <a:endParaRPr lang="en-US" sz="3200" dirty="0"/>
          </a:p>
        </p:txBody>
      </p:sp>
      <p:sp>
        <p:nvSpPr>
          <p:cNvPr id="3" name="Text Placeholder 2">
            <a:extLst>
              <a:ext uri="{FF2B5EF4-FFF2-40B4-BE49-F238E27FC236}">
                <a16:creationId xmlns:a16="http://schemas.microsoft.com/office/drawing/2014/main" id="{E62D3400-CCAD-4726-AA79-6E86064745AE}"/>
              </a:ext>
            </a:extLst>
          </p:cNvPr>
          <p:cNvSpPr>
            <a:spLocks noGrp="1"/>
          </p:cNvSpPr>
          <p:nvPr>
            <p:ph type="body" idx="1"/>
          </p:nvPr>
        </p:nvSpPr>
        <p:spPr>
          <a:xfrm>
            <a:off x="838200" y="1825625"/>
            <a:ext cx="5822482" cy="4351338"/>
          </a:xfrm>
        </p:spPr>
        <p:txBody>
          <a:bodyPr>
            <a:normAutofit fontScale="92500"/>
          </a:bodyPr>
          <a:lstStyle/>
          <a:p>
            <a:pPr marL="285750" indent="-285750">
              <a:buSzPct val="125000"/>
            </a:pPr>
            <a:r>
              <a:rPr lang="fi-FI" sz="1400" dirty="0">
                <a:solidFill>
                  <a:srgbClr val="000000"/>
                </a:solidFill>
                <a:latin typeface="+mn-lt"/>
                <a:sym typeface="Wingdings" pitchFamily="2" charset="2"/>
              </a:rPr>
              <a:t>Tässä diassa on esitetty, miltä Suomi ja Suomen kuntien kehitys näyttäisi vuosien 2022</a:t>
            </a:r>
            <a:r>
              <a:rPr lang="fi-FI" sz="1400" b="0" i="0" u="none" strike="noStrike" kern="1200" spc="0" baseline="0" dirty="0">
                <a:solidFill>
                  <a:srgbClr val="000000"/>
                </a:solidFill>
                <a:effectLst/>
              </a:rPr>
              <a:t>–</a:t>
            </a:r>
            <a:r>
              <a:rPr lang="fi-FI" sz="1400" dirty="0">
                <a:solidFill>
                  <a:srgbClr val="000000"/>
                </a:solidFill>
                <a:latin typeface="+mn-lt"/>
                <a:sym typeface="Wingdings" pitchFamily="2" charset="2"/>
              </a:rPr>
              <a:t>2040 aikana, jos syntyvyys elpyy hitaasti.</a:t>
            </a:r>
            <a:endParaRPr lang="fi-FI" sz="1400" b="1" dirty="0">
              <a:solidFill>
                <a:srgbClr val="000000"/>
              </a:solidFill>
              <a:latin typeface="+mn-lt"/>
              <a:sym typeface="Wingdings" pitchFamily="2" charset="2"/>
            </a:endParaRPr>
          </a:p>
          <a:p>
            <a:pPr marL="285750" indent="-285750"/>
            <a:r>
              <a:rPr lang="fi-FI" sz="1400" b="1" dirty="0">
                <a:solidFill>
                  <a:srgbClr val="000000"/>
                </a:solidFill>
                <a:latin typeface="+mn-lt"/>
                <a:sym typeface="Wingdings" pitchFamily="2" charset="2"/>
              </a:rPr>
              <a:t>Jos syntyvyys elpyy hitaasti, vielä vuonna 2040 lasten määrä on nykyistä matalampi.</a:t>
            </a:r>
            <a:r>
              <a:rPr lang="fi-FI" sz="1400" dirty="0">
                <a:solidFill>
                  <a:srgbClr val="000000"/>
                </a:solidFill>
                <a:latin typeface="+mn-lt"/>
                <a:sym typeface="Wingdings" pitchFamily="2" charset="2"/>
              </a:rPr>
              <a:t> Peruskouluikäisten määrä alkaisi kuitenkin kasvamaan 2030-luvulla, mutta vielä vuonna 2040 peruskouluikäisiä olisi noin 60 000 henkilöä nykyistä vähemmän.</a:t>
            </a:r>
            <a:endParaRPr lang="fi-FI" sz="1400" b="1" dirty="0">
              <a:solidFill>
                <a:srgbClr val="000000"/>
              </a:solidFill>
              <a:latin typeface="+mn-lt"/>
              <a:sym typeface="Wingdings" pitchFamily="2" charset="2"/>
            </a:endParaRPr>
          </a:p>
          <a:p>
            <a:pPr marL="285750" indent="-285750"/>
            <a:r>
              <a:rPr lang="fi-FI" sz="1400" b="1" dirty="0">
                <a:solidFill>
                  <a:srgbClr val="000000"/>
                </a:solidFill>
                <a:latin typeface="+mn-lt"/>
                <a:sym typeface="Wingdings" pitchFamily="2" charset="2"/>
              </a:rPr>
              <a:t>Aluetason erot olisivat hyvin suuret. </a:t>
            </a:r>
            <a:r>
              <a:rPr lang="fi-FI" sz="1400" dirty="0">
                <a:solidFill>
                  <a:srgbClr val="000000"/>
                </a:solidFill>
                <a:latin typeface="+mn-lt"/>
                <a:sym typeface="Wingdings" pitchFamily="2" charset="2"/>
              </a:rPr>
              <a:t>Syntyvyyden hidaskin elpyminen johtaisi lasten ja peruskouluikäisten voimakkaaseen kasvuun pääkaupunkiseudulla sekä suurilla kaupunkiseuduilla 2030-luvun aikana. </a:t>
            </a:r>
            <a:endParaRPr lang="fi-FI" sz="1400" b="1" dirty="0">
              <a:solidFill>
                <a:srgbClr val="000000"/>
              </a:solidFill>
              <a:latin typeface="+mn-lt"/>
              <a:sym typeface="Wingdings" pitchFamily="2" charset="2"/>
            </a:endParaRPr>
          </a:p>
          <a:p>
            <a:pPr marL="285750" indent="-285750"/>
            <a:r>
              <a:rPr lang="fi-FI" sz="1400" b="1" dirty="0">
                <a:solidFill>
                  <a:srgbClr val="000000"/>
                </a:solidFill>
                <a:latin typeface="+mn-lt"/>
                <a:sym typeface="Wingdings" pitchFamily="2" charset="2"/>
              </a:rPr>
              <a:t>Hidas syntyvyyden elpyminen ei riitä elvyttämään suurten kaupunkiseutujen ulkopuolella peruskouluikäisten määrää 2030-luvulla. </a:t>
            </a:r>
            <a:r>
              <a:rPr lang="fi-FI" sz="1400" dirty="0">
                <a:solidFill>
                  <a:srgbClr val="000000"/>
                </a:solidFill>
                <a:latin typeface="+mn-lt"/>
                <a:sym typeface="Wingdings" pitchFamily="2" charset="2"/>
              </a:rPr>
              <a:t>Ilman huomattavasti suurempaa syntyvyyden kasvua peruskouluikäisten määrä vähenee entisestään 2030-luvulla etenkin maaseudulla ja pienemmissä kaupungeissa.</a:t>
            </a:r>
            <a:endParaRPr lang="fi-FI" sz="1400" b="1" dirty="0">
              <a:solidFill>
                <a:srgbClr val="000000"/>
              </a:solidFill>
              <a:latin typeface="+mn-lt"/>
              <a:sym typeface="Wingdings" pitchFamily="2" charset="2"/>
            </a:endParaRPr>
          </a:p>
        </p:txBody>
      </p:sp>
      <p:pic>
        <p:nvPicPr>
          <p:cNvPr id="2" name="Kuva 1">
            <a:extLst>
              <a:ext uri="{FF2B5EF4-FFF2-40B4-BE49-F238E27FC236}">
                <a16:creationId xmlns:a16="http://schemas.microsoft.com/office/drawing/2014/main" id="{779D14FA-B24E-CEE3-2B3E-21B66CB30B7B}"/>
              </a:ext>
            </a:extLst>
          </p:cNvPr>
          <p:cNvPicPr>
            <a:picLocks noChangeAspect="1"/>
          </p:cNvPicPr>
          <p:nvPr/>
        </p:nvPicPr>
        <p:blipFill>
          <a:blip r:embed="rId2"/>
          <a:stretch>
            <a:fillRect/>
          </a:stretch>
        </p:blipFill>
        <p:spPr>
          <a:xfrm>
            <a:off x="6630201" y="208558"/>
            <a:ext cx="4379335" cy="6192875"/>
          </a:xfrm>
          <a:prstGeom prst="rect">
            <a:avLst/>
          </a:prstGeom>
        </p:spPr>
      </p:pic>
      <p:graphicFrame>
        <p:nvGraphicFramePr>
          <p:cNvPr id="5" name="Kaavio 4">
            <a:extLst>
              <a:ext uri="{FF2B5EF4-FFF2-40B4-BE49-F238E27FC236}">
                <a16:creationId xmlns:a16="http://schemas.microsoft.com/office/drawing/2014/main" id="{A8401E58-BA8B-4508-9292-4BC3EDF270EE}"/>
              </a:ext>
            </a:extLst>
          </p:cNvPr>
          <p:cNvGraphicFramePr>
            <a:graphicFrameLocks/>
          </p:cNvGraphicFramePr>
          <p:nvPr>
            <p:extLst>
              <p:ext uri="{D42A27DB-BD31-4B8C-83A1-F6EECF244321}">
                <p14:modId xmlns:p14="http://schemas.microsoft.com/office/powerpoint/2010/main" val="3209345249"/>
              </p:ext>
            </p:extLst>
          </p:nvPr>
        </p:nvGraphicFramePr>
        <p:xfrm>
          <a:off x="6660682" y="208558"/>
          <a:ext cx="5531318" cy="664944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4325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1AF92E0-8BD1-4F1F-BA7D-6A6B91F5A139}"/>
              </a:ext>
            </a:extLst>
          </p:cNvPr>
          <p:cNvSpPr>
            <a:spLocks noGrp="1"/>
          </p:cNvSpPr>
          <p:nvPr>
            <p:ph type="title"/>
          </p:nvPr>
        </p:nvSpPr>
        <p:spPr>
          <a:xfrm>
            <a:off x="838200" y="365125"/>
            <a:ext cx="5877910" cy="1325563"/>
          </a:xfrm>
        </p:spPr>
        <p:txBody>
          <a:bodyPr>
            <a:noAutofit/>
          </a:bodyPr>
          <a:lstStyle/>
          <a:p>
            <a:r>
              <a:rPr lang="fi-FI" sz="3200" dirty="0"/>
              <a:t>Miltä Suomi näyttää, jos syntyvyys elpyy nopeammin?</a:t>
            </a:r>
            <a:endParaRPr lang="en-US" sz="3200" dirty="0"/>
          </a:p>
        </p:txBody>
      </p:sp>
      <p:sp>
        <p:nvSpPr>
          <p:cNvPr id="3" name="Text Placeholder 2">
            <a:extLst>
              <a:ext uri="{FF2B5EF4-FFF2-40B4-BE49-F238E27FC236}">
                <a16:creationId xmlns:a16="http://schemas.microsoft.com/office/drawing/2014/main" id="{E62D3400-CCAD-4726-AA79-6E86064745AE}"/>
              </a:ext>
            </a:extLst>
          </p:cNvPr>
          <p:cNvSpPr>
            <a:spLocks noGrp="1"/>
          </p:cNvSpPr>
          <p:nvPr>
            <p:ph type="body" idx="1"/>
          </p:nvPr>
        </p:nvSpPr>
        <p:spPr>
          <a:xfrm>
            <a:off x="838200" y="1825625"/>
            <a:ext cx="5822482" cy="4351338"/>
          </a:xfrm>
        </p:spPr>
        <p:txBody>
          <a:bodyPr>
            <a:normAutofit fontScale="92500" lnSpcReduction="10000"/>
          </a:bodyPr>
          <a:lstStyle/>
          <a:p>
            <a:pPr marL="285750" indent="-285750">
              <a:buSzPct val="125000"/>
            </a:pPr>
            <a:r>
              <a:rPr lang="fi-FI" sz="1400" b="1" dirty="0">
                <a:solidFill>
                  <a:srgbClr val="000000"/>
                </a:solidFill>
                <a:latin typeface="+mn-lt"/>
                <a:sym typeface="Wingdings" pitchFamily="2" charset="2"/>
              </a:rPr>
              <a:t>Tulevaan syntyvyyteen liittyy aina suurta epävarmuutta. </a:t>
            </a:r>
            <a:r>
              <a:rPr lang="fi-FI" sz="1400" dirty="0">
                <a:solidFill>
                  <a:srgbClr val="000000"/>
                </a:solidFill>
                <a:latin typeface="+mn-lt"/>
                <a:sym typeface="Wingdings" pitchFamily="2" charset="2"/>
              </a:rPr>
              <a:t>Tässä diassa on esitetty, miltä Suomi ja Suomen kuntien kehitys näyttäisi vuosien 2022-2040 aikana, jos syntyvyys elpyy nopeasti, saavuttaen vuonna 2040 suunnilleen vuoden 2010 tason. </a:t>
            </a:r>
            <a:endParaRPr lang="fi-FI" sz="1400" b="1" dirty="0">
              <a:solidFill>
                <a:srgbClr val="000000"/>
              </a:solidFill>
              <a:latin typeface="+mn-lt"/>
              <a:sym typeface="Wingdings" pitchFamily="2" charset="2"/>
            </a:endParaRPr>
          </a:p>
          <a:p>
            <a:pPr marL="285750" indent="-285750"/>
            <a:r>
              <a:rPr lang="fi-FI" sz="1400" b="1" dirty="0">
                <a:solidFill>
                  <a:srgbClr val="000000"/>
                </a:solidFill>
                <a:latin typeface="+mn-lt"/>
                <a:sym typeface="Wingdings" pitchFamily="2" charset="2"/>
              </a:rPr>
              <a:t>Syntyvyyden elpyessä nopeasti etenkin 2030-luvulla lasten määrä kasvaisi maassa jälleen voimakkaasti. </a:t>
            </a:r>
            <a:r>
              <a:rPr lang="fi-FI" sz="1400" dirty="0">
                <a:solidFill>
                  <a:srgbClr val="000000"/>
                </a:solidFill>
                <a:latin typeface="+mn-lt"/>
                <a:sym typeface="Wingdings" pitchFamily="2" charset="2"/>
              </a:rPr>
              <a:t>Vuonna 2040 Suomessa asuisi 56 000 lasta enemmän kuin tällä hetkellä, kasvaneen syntyvyyden ja väestön takia. Peruskouluikäisten määrä olisi kuitenkin yhä noin 40 000 henkilöä nykyistä pienempi.</a:t>
            </a:r>
            <a:endParaRPr lang="fi-FI" sz="1400" b="1" dirty="0">
              <a:solidFill>
                <a:srgbClr val="000000"/>
              </a:solidFill>
              <a:latin typeface="+mn-lt"/>
              <a:sym typeface="Wingdings" pitchFamily="2" charset="2"/>
            </a:endParaRPr>
          </a:p>
          <a:p>
            <a:pPr marL="285750" indent="-285750"/>
            <a:r>
              <a:rPr lang="fi-FI" sz="1400" b="1" dirty="0">
                <a:solidFill>
                  <a:srgbClr val="000000"/>
                </a:solidFill>
                <a:latin typeface="+mn-lt"/>
                <a:sym typeface="Wingdings" pitchFamily="2" charset="2"/>
              </a:rPr>
              <a:t>Syntyvyyden nopeakaan kasvu ei käännä vaikeaa lasten ikäryhmän kehitystä suurimmassa osassa maata. </a:t>
            </a:r>
            <a:r>
              <a:rPr lang="fi-FI" sz="1400" dirty="0">
                <a:solidFill>
                  <a:srgbClr val="000000"/>
                </a:solidFill>
                <a:latin typeface="+mn-lt"/>
                <a:sym typeface="Wingdings" pitchFamily="2" charset="2"/>
              </a:rPr>
              <a:t>Edes 2010-luvun alun tasoa lähentyvä syntyvyys ei riitä nostamaan peruskouluikäisten kehitystä useimmissa maaseutukunnissa tai seutukaupungeissa positiiviseksi. </a:t>
            </a:r>
          </a:p>
          <a:p>
            <a:pPr marL="285750" indent="-285750"/>
            <a:r>
              <a:rPr lang="fi-FI" sz="1400" dirty="0">
                <a:solidFill>
                  <a:srgbClr val="000000"/>
                </a:solidFill>
                <a:latin typeface="+mn-lt"/>
                <a:sym typeface="Wingdings" pitchFamily="2" charset="2"/>
              </a:rPr>
              <a:t>Syntyvyyden nopea elpyminen tarkoittaisi taas 2030-luvulla huomattavaa peruskouluikäisten määrän kasvua suurissa kaupungeissa ja etenkin pääkaupunkiseudulla. </a:t>
            </a:r>
          </a:p>
        </p:txBody>
      </p:sp>
      <p:pic>
        <p:nvPicPr>
          <p:cNvPr id="4" name="Kuva 3">
            <a:extLst>
              <a:ext uri="{FF2B5EF4-FFF2-40B4-BE49-F238E27FC236}">
                <a16:creationId xmlns:a16="http://schemas.microsoft.com/office/drawing/2014/main" id="{E20C2570-0A57-A8E6-9213-BA95E53209F9}"/>
              </a:ext>
            </a:extLst>
          </p:cNvPr>
          <p:cNvPicPr>
            <a:picLocks noChangeAspect="1"/>
          </p:cNvPicPr>
          <p:nvPr/>
        </p:nvPicPr>
        <p:blipFill>
          <a:blip r:embed="rId2"/>
          <a:stretch>
            <a:fillRect/>
          </a:stretch>
        </p:blipFill>
        <p:spPr>
          <a:xfrm>
            <a:off x="6630201" y="208559"/>
            <a:ext cx="4379335" cy="6192875"/>
          </a:xfrm>
          <a:prstGeom prst="rect">
            <a:avLst/>
          </a:prstGeom>
        </p:spPr>
      </p:pic>
      <p:graphicFrame>
        <p:nvGraphicFramePr>
          <p:cNvPr id="5" name="Kaavio 4">
            <a:extLst>
              <a:ext uri="{FF2B5EF4-FFF2-40B4-BE49-F238E27FC236}">
                <a16:creationId xmlns:a16="http://schemas.microsoft.com/office/drawing/2014/main" id="{DD735457-BFFD-FC09-BDD3-895EF136FF61}"/>
              </a:ext>
            </a:extLst>
          </p:cNvPr>
          <p:cNvGraphicFramePr>
            <a:graphicFrameLocks/>
          </p:cNvGraphicFramePr>
          <p:nvPr>
            <p:extLst>
              <p:ext uri="{D42A27DB-BD31-4B8C-83A1-F6EECF244321}">
                <p14:modId xmlns:p14="http://schemas.microsoft.com/office/powerpoint/2010/main" val="3096718878"/>
              </p:ext>
            </p:extLst>
          </p:nvPr>
        </p:nvGraphicFramePr>
        <p:xfrm>
          <a:off x="6716110" y="172047"/>
          <a:ext cx="5531318" cy="664944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1640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1AF92E0-8BD1-4F1F-BA7D-6A6B91F5A139}"/>
              </a:ext>
            </a:extLst>
          </p:cNvPr>
          <p:cNvSpPr>
            <a:spLocks noGrp="1"/>
          </p:cNvSpPr>
          <p:nvPr>
            <p:ph type="title"/>
          </p:nvPr>
        </p:nvSpPr>
        <p:spPr>
          <a:xfrm>
            <a:off x="838200" y="365125"/>
            <a:ext cx="5877910" cy="1325563"/>
          </a:xfrm>
        </p:spPr>
        <p:txBody>
          <a:bodyPr>
            <a:normAutofit/>
          </a:bodyPr>
          <a:lstStyle/>
          <a:p>
            <a:r>
              <a:rPr lang="fi-FI" sz="3200" dirty="0"/>
              <a:t>Miltä Suomi näyttää, jos syntyvyys ei elvy?</a:t>
            </a:r>
            <a:endParaRPr lang="en-US" sz="3200" dirty="0"/>
          </a:p>
        </p:txBody>
      </p:sp>
      <p:sp>
        <p:nvSpPr>
          <p:cNvPr id="3" name="Text Placeholder 2">
            <a:extLst>
              <a:ext uri="{FF2B5EF4-FFF2-40B4-BE49-F238E27FC236}">
                <a16:creationId xmlns:a16="http://schemas.microsoft.com/office/drawing/2014/main" id="{E62D3400-CCAD-4726-AA79-6E86064745AE}"/>
              </a:ext>
            </a:extLst>
          </p:cNvPr>
          <p:cNvSpPr>
            <a:spLocks noGrp="1"/>
          </p:cNvSpPr>
          <p:nvPr>
            <p:ph type="body" idx="1"/>
          </p:nvPr>
        </p:nvSpPr>
        <p:spPr>
          <a:xfrm>
            <a:off x="838200" y="1825625"/>
            <a:ext cx="5822482" cy="4351338"/>
          </a:xfrm>
        </p:spPr>
        <p:txBody>
          <a:bodyPr>
            <a:normAutofit fontScale="92500"/>
          </a:bodyPr>
          <a:lstStyle/>
          <a:p>
            <a:pPr marL="171450" indent="-171450">
              <a:buSzPct val="125000"/>
            </a:pPr>
            <a:r>
              <a:rPr lang="fi-FI" sz="1200" b="1" dirty="0">
                <a:solidFill>
                  <a:srgbClr val="000000"/>
                </a:solidFill>
                <a:latin typeface="+mn-lt"/>
                <a:sym typeface="Wingdings" pitchFamily="2" charset="2"/>
              </a:rPr>
              <a:t>Tulevaan syntyvyyteen liittyy aina suurta epävarmuutta. </a:t>
            </a:r>
            <a:r>
              <a:rPr lang="fi-FI" sz="1200" dirty="0">
                <a:solidFill>
                  <a:srgbClr val="000000"/>
                </a:solidFill>
                <a:latin typeface="+mn-lt"/>
                <a:sym typeface="Wingdings" pitchFamily="2" charset="2"/>
              </a:rPr>
              <a:t>Tässä diassa on esitetty, miltä Suomi ja Suomen kuntien kehitys näyttäisi vuosien 2022</a:t>
            </a:r>
            <a:r>
              <a:rPr lang="fi-FI" sz="1200" b="0" i="0" u="none" strike="noStrike" kern="1200" spc="0" baseline="0" dirty="0">
                <a:solidFill>
                  <a:srgbClr val="000000"/>
                </a:solidFill>
                <a:effectLst/>
              </a:rPr>
              <a:t>–</a:t>
            </a:r>
            <a:r>
              <a:rPr lang="fi-FI" sz="1200" dirty="0">
                <a:solidFill>
                  <a:srgbClr val="000000"/>
                </a:solidFill>
                <a:latin typeface="+mn-lt"/>
                <a:sym typeface="Wingdings" pitchFamily="2" charset="2"/>
              </a:rPr>
              <a:t>2040 aikana, jos syntyvyys jää pysyvästi vuosien 2022</a:t>
            </a:r>
            <a:r>
              <a:rPr lang="fi-FI" sz="1200" b="0" i="0" u="none" strike="noStrike" kern="1200" spc="0" baseline="0" dirty="0">
                <a:solidFill>
                  <a:srgbClr val="000000"/>
                </a:solidFill>
                <a:effectLst/>
              </a:rPr>
              <a:t>–</a:t>
            </a:r>
            <a:r>
              <a:rPr lang="fi-FI" sz="1200" dirty="0">
                <a:solidFill>
                  <a:srgbClr val="000000"/>
                </a:solidFill>
                <a:latin typeface="+mn-lt"/>
                <a:sym typeface="Wingdings" pitchFamily="2" charset="2"/>
              </a:rPr>
              <a:t>2023 matalalle tasolle. </a:t>
            </a:r>
          </a:p>
          <a:p>
            <a:pPr marL="171450" indent="-171450">
              <a:buSzPct val="125000"/>
            </a:pPr>
            <a:r>
              <a:rPr lang="fi-FI" sz="1200" b="1" dirty="0">
                <a:solidFill>
                  <a:srgbClr val="000000"/>
                </a:solidFill>
                <a:latin typeface="+mn-lt"/>
                <a:sym typeface="Wingdings" pitchFamily="2" charset="2"/>
              </a:rPr>
              <a:t>Jos syntyvyys ei lähde lainkaan elpymään tulevaisuudessa, lasten määrä Suomessa romahtaa. </a:t>
            </a:r>
            <a:r>
              <a:rPr lang="fi-FI" sz="1200" dirty="0">
                <a:solidFill>
                  <a:srgbClr val="000000"/>
                </a:solidFill>
                <a:latin typeface="+mn-lt"/>
                <a:sym typeface="Wingdings" pitchFamily="2" charset="2"/>
              </a:rPr>
              <a:t>Vuonna 2040 Suomessa olisi lähes viidennes vähemmän lapsia kuin nyt ja lasten määrä jatkaisi vähentymistä koko 2030</a:t>
            </a:r>
            <a:r>
              <a:rPr lang="fi-FI" sz="1200" b="0" i="0" u="none" strike="noStrike" kern="1200" spc="0" baseline="0" dirty="0">
                <a:solidFill>
                  <a:srgbClr val="000000"/>
                </a:solidFill>
                <a:effectLst/>
              </a:rPr>
              <a:t>–</a:t>
            </a:r>
            <a:r>
              <a:rPr lang="fi-FI" sz="1200" dirty="0">
                <a:solidFill>
                  <a:srgbClr val="000000"/>
                </a:solidFill>
                <a:latin typeface="+mn-lt"/>
                <a:sym typeface="Wingdings" pitchFamily="2" charset="2"/>
              </a:rPr>
              <a:t>luvun ajan. Peruskouluikäisten määrä olisi vuonna 2040 jopa 134 000 henkilöä nykyistä pienempi. </a:t>
            </a:r>
          </a:p>
          <a:p>
            <a:pPr marL="171450" indent="-171450">
              <a:buSzPct val="125000"/>
            </a:pPr>
            <a:r>
              <a:rPr lang="fi-FI" sz="1200" b="1" dirty="0">
                <a:solidFill>
                  <a:srgbClr val="000000"/>
                </a:solidFill>
                <a:latin typeface="+mn-lt"/>
                <a:sym typeface="Wingdings" pitchFamily="2" charset="2"/>
              </a:rPr>
              <a:t>Pysyvästi matalalle tasolle jäävä syntyvyys ”kurittaisi” etenkin suurten kaupunkien ulkopuolista maata. </a:t>
            </a:r>
            <a:r>
              <a:rPr lang="fi-FI" sz="1200" dirty="0">
                <a:solidFill>
                  <a:srgbClr val="000000"/>
                </a:solidFill>
                <a:latin typeface="+mn-lt"/>
                <a:sym typeface="Wingdings" pitchFamily="2" charset="2"/>
              </a:rPr>
              <a:t>Maaseutukunnissa ja pienissä kaupungeissa lasten ja peruskouluikäisten määrä vähenisi jopa 40–50 prosentilla seuraavan 20 vuoden aikana. </a:t>
            </a:r>
            <a:r>
              <a:rPr lang="fi-FI" sz="1200" b="1" dirty="0">
                <a:solidFill>
                  <a:srgbClr val="000000"/>
                </a:solidFill>
                <a:latin typeface="+mn-lt"/>
                <a:sym typeface="Wingdings" pitchFamily="2" charset="2"/>
              </a:rPr>
              <a:t>Pysyvästi matala syntyvyys johtaisi näillä alueilla krooniseen supistumiseen, sillä myös seuraava synnyttävä sukupolvi tulisi olemaan huomattavasti aiempaa pienempi. </a:t>
            </a:r>
          </a:p>
          <a:p>
            <a:pPr marL="171450" indent="-171450">
              <a:buSzPct val="125000"/>
            </a:pPr>
            <a:r>
              <a:rPr lang="fi-FI" sz="1200" dirty="0">
                <a:solidFill>
                  <a:srgbClr val="000000"/>
                </a:solidFill>
                <a:latin typeface="+mn-lt"/>
                <a:sym typeface="Wingdings" pitchFamily="2" charset="2"/>
              </a:rPr>
              <a:t>Suurilla kaupunkiseuduillakin pysyvästi matalampi syntyvyys heikentäisi lasten kehitystä, mutta muuta maata maltillisemmin, sillä maahanmuutto korvaisi osan supistumisesta (etenkin pääkaupunkiseudulla). Vieraskielisten lasten osuus korostuisi tämän kehityksen seurauksena nopeasti. </a:t>
            </a:r>
          </a:p>
        </p:txBody>
      </p:sp>
      <p:pic>
        <p:nvPicPr>
          <p:cNvPr id="4" name="Kuva 3">
            <a:extLst>
              <a:ext uri="{FF2B5EF4-FFF2-40B4-BE49-F238E27FC236}">
                <a16:creationId xmlns:a16="http://schemas.microsoft.com/office/drawing/2014/main" id="{490888EA-F6BF-AB7D-271B-2A1BE4FEF425}"/>
              </a:ext>
            </a:extLst>
          </p:cNvPr>
          <p:cNvPicPr>
            <a:picLocks noChangeAspect="1"/>
          </p:cNvPicPr>
          <p:nvPr/>
        </p:nvPicPr>
        <p:blipFill>
          <a:blip r:embed="rId2"/>
          <a:stretch>
            <a:fillRect/>
          </a:stretch>
        </p:blipFill>
        <p:spPr>
          <a:xfrm>
            <a:off x="6630202" y="208560"/>
            <a:ext cx="4379335" cy="6192875"/>
          </a:xfrm>
          <a:prstGeom prst="rect">
            <a:avLst/>
          </a:prstGeom>
        </p:spPr>
      </p:pic>
      <p:graphicFrame>
        <p:nvGraphicFramePr>
          <p:cNvPr id="5" name="Kaavio 4">
            <a:extLst>
              <a:ext uri="{FF2B5EF4-FFF2-40B4-BE49-F238E27FC236}">
                <a16:creationId xmlns:a16="http://schemas.microsoft.com/office/drawing/2014/main" id="{D4F52ADF-9399-40F9-790F-A6DAB995CAD8}"/>
              </a:ext>
            </a:extLst>
          </p:cNvPr>
          <p:cNvGraphicFramePr>
            <a:graphicFrameLocks/>
          </p:cNvGraphicFramePr>
          <p:nvPr>
            <p:extLst>
              <p:ext uri="{D42A27DB-BD31-4B8C-83A1-F6EECF244321}">
                <p14:modId xmlns:p14="http://schemas.microsoft.com/office/powerpoint/2010/main" val="913978688"/>
              </p:ext>
            </p:extLst>
          </p:nvPr>
        </p:nvGraphicFramePr>
        <p:xfrm>
          <a:off x="6630202" y="208560"/>
          <a:ext cx="5561798" cy="664944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91782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1AF92E0-8BD1-4F1F-BA7D-6A6B91F5A139}"/>
              </a:ext>
            </a:extLst>
          </p:cNvPr>
          <p:cNvSpPr>
            <a:spLocks noGrp="1"/>
          </p:cNvSpPr>
          <p:nvPr>
            <p:ph type="title"/>
          </p:nvPr>
        </p:nvSpPr>
        <p:spPr>
          <a:xfrm>
            <a:off x="838200" y="365125"/>
            <a:ext cx="5877910" cy="1325563"/>
          </a:xfrm>
        </p:spPr>
        <p:txBody>
          <a:bodyPr>
            <a:noAutofit/>
          </a:bodyPr>
          <a:lstStyle/>
          <a:p>
            <a:r>
              <a:rPr lang="fi-FI" sz="3200" dirty="0"/>
              <a:t>Miltä Suomi näyttää, jos toivottu lapsiluku saavutetaan? 1/2</a:t>
            </a:r>
            <a:endParaRPr lang="en-US" sz="3200" dirty="0"/>
          </a:p>
        </p:txBody>
      </p:sp>
      <p:sp>
        <p:nvSpPr>
          <p:cNvPr id="3" name="Text Placeholder 2">
            <a:extLst>
              <a:ext uri="{FF2B5EF4-FFF2-40B4-BE49-F238E27FC236}">
                <a16:creationId xmlns:a16="http://schemas.microsoft.com/office/drawing/2014/main" id="{E62D3400-CCAD-4726-AA79-6E86064745AE}"/>
              </a:ext>
            </a:extLst>
          </p:cNvPr>
          <p:cNvSpPr>
            <a:spLocks noGrp="1"/>
          </p:cNvSpPr>
          <p:nvPr>
            <p:ph type="body" idx="1"/>
          </p:nvPr>
        </p:nvSpPr>
        <p:spPr>
          <a:xfrm>
            <a:off x="838200" y="1825625"/>
            <a:ext cx="5822482" cy="4351338"/>
          </a:xfrm>
        </p:spPr>
        <p:txBody>
          <a:bodyPr>
            <a:normAutofit lnSpcReduction="10000"/>
          </a:bodyPr>
          <a:lstStyle/>
          <a:p>
            <a:pPr marL="171450" indent="-171450">
              <a:buSzPct val="125000"/>
            </a:pPr>
            <a:r>
              <a:rPr lang="fi-FI" sz="1200" b="1" dirty="0">
                <a:solidFill>
                  <a:srgbClr val="000000"/>
                </a:solidFill>
                <a:latin typeface="+mn-lt"/>
                <a:sym typeface="Wingdings" pitchFamily="2" charset="2"/>
              </a:rPr>
              <a:t>Viimeisessä syntyvyyden herkkyyslaskelmassa on tarkasteltu epärealistista skenaariota, jossa oletetaan suomalaisten saavan toivomansa lapsiluvun tulevaisuudessa.</a:t>
            </a:r>
          </a:p>
          <a:p>
            <a:pPr marL="171450" indent="-171450">
              <a:buSzPct val="125000"/>
            </a:pPr>
            <a:r>
              <a:rPr lang="fi-FI" sz="1200" dirty="0">
                <a:solidFill>
                  <a:srgbClr val="000000"/>
                </a:solidFill>
                <a:latin typeface="+mn-lt"/>
                <a:sym typeface="Wingdings" pitchFamily="2" charset="2"/>
              </a:rPr>
              <a:t>Hedelmällisessä iässä olevien suomalaisten ihanteellinen lapsiluku on lähes tasan 2,0 lasta (Perhebarometri 2023)*. Tämän saavuttaminen tulevaisuudessa on erittäin epärealistista, mutta tämän saavutusten vaikutusten tarkastelu tuottaa hyödyllistä tietoa syntyvyyden kehityksen vaikutuksista sekä väestökehityksen tulevaisuuden poluista.</a:t>
            </a:r>
          </a:p>
          <a:p>
            <a:pPr marL="171450" indent="-171450">
              <a:buSzPct val="125000"/>
            </a:pPr>
            <a:r>
              <a:rPr lang="fi-FI" sz="1200" b="1" dirty="0">
                <a:solidFill>
                  <a:srgbClr val="000000"/>
                </a:solidFill>
                <a:latin typeface="+mn-lt"/>
                <a:sym typeface="Wingdings" pitchFamily="2" charset="2"/>
              </a:rPr>
              <a:t>Jos suomalaiset saisivat seuraavan 20 vuoden aikana toivomansa lapsiluvun (eli kaksi lasta), </a:t>
            </a:r>
            <a:r>
              <a:rPr lang="fi-FI" sz="1200" dirty="0">
                <a:solidFill>
                  <a:srgbClr val="000000"/>
                </a:solidFill>
                <a:latin typeface="+mn-lt"/>
                <a:sym typeface="Wingdings" pitchFamily="2" charset="2"/>
              </a:rPr>
              <a:t>Suomessa asuisi hieman yli miljoona lasta vuonna 2040 (+140 000 nykyhetkeen verrattuna). Myös peruskouluikäisten määrä olisi tässä tapauksessa vuonna 2040 nykyistä suurempi.</a:t>
            </a:r>
          </a:p>
          <a:p>
            <a:pPr marL="171450" indent="-171450">
              <a:buSzPct val="125000"/>
            </a:pPr>
            <a:r>
              <a:rPr lang="fi-FI" sz="1200" b="1" dirty="0">
                <a:solidFill>
                  <a:srgbClr val="000000"/>
                </a:solidFill>
                <a:latin typeface="+mn-lt"/>
                <a:sym typeface="Wingdings" pitchFamily="2" charset="2"/>
              </a:rPr>
              <a:t>Aluetason erot säilyisivät, vaikka ihannelapsiluku toteutuisi. </a:t>
            </a:r>
            <a:r>
              <a:rPr lang="fi-FI" sz="1200" dirty="0">
                <a:solidFill>
                  <a:srgbClr val="000000"/>
                </a:solidFill>
                <a:latin typeface="+mn-lt"/>
                <a:sym typeface="Wingdings" pitchFamily="2" charset="2"/>
              </a:rPr>
              <a:t>Vaikka syntyvyys elpyisi koko maassa, suurin osa lasten määrän kasvusta tapahtuisi yhä suurilla kaupunkiseuduilla. Noin puolessa Suomen kuntia peruskouluikäisten määrä elpyisi nykytasolle vuoteen 2040 mennessä. Monissa maaseutukunnissa ja pienissä kaupungeissa edes laskelman erittäin voimakkaasti kasvava syntyneiden määrä ei riitä palauttamaan nykyistä koululaisten määrää.</a:t>
            </a:r>
            <a:endParaRPr lang="fi-FI" sz="1200" b="1" dirty="0">
              <a:solidFill>
                <a:srgbClr val="000000"/>
              </a:solidFill>
              <a:latin typeface="+mn-lt"/>
              <a:sym typeface="Wingdings" pitchFamily="2" charset="2"/>
            </a:endParaRPr>
          </a:p>
        </p:txBody>
      </p:sp>
      <p:sp>
        <p:nvSpPr>
          <p:cNvPr id="8" name="Text Placeholder 2">
            <a:extLst>
              <a:ext uri="{FF2B5EF4-FFF2-40B4-BE49-F238E27FC236}">
                <a16:creationId xmlns:a16="http://schemas.microsoft.com/office/drawing/2014/main" id="{32AED86B-AE0E-D7B9-91BF-E2E441FDF899}"/>
              </a:ext>
            </a:extLst>
          </p:cNvPr>
          <p:cNvSpPr txBox="1">
            <a:spLocks/>
          </p:cNvSpPr>
          <p:nvPr/>
        </p:nvSpPr>
        <p:spPr>
          <a:xfrm>
            <a:off x="7141580" y="6467476"/>
            <a:ext cx="5050420" cy="358776"/>
          </a:xfrm>
          <a:prstGeom prst="rect">
            <a:avLst/>
          </a:prstGeom>
          <a:solidFill>
            <a:schemeClr val="bg1"/>
          </a:solidFill>
          <a:ln>
            <a:noFill/>
          </a:ln>
        </p:spPr>
        <p:txBody>
          <a:bodyPr spcFirstLastPara="1" wrap="square" lIns="91425" tIns="45700" rIns="91425" bIns="45700" numCol="1" anchor="t" anchorCtr="0">
            <a:noAutofit/>
          </a:bodyPr>
          <a:lstStyle>
            <a:defPPr marR="0" lvl="0" algn="l" rtl="0">
              <a:lnSpc>
                <a:spcPct val="100000"/>
              </a:lnSpc>
              <a:spcBef>
                <a:spcPts val="0"/>
              </a:spcBef>
              <a:spcAft>
                <a:spcPts val="0"/>
              </a:spcAft>
            </a:defPPr>
            <a:lvl1pPr marL="0" marR="0" lvl="0" indent="0" algn="l" rtl="0" eaLnBrk="1" hangingPunct="1">
              <a:lnSpc>
                <a:spcPct val="100000"/>
              </a:lnSpc>
              <a:spcBef>
                <a:spcPts val="0"/>
              </a:spcBef>
              <a:spcAft>
                <a:spcPts val="1200"/>
              </a:spcAft>
              <a:buClr>
                <a:schemeClr val="dk1"/>
              </a:buClr>
              <a:buSzPts val="2560"/>
              <a:buFont typeface="Arial"/>
              <a:buNone/>
              <a:defRPr sz="1800" b="0" i="0" u="none" strike="noStrike" cap="none">
                <a:solidFill>
                  <a:schemeClr val="dk1"/>
                </a:solidFill>
                <a:latin typeface="Montserrat"/>
                <a:ea typeface="Montserrat"/>
                <a:cs typeface="Montserrat"/>
                <a:sym typeface="Montserrat"/>
              </a:defRPr>
            </a:lvl1pPr>
            <a:lvl2pPr marL="914400" marR="0" lvl="1" indent="-342900" algn="l" rtl="0" eaLnBrk="1" hangingPunct="1">
              <a:lnSpc>
                <a:spcPct val="100000"/>
              </a:lnSpc>
              <a:spcBef>
                <a:spcPts val="500"/>
              </a:spcBef>
              <a:spcAft>
                <a:spcPts val="0"/>
              </a:spcAft>
              <a:buClr>
                <a:schemeClr val="dk1"/>
              </a:buClr>
              <a:buSzPts val="1800"/>
              <a:buFont typeface="Arial"/>
              <a:buChar char="•"/>
              <a:defRPr sz="2400" b="0" i="0" u="none" strike="noStrike" cap="none">
                <a:solidFill>
                  <a:schemeClr val="dk1"/>
                </a:solidFill>
                <a:latin typeface="Montserrat"/>
                <a:ea typeface="Montserrat"/>
                <a:cs typeface="Montserrat"/>
                <a:sym typeface="Montserrat"/>
              </a:defRPr>
            </a:lvl2pPr>
            <a:lvl3pPr marL="1371600" marR="0" lvl="2" indent="-342900" algn="l" rtl="0" eaLnBrk="1" hangingPunct="1">
              <a:lnSpc>
                <a:spcPct val="100000"/>
              </a:lnSpc>
              <a:spcBef>
                <a:spcPts val="500"/>
              </a:spcBef>
              <a:spcAft>
                <a:spcPts val="0"/>
              </a:spcAft>
              <a:buClr>
                <a:schemeClr val="dk1"/>
              </a:buClr>
              <a:buSzPts val="1800"/>
              <a:buFont typeface="Arial"/>
              <a:buChar char="•"/>
              <a:defRPr sz="2000" b="0" i="0" u="none" strike="noStrike" cap="none">
                <a:solidFill>
                  <a:schemeClr val="dk1"/>
                </a:solidFill>
                <a:latin typeface="Montserrat"/>
                <a:ea typeface="Montserrat"/>
                <a:cs typeface="Montserrat"/>
                <a:sym typeface="Montserrat"/>
              </a:defRPr>
            </a:lvl3pPr>
            <a:lvl4pPr marL="1828800" marR="0" lvl="3"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4pPr>
            <a:lvl5pPr marL="2286000" marR="0" lvl="4"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5pPr>
            <a:lvl6pPr marL="2743200" marR="0" lvl="5"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6pPr>
            <a:lvl7pPr marL="3200400" marR="0" lvl="6"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7pPr>
            <a:lvl8pPr marL="3657600" marR="0" lvl="7"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8pPr>
            <a:lvl9pPr marL="4114800" marR="0" lvl="8"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9pPr>
          </a:lstStyle>
          <a:p>
            <a:pPr>
              <a:buSzPct val="125000"/>
            </a:pPr>
            <a:r>
              <a:rPr lang="fi-FI" sz="900" dirty="0">
                <a:solidFill>
                  <a:srgbClr val="000000"/>
                </a:solidFill>
                <a:latin typeface="+mn-lt"/>
                <a:sym typeface="Wingdings" pitchFamily="2" charset="2"/>
              </a:rPr>
              <a:t>*Korotus koko maan 2,0 lapsen syntyvyyteen on tehty alueelliset syntyvyyden erot huomioiden.</a:t>
            </a:r>
          </a:p>
        </p:txBody>
      </p:sp>
      <p:pic>
        <p:nvPicPr>
          <p:cNvPr id="5" name="Kuva 4">
            <a:extLst>
              <a:ext uri="{FF2B5EF4-FFF2-40B4-BE49-F238E27FC236}">
                <a16:creationId xmlns:a16="http://schemas.microsoft.com/office/drawing/2014/main" id="{A837E285-2519-1874-0A4B-77EBC27C74ED}"/>
              </a:ext>
            </a:extLst>
          </p:cNvPr>
          <p:cNvPicPr>
            <a:picLocks noChangeAspect="1"/>
          </p:cNvPicPr>
          <p:nvPr/>
        </p:nvPicPr>
        <p:blipFill>
          <a:blip r:embed="rId2"/>
          <a:stretch>
            <a:fillRect/>
          </a:stretch>
        </p:blipFill>
        <p:spPr>
          <a:xfrm>
            <a:off x="7759009" y="390523"/>
            <a:ext cx="4287682" cy="6063267"/>
          </a:xfrm>
          <a:prstGeom prst="rect">
            <a:avLst/>
          </a:prstGeom>
        </p:spPr>
      </p:pic>
      <p:graphicFrame>
        <p:nvGraphicFramePr>
          <p:cNvPr id="7" name="Kaavio 6">
            <a:extLst>
              <a:ext uri="{FF2B5EF4-FFF2-40B4-BE49-F238E27FC236}">
                <a16:creationId xmlns:a16="http://schemas.microsoft.com/office/drawing/2014/main" id="{34A640F4-F6D4-1A38-9ECB-4BE9735A7D5D}"/>
              </a:ext>
            </a:extLst>
          </p:cNvPr>
          <p:cNvGraphicFramePr>
            <a:graphicFrameLocks/>
          </p:cNvGraphicFramePr>
          <p:nvPr>
            <p:extLst>
              <p:ext uri="{D42A27DB-BD31-4B8C-83A1-F6EECF244321}">
                <p14:modId xmlns:p14="http://schemas.microsoft.com/office/powerpoint/2010/main" val="527821490"/>
              </p:ext>
            </p:extLst>
          </p:nvPr>
        </p:nvGraphicFramePr>
        <p:xfrm>
          <a:off x="6716110" y="351440"/>
          <a:ext cx="5475890" cy="61023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05444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36C48998-28EE-B518-8F33-69E9A04ED91A}"/>
              </a:ext>
            </a:extLst>
          </p:cNvPr>
          <p:cNvPicPr>
            <a:picLocks noChangeAspect="1"/>
          </p:cNvPicPr>
          <p:nvPr/>
        </p:nvPicPr>
        <p:blipFill>
          <a:blip r:embed="rId2"/>
          <a:stretch>
            <a:fillRect/>
          </a:stretch>
        </p:blipFill>
        <p:spPr>
          <a:xfrm>
            <a:off x="7480300" y="460035"/>
            <a:ext cx="4042765" cy="5716927"/>
          </a:xfrm>
          <a:prstGeom prst="rect">
            <a:avLst/>
          </a:prstGeom>
        </p:spPr>
      </p:pic>
      <p:sp>
        <p:nvSpPr>
          <p:cNvPr id="6" name="Title 5">
            <a:extLst>
              <a:ext uri="{FF2B5EF4-FFF2-40B4-BE49-F238E27FC236}">
                <a16:creationId xmlns:a16="http://schemas.microsoft.com/office/drawing/2014/main" id="{21AF92E0-8BD1-4F1F-BA7D-6A6B91F5A139}"/>
              </a:ext>
            </a:extLst>
          </p:cNvPr>
          <p:cNvSpPr>
            <a:spLocks noGrp="1"/>
          </p:cNvSpPr>
          <p:nvPr>
            <p:ph type="title"/>
          </p:nvPr>
        </p:nvSpPr>
        <p:spPr>
          <a:xfrm>
            <a:off x="838200" y="365125"/>
            <a:ext cx="5822482" cy="1325563"/>
          </a:xfrm>
        </p:spPr>
        <p:txBody>
          <a:bodyPr>
            <a:normAutofit fontScale="90000"/>
          </a:bodyPr>
          <a:lstStyle/>
          <a:p>
            <a:r>
              <a:rPr lang="fi-FI" sz="3200" dirty="0"/>
              <a:t>Miltä Suomi näyttäisi, jos toivottu lapsiluku saavutettaisiin? 2/2</a:t>
            </a:r>
            <a:endParaRPr lang="en-US" sz="3200" dirty="0"/>
          </a:p>
        </p:txBody>
      </p:sp>
      <p:sp>
        <p:nvSpPr>
          <p:cNvPr id="3" name="Text Placeholder 2">
            <a:extLst>
              <a:ext uri="{FF2B5EF4-FFF2-40B4-BE49-F238E27FC236}">
                <a16:creationId xmlns:a16="http://schemas.microsoft.com/office/drawing/2014/main" id="{E62D3400-CCAD-4726-AA79-6E86064745AE}"/>
              </a:ext>
            </a:extLst>
          </p:cNvPr>
          <p:cNvSpPr>
            <a:spLocks noGrp="1"/>
          </p:cNvSpPr>
          <p:nvPr>
            <p:ph type="body" idx="1"/>
          </p:nvPr>
        </p:nvSpPr>
        <p:spPr>
          <a:xfrm>
            <a:off x="838200" y="1825625"/>
            <a:ext cx="5822482" cy="4351338"/>
          </a:xfrm>
        </p:spPr>
        <p:txBody>
          <a:bodyPr>
            <a:normAutofit fontScale="92500"/>
          </a:bodyPr>
          <a:lstStyle/>
          <a:p>
            <a:pPr marL="285750" indent="-285750"/>
            <a:r>
              <a:rPr lang="fi-FI" sz="1300" b="1" dirty="0">
                <a:solidFill>
                  <a:srgbClr val="000000"/>
                </a:solidFill>
                <a:latin typeface="+mn-lt"/>
                <a:sym typeface="Wingdings" pitchFamily="2" charset="2"/>
              </a:rPr>
              <a:t>Jos suomalaiset saavuttaisivat toivotun lapsiluvun, maan väestö alkaisi kasvaa huomattavan nopeasti. </a:t>
            </a:r>
            <a:r>
              <a:rPr lang="fi-FI" sz="1300" dirty="0">
                <a:solidFill>
                  <a:srgbClr val="000000"/>
                </a:solidFill>
                <a:latin typeface="+mn-lt"/>
                <a:sym typeface="Wingdings" pitchFamily="2" charset="2"/>
              </a:rPr>
              <a:t>Suomesta tulisi tässä tapauksessa 6 miljoonan asukkaan valtio 2030-luvun loppupuolella (jos maahanmuutto vastaisi vuosia 2019</a:t>
            </a:r>
            <a:r>
              <a:rPr lang="fi-FI" sz="1400" b="0" i="0" u="none" strike="noStrike" kern="1200" spc="0" baseline="0" dirty="0">
                <a:solidFill>
                  <a:srgbClr val="000000"/>
                </a:solidFill>
                <a:effectLst/>
              </a:rPr>
              <a:t>–</a:t>
            </a:r>
            <a:r>
              <a:rPr lang="fi-FI" sz="1300" dirty="0">
                <a:solidFill>
                  <a:srgbClr val="000000"/>
                </a:solidFill>
                <a:latin typeface="+mn-lt"/>
                <a:sym typeface="Wingdings" pitchFamily="2" charset="2"/>
              </a:rPr>
              <a:t>2022). </a:t>
            </a:r>
            <a:endParaRPr lang="fi-FI" sz="1300" b="1" dirty="0">
              <a:solidFill>
                <a:srgbClr val="000000"/>
              </a:solidFill>
              <a:latin typeface="+mn-lt"/>
              <a:sym typeface="Wingdings" pitchFamily="2" charset="2"/>
            </a:endParaRPr>
          </a:p>
          <a:p>
            <a:pPr marL="285750" indent="-285750">
              <a:buSzPct val="125000"/>
              <a:buFont typeface="Wingdings" panose="05000000000000000000" pitchFamily="2" charset="2"/>
              <a:buChar char="à"/>
            </a:pPr>
            <a:r>
              <a:rPr lang="fi-FI" sz="1300" b="1" dirty="0">
                <a:solidFill>
                  <a:srgbClr val="000000"/>
                </a:solidFill>
                <a:latin typeface="+mn-lt"/>
                <a:sym typeface="Wingdings" pitchFamily="2" charset="2"/>
              </a:rPr>
              <a:t>Toivotun lapsiluvun saavuttaminen johtaisi hyvin vastaavaan väestönkehitykseen kuin kansainvälistyvä Suomi –skenaario, </a:t>
            </a:r>
            <a:r>
              <a:rPr lang="fi-FI" sz="1300" dirty="0">
                <a:solidFill>
                  <a:srgbClr val="000000"/>
                </a:solidFill>
                <a:latin typeface="+mn-lt"/>
                <a:sym typeface="Wingdings" pitchFamily="2" charset="2"/>
              </a:rPr>
              <a:t>jossa oletettiin maahanmuuton jatkuvan vuoden 2022 voimakkaalla tasolla. </a:t>
            </a:r>
            <a:endParaRPr lang="fi-FI" sz="1300" b="1" dirty="0">
              <a:solidFill>
                <a:srgbClr val="000000"/>
              </a:solidFill>
              <a:latin typeface="+mn-lt"/>
              <a:sym typeface="Wingdings" pitchFamily="2" charset="2"/>
            </a:endParaRPr>
          </a:p>
          <a:p>
            <a:pPr marL="285750" indent="-285750"/>
            <a:r>
              <a:rPr lang="fi-FI" sz="1300" dirty="0">
                <a:solidFill>
                  <a:srgbClr val="000000"/>
                </a:solidFill>
                <a:latin typeface="+mn-lt"/>
                <a:sym typeface="Wingdings" pitchFamily="2" charset="2"/>
              </a:rPr>
              <a:t>Syntyvyyden kasvu toivotun lapsiluvun tasolle johtaisi kuitenkin voimakasta maahanmuuttoa aluetasolla tasapuolisempaan väestönkehitykseen. </a:t>
            </a:r>
            <a:r>
              <a:rPr lang="fi-FI" sz="1300" b="1" dirty="0">
                <a:solidFill>
                  <a:srgbClr val="000000"/>
                </a:solidFill>
                <a:latin typeface="+mn-lt"/>
                <a:sym typeface="Wingdings" pitchFamily="2" charset="2"/>
              </a:rPr>
              <a:t>Väestö vähenisi kuitenkin jopa tällä syntyvyydellä suurimmassa osassa kuntia (2/3 kunnassa). </a:t>
            </a:r>
            <a:r>
              <a:rPr lang="fi-FI" sz="1300" dirty="0">
                <a:solidFill>
                  <a:srgbClr val="000000"/>
                </a:solidFill>
                <a:latin typeface="+mn-lt"/>
                <a:sym typeface="Wingdings" pitchFamily="2" charset="2"/>
              </a:rPr>
              <a:t>Tätä tasoa lähestyvä syntyvyys estäisi kuitenkin työvoiman kroonisen supistumisen 2040-luvun jälkeen matalan syntyvyyden johdosta. </a:t>
            </a:r>
          </a:p>
          <a:p>
            <a:pPr marL="285750" indent="-285750"/>
            <a:r>
              <a:rPr lang="fi-FI" sz="1300" dirty="0">
                <a:solidFill>
                  <a:srgbClr val="000000"/>
                </a:solidFill>
                <a:latin typeface="+mn-lt"/>
                <a:sym typeface="Wingdings" pitchFamily="2" charset="2"/>
              </a:rPr>
              <a:t>Vaikka on hyvin epärealistista olettaa syntyvyyden kohoavan toivotun lapsiluvun tasolle, tarkastelu osoittaa, että </a:t>
            </a:r>
            <a:r>
              <a:rPr lang="fi-FI" sz="1300" b="1" dirty="0">
                <a:solidFill>
                  <a:srgbClr val="000000"/>
                </a:solidFill>
                <a:latin typeface="+mn-lt"/>
                <a:sym typeface="Wingdings" pitchFamily="2" charset="2"/>
              </a:rPr>
              <a:t>Suomen demografisiin haasteisiin pystytään vastaamaan maahanmuuton lisäksi myös kuromalla kiinni toivotun ja toteutuvan lapsiluvun välistä etäisyyttä. </a:t>
            </a:r>
          </a:p>
        </p:txBody>
      </p:sp>
      <p:graphicFrame>
        <p:nvGraphicFramePr>
          <p:cNvPr id="2" name="Kaavio 1">
            <a:extLst>
              <a:ext uri="{FF2B5EF4-FFF2-40B4-BE49-F238E27FC236}">
                <a16:creationId xmlns:a16="http://schemas.microsoft.com/office/drawing/2014/main" id="{911CE68E-D04C-04D2-9E33-E52B224C4337}"/>
              </a:ext>
            </a:extLst>
          </p:cNvPr>
          <p:cNvGraphicFramePr>
            <a:graphicFrameLocks/>
          </p:cNvGraphicFramePr>
          <p:nvPr>
            <p:extLst>
              <p:ext uri="{D42A27DB-BD31-4B8C-83A1-F6EECF244321}">
                <p14:modId xmlns:p14="http://schemas.microsoft.com/office/powerpoint/2010/main" val="16537734"/>
              </p:ext>
            </p:extLst>
          </p:nvPr>
        </p:nvGraphicFramePr>
        <p:xfrm>
          <a:off x="6660682" y="460035"/>
          <a:ext cx="5531319" cy="639796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79375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40"/>
          <p:cNvSpPr txBox="1">
            <a:spLocks noGrp="1"/>
          </p:cNvSpPr>
          <p:nvPr>
            <p:ph type="title"/>
          </p:nvPr>
        </p:nvSpPr>
        <p:spPr>
          <a:xfrm>
            <a:off x="415600" y="1007512"/>
            <a:ext cx="11360700" cy="3274022"/>
          </a:xfrm>
          <a:noFill/>
          <a:ln>
            <a:noFill/>
          </a:ln>
        </p:spPr>
        <p:txBody>
          <a:bodyPr spcFirstLastPara="1" wrap="square" lIns="91425" tIns="45700" rIns="91425" bIns="45700" anchor="b" anchorCtr="0">
            <a:noAutofit/>
          </a:bodyPr>
          <a:lstStyle/>
          <a:p>
            <a:pPr lvl="0"/>
            <a:r>
              <a:rPr lang="fi-FI" sz="5400" dirty="0"/>
              <a:t>Johtopäätöksiä ja</a:t>
            </a:r>
            <a:br>
              <a:rPr lang="fi-FI" sz="5400" dirty="0"/>
            </a:br>
            <a:r>
              <a:rPr lang="fi-FI" sz="5400" dirty="0"/>
              <a:t>pohdintoja</a:t>
            </a:r>
          </a:p>
        </p:txBody>
      </p:sp>
      <p:sp>
        <p:nvSpPr>
          <p:cNvPr id="4" name="Text Placeholder 3">
            <a:extLst>
              <a:ext uri="{FF2B5EF4-FFF2-40B4-BE49-F238E27FC236}">
                <a16:creationId xmlns:a16="http://schemas.microsoft.com/office/drawing/2014/main" id="{29DE8644-DA52-3DE3-C93B-6494DB298632}"/>
              </a:ext>
            </a:extLst>
          </p:cNvPr>
          <p:cNvSpPr>
            <a:spLocks noGrp="1"/>
          </p:cNvSpPr>
          <p:nvPr>
            <p:ph type="body" sz="quarter" idx="13"/>
          </p:nvPr>
        </p:nvSpPr>
        <p:spPr>
          <a:xfrm>
            <a:off x="415925" y="4281793"/>
            <a:ext cx="11360150" cy="1871663"/>
          </a:xfrm>
        </p:spPr>
        <p:txBody>
          <a:bodyPr/>
          <a:lstStyle/>
          <a:p>
            <a:endParaRPr lang="fi-FI" dirty="0"/>
          </a:p>
        </p:txBody>
      </p:sp>
      <p:sp>
        <p:nvSpPr>
          <p:cNvPr id="248" name="Google Shape;248;p40"/>
          <p:cNvSpPr txBox="1">
            <a:spLocks noGrp="1"/>
          </p:cNvSpPr>
          <p:nvPr>
            <p:ph type="body" sz="quarter" idx="14"/>
          </p:nvPr>
        </p:nvSpPr>
        <p:spPr>
          <a:noFill/>
          <a:ln>
            <a:noFill/>
          </a:ln>
        </p:spPr>
        <p:txBody>
          <a:bodyPr spcFirstLastPara="1" wrap="square" lIns="91425" tIns="45700" rIns="91425" bIns="45700" anchor="t" anchorCtr="0">
            <a:normAutofit/>
          </a:bodyPr>
          <a:lstStyle/>
          <a:p>
            <a:pPr lvl="0"/>
            <a:r>
              <a:rPr lang="fi-FI" dirty="0"/>
              <a:t>Yhteenveto ja johtopäätökset</a:t>
            </a:r>
          </a:p>
        </p:txBody>
      </p:sp>
      <p:sp>
        <p:nvSpPr>
          <p:cNvPr id="2" name="Tekstiruutu 1">
            <a:extLst>
              <a:ext uri="{FF2B5EF4-FFF2-40B4-BE49-F238E27FC236}">
                <a16:creationId xmlns:a16="http://schemas.microsoft.com/office/drawing/2014/main" id="{A5779C3B-8679-1A44-BB36-A3BEA7130BA1}"/>
              </a:ext>
            </a:extLst>
          </p:cNvPr>
          <p:cNvSpPr txBox="1"/>
          <p:nvPr/>
        </p:nvSpPr>
        <p:spPr>
          <a:xfrm>
            <a:off x="125896" y="114024"/>
            <a:ext cx="874643" cy="246221"/>
          </a:xfrm>
          <a:prstGeom prst="rect">
            <a:avLst/>
          </a:prstGeom>
          <a:noFill/>
        </p:spPr>
        <p:txBody>
          <a:bodyPr wrap="square" rtlCol="0">
            <a:spAutoFit/>
          </a:bodyPr>
          <a:lstStyle/>
          <a:p>
            <a:r>
              <a:rPr lang="fi-FI" sz="1000" dirty="0">
                <a:solidFill>
                  <a:schemeClr val="bg1">
                    <a:lumMod val="95000"/>
                  </a:schemeClr>
                </a:solidFill>
                <a:latin typeface="+mn-lt"/>
              </a:rPr>
              <a:t>v.0.40</a:t>
            </a:r>
          </a:p>
        </p:txBody>
      </p:sp>
    </p:spTree>
    <p:extLst>
      <p:ext uri="{BB962C8B-B14F-4D97-AF65-F5344CB8AC3E}">
        <p14:creationId xmlns:p14="http://schemas.microsoft.com/office/powerpoint/2010/main" val="13622840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1AF92E0-8BD1-4F1F-BA7D-6A6B91F5A139}"/>
              </a:ext>
            </a:extLst>
          </p:cNvPr>
          <p:cNvSpPr>
            <a:spLocks noGrp="1"/>
          </p:cNvSpPr>
          <p:nvPr>
            <p:ph type="title"/>
          </p:nvPr>
        </p:nvSpPr>
        <p:spPr>
          <a:xfrm>
            <a:off x="838200" y="365125"/>
            <a:ext cx="10515600" cy="1325563"/>
          </a:xfrm>
        </p:spPr>
        <p:txBody>
          <a:bodyPr>
            <a:normAutofit/>
          </a:bodyPr>
          <a:lstStyle/>
          <a:p>
            <a:pPr algn="ctr"/>
            <a:r>
              <a:rPr lang="fi-FI" sz="3600" dirty="0"/>
              <a:t>Nostoja vuoden 2023 väestöennusteesta</a:t>
            </a:r>
            <a:endParaRPr lang="en-US" sz="3600" dirty="0"/>
          </a:p>
        </p:txBody>
      </p:sp>
      <p:sp>
        <p:nvSpPr>
          <p:cNvPr id="3" name="Text Placeholder 2">
            <a:extLst>
              <a:ext uri="{FF2B5EF4-FFF2-40B4-BE49-F238E27FC236}">
                <a16:creationId xmlns:a16="http://schemas.microsoft.com/office/drawing/2014/main" id="{28348FCA-3A4C-B20D-6E67-1C8F2C2F9856}"/>
              </a:ext>
            </a:extLst>
          </p:cNvPr>
          <p:cNvSpPr>
            <a:spLocks noGrp="1"/>
          </p:cNvSpPr>
          <p:nvPr>
            <p:ph type="body" idx="1"/>
          </p:nvPr>
        </p:nvSpPr>
        <p:spPr>
          <a:xfrm>
            <a:off x="304800" y="1690688"/>
            <a:ext cx="11239500" cy="4486275"/>
          </a:xfrm>
        </p:spPr>
        <p:txBody>
          <a:bodyPr>
            <a:normAutofit/>
          </a:bodyPr>
          <a:lstStyle/>
          <a:p>
            <a:pPr marL="342900" indent="-342900">
              <a:buFont typeface="+mj-lt"/>
              <a:buAutoNum type="arabicPeriod"/>
            </a:pPr>
            <a:r>
              <a:rPr lang="fi-FI" sz="1500" dirty="0">
                <a:solidFill>
                  <a:srgbClr val="000000"/>
                </a:solidFill>
                <a:latin typeface="+mn-lt"/>
              </a:rPr>
              <a:t>Vuoden 2023 väestöennusteen päivitys tarkentaa kuvaa Suomen väestönkehityksestä, mutta </a:t>
            </a:r>
            <a:r>
              <a:rPr lang="fi-FI" sz="1500" b="1" dirty="0">
                <a:solidFill>
                  <a:srgbClr val="000000"/>
                </a:solidFill>
                <a:latin typeface="+mn-lt"/>
              </a:rPr>
              <a:t>suuret linjat ja etenkin väestönkehityksen aluetason erot ovat yhä hyvin samankaltaisia kuin aiemmissa ennusteissa. </a:t>
            </a:r>
            <a:r>
              <a:rPr lang="fi-FI" sz="1500" dirty="0">
                <a:solidFill>
                  <a:srgbClr val="000000"/>
                </a:solidFill>
                <a:latin typeface="+mn-lt"/>
              </a:rPr>
              <a:t>Yhä suurempi osa suomalaisista asuu tulevaisuudessa suurimmilla kaupunkiseuduilla, kun taas yliopistottomien kaupunkien ja etenkin pienempien kaupunkien sekä maaseutukuntien väestönkehitys jää heikoksi tai hyvin heikoksi. </a:t>
            </a:r>
          </a:p>
          <a:p>
            <a:pPr marL="342900" indent="-342900">
              <a:buFont typeface="+mj-lt"/>
              <a:buAutoNum type="arabicPeriod"/>
            </a:pPr>
            <a:r>
              <a:rPr lang="fi-FI" sz="1500" b="1" dirty="0">
                <a:solidFill>
                  <a:srgbClr val="000000"/>
                </a:solidFill>
                <a:latin typeface="+mn-lt"/>
              </a:rPr>
              <a:t>2020-luvun tasoinen maahanmuutto riittäisi ylläpitämään kansallisen tason hidasta väestön ja työikäisen väestön kasvua,</a:t>
            </a:r>
            <a:r>
              <a:rPr lang="fi-FI" sz="1500" dirty="0">
                <a:solidFill>
                  <a:srgbClr val="000000"/>
                </a:solidFill>
                <a:latin typeface="+mn-lt"/>
              </a:rPr>
              <a:t> toisin kuin (edeltävässä ennusteessa) oletettu 2010-luvun taso. </a:t>
            </a:r>
            <a:r>
              <a:rPr lang="fi-FI" sz="1500" b="1" dirty="0">
                <a:solidFill>
                  <a:srgbClr val="000000"/>
                </a:solidFill>
                <a:latin typeface="+mn-lt"/>
              </a:rPr>
              <a:t>Jos tuleva maahanmuutto säilyy vuoden 2022 tasolla, Suomen väestö kohoaisi 6 miljoonaan vuoteen 2040 mennessä. </a:t>
            </a:r>
            <a:r>
              <a:rPr lang="fi-FI" sz="1500" dirty="0">
                <a:solidFill>
                  <a:srgbClr val="000000"/>
                </a:solidFill>
                <a:latin typeface="+mn-lt"/>
              </a:rPr>
              <a:t>Kaikki on kiinni maahanmuuton määrästä. Jo 2010-luvun tasoiset muuttovoitot ulkomailta johtaisivat väestön vähenemiseen. </a:t>
            </a:r>
          </a:p>
          <a:p>
            <a:pPr marL="342900" indent="-342900">
              <a:buFont typeface="+mj-lt"/>
              <a:buAutoNum type="arabicPeriod"/>
            </a:pPr>
            <a:r>
              <a:rPr lang="fi-FI" sz="1500" b="1" dirty="0">
                <a:solidFill>
                  <a:srgbClr val="000000"/>
                </a:solidFill>
                <a:latin typeface="+mn-lt"/>
              </a:rPr>
              <a:t>Maahanmuuton lisääntyminen ei muuta kovin merkittävästi väestönkehitystä noin 75 prosentissa kuntia.</a:t>
            </a:r>
            <a:r>
              <a:rPr lang="fi-FI" sz="1500" dirty="0">
                <a:solidFill>
                  <a:srgbClr val="000000"/>
                </a:solidFill>
                <a:latin typeface="+mn-lt"/>
              </a:rPr>
              <a:t> Pienemissä kaupungeissa ja kunnissa maahanmuuttojen määrä on yhä niin vähäinen, ettei nykyisen tasonkaan merkittävä kasvu muuta väestönkehityksen suurta linjaa. Lisäksi näissä kunnissa ”pitovoiman” vieraskielisten ryhmässä täytyisi kasvaa merkittävästi aiempaan verrattuna, jotta maahanmuutto vahvistaisi merkityksellisesti ko. kuntien kehitystä. </a:t>
            </a:r>
          </a:p>
        </p:txBody>
      </p:sp>
      <p:sp>
        <p:nvSpPr>
          <p:cNvPr id="2" name="TextBox 3">
            <a:extLst>
              <a:ext uri="{FF2B5EF4-FFF2-40B4-BE49-F238E27FC236}">
                <a16:creationId xmlns:a16="http://schemas.microsoft.com/office/drawing/2014/main" id="{5BDECE96-51F6-47D7-5A18-86C3809CEF77}"/>
              </a:ext>
            </a:extLst>
          </p:cNvPr>
          <p:cNvSpPr txBox="1"/>
          <p:nvPr/>
        </p:nvSpPr>
        <p:spPr>
          <a:xfrm>
            <a:off x="592667" y="6208209"/>
            <a:ext cx="10820400" cy="430887"/>
          </a:xfrm>
          <a:prstGeom prst="rect">
            <a:avLst/>
          </a:prstGeom>
          <a:noFill/>
        </p:spPr>
        <p:txBody>
          <a:bodyPr wrap="square">
            <a:spAutoFit/>
          </a:bodyPr>
          <a:lstStyle/>
          <a:p>
            <a:r>
              <a:rPr lang="fi-FI" sz="1050" dirty="0">
                <a:solidFill>
                  <a:srgbClr val="000000"/>
                </a:solidFill>
                <a:latin typeface="+mn-lt"/>
              </a:rPr>
              <a:t>*Odotuksia tulevasta maahanmuuton määrästä on nostettu (verrattuna aiempiin väestöennusteisiin). Vuosien 2020-2022 aikana (ja myös vuonna 2023) maahanmuuton taso </a:t>
            </a:r>
            <a:r>
              <a:rPr lang="fi-FI" sz="1050" dirty="0" err="1">
                <a:latin typeface="+mn-lt"/>
              </a:rPr>
              <a:t>on</a:t>
            </a:r>
            <a:r>
              <a:rPr lang="fi-FI" sz="1050" dirty="0" err="1">
                <a:solidFill>
                  <a:srgbClr val="000000"/>
                </a:solidFill>
                <a:latin typeface="+mn-lt"/>
              </a:rPr>
              <a:t>kasvanut</a:t>
            </a:r>
            <a:r>
              <a:rPr lang="fi-FI" sz="1050" dirty="0">
                <a:solidFill>
                  <a:srgbClr val="000000"/>
                </a:solidFill>
                <a:latin typeface="+mn-lt"/>
              </a:rPr>
              <a:t> merkittävästi verrattuna 2010-lukuun (jolloin muuttovoitot ulkomailta olivat suhteellisen tasaisia). </a:t>
            </a:r>
            <a:endParaRPr lang="fi-FI" sz="1050" dirty="0"/>
          </a:p>
        </p:txBody>
      </p:sp>
    </p:spTree>
    <p:extLst>
      <p:ext uri="{BB962C8B-B14F-4D97-AF65-F5344CB8AC3E}">
        <p14:creationId xmlns:p14="http://schemas.microsoft.com/office/powerpoint/2010/main" val="24306998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1AF92E0-8BD1-4F1F-BA7D-6A6B91F5A139}"/>
              </a:ext>
            </a:extLst>
          </p:cNvPr>
          <p:cNvSpPr>
            <a:spLocks noGrp="1"/>
          </p:cNvSpPr>
          <p:nvPr>
            <p:ph type="title"/>
          </p:nvPr>
        </p:nvSpPr>
        <p:spPr>
          <a:xfrm>
            <a:off x="838200" y="365125"/>
            <a:ext cx="10515600" cy="1325563"/>
          </a:xfrm>
        </p:spPr>
        <p:txBody>
          <a:bodyPr>
            <a:normAutofit/>
          </a:bodyPr>
          <a:lstStyle/>
          <a:p>
            <a:r>
              <a:rPr lang="fi-FI" dirty="0"/>
              <a:t>Lukuohje</a:t>
            </a:r>
            <a:endParaRPr lang="en-US" dirty="0"/>
          </a:p>
        </p:txBody>
      </p:sp>
      <p:sp>
        <p:nvSpPr>
          <p:cNvPr id="3" name="Text Placeholder 2">
            <a:extLst>
              <a:ext uri="{FF2B5EF4-FFF2-40B4-BE49-F238E27FC236}">
                <a16:creationId xmlns:a16="http://schemas.microsoft.com/office/drawing/2014/main" id="{E62D3400-CCAD-4726-AA79-6E86064745AE}"/>
              </a:ext>
            </a:extLst>
          </p:cNvPr>
          <p:cNvSpPr>
            <a:spLocks noGrp="1"/>
          </p:cNvSpPr>
          <p:nvPr>
            <p:ph type="body" idx="1"/>
          </p:nvPr>
        </p:nvSpPr>
        <p:spPr>
          <a:xfrm>
            <a:off x="835112" y="1825625"/>
            <a:ext cx="5268967" cy="4665663"/>
          </a:xfrm>
        </p:spPr>
        <p:txBody>
          <a:bodyPr>
            <a:normAutofit lnSpcReduction="10000"/>
          </a:bodyPr>
          <a:lstStyle/>
          <a:p>
            <a:pPr marL="285750" indent="-285750">
              <a:buFont typeface="Wingdings" pitchFamily="2" charset="2"/>
              <a:buChar char="§"/>
            </a:pPr>
            <a:r>
              <a:rPr lang="fi-FI" sz="1400" dirty="0"/>
              <a:t>Tässä esityksessä on koottu yhteen laaja aineisto vuoden 2023 väestöennusteen tuloksista. </a:t>
            </a:r>
            <a:r>
              <a:rPr lang="fi-FI" sz="1400" b="1" dirty="0"/>
              <a:t>Keskeisimmät tulokset löytyvät dioilta 38—45. </a:t>
            </a:r>
          </a:p>
          <a:p>
            <a:pPr marL="285750" indent="-285750">
              <a:buFont typeface="Wingdings" pitchFamily="2" charset="2"/>
              <a:buChar char="§"/>
            </a:pPr>
            <a:r>
              <a:rPr lang="fi-FI" sz="1400" b="1" dirty="0"/>
              <a:t>Avainsisältönä voi myös pitää dioja 18 &amp; 27—36</a:t>
            </a:r>
            <a:r>
              <a:rPr lang="fi-FI" sz="1400" dirty="0"/>
              <a:t>, jotka käsittelevät tämän julkaisun ensisijaista aihetta, syntyvyyden laskun tulevaisuuden vaikutuksia. </a:t>
            </a:r>
          </a:p>
          <a:p>
            <a:pPr marL="285750" indent="-285750">
              <a:buFont typeface="Wingdings" pitchFamily="2" charset="2"/>
              <a:buChar char="§"/>
            </a:pPr>
            <a:r>
              <a:rPr lang="fi-FI" sz="1400" dirty="0"/>
              <a:t>Muu sisältö taustoittaa ennusteen tuloksia </a:t>
            </a:r>
            <a:r>
              <a:rPr lang="fi-FI" sz="1400" dirty="0" err="1"/>
              <a:t>kontekstoimalla</a:t>
            </a:r>
            <a:r>
              <a:rPr lang="fi-FI" sz="1400" dirty="0"/>
              <a:t> ne osaksi laajempaa väestönkehityksen kokonaisuutta sekä esittelee ennusteen koko väestönkehityksen tuloksia kunta ja aluetasolla. </a:t>
            </a:r>
          </a:p>
          <a:p>
            <a:pPr marL="285750" indent="-285750">
              <a:buFont typeface="Wingdings" pitchFamily="2" charset="2"/>
              <a:buChar char="§"/>
            </a:pPr>
            <a:r>
              <a:rPr lang="fi-FI" sz="1400" b="1" dirty="0"/>
              <a:t>Ohessa on myös avaintermien selitteitä lukijalle. </a:t>
            </a:r>
            <a:r>
              <a:rPr lang="fi-FI" sz="1400" dirty="0"/>
              <a:t>Väestöennusteen olemusta on avattu seuraavalla kahdella dialla tarkemmin.</a:t>
            </a:r>
          </a:p>
          <a:p>
            <a:pPr marL="285750" indent="-285750">
              <a:buFont typeface="Wingdings" pitchFamily="2" charset="2"/>
              <a:buChar char="§"/>
            </a:pPr>
            <a:r>
              <a:rPr lang="fi-FI" sz="1400" b="1" dirty="0"/>
              <a:t>Koska esityksessä osa kuvioista on animoitu päällekkäin, on suositeltavaa lukea esitystä esitystilassa.</a:t>
            </a:r>
          </a:p>
        </p:txBody>
      </p:sp>
      <p:sp>
        <p:nvSpPr>
          <p:cNvPr id="4" name="Text Placeholder 2">
            <a:extLst>
              <a:ext uri="{FF2B5EF4-FFF2-40B4-BE49-F238E27FC236}">
                <a16:creationId xmlns:a16="http://schemas.microsoft.com/office/drawing/2014/main" id="{C873F982-6825-7960-29DF-2482B1F07815}"/>
              </a:ext>
            </a:extLst>
          </p:cNvPr>
          <p:cNvSpPr txBox="1">
            <a:spLocks/>
          </p:cNvSpPr>
          <p:nvPr/>
        </p:nvSpPr>
        <p:spPr>
          <a:xfrm>
            <a:off x="6532704" y="269875"/>
            <a:ext cx="5473657" cy="6409056"/>
          </a:xfrm>
          <a:prstGeom prst="rect">
            <a:avLst/>
          </a:prstGeom>
          <a:solidFill>
            <a:schemeClr val="bg2">
              <a:lumMod val="20000"/>
              <a:lumOff val="80000"/>
            </a:schemeClr>
          </a:solidFill>
          <a:ln>
            <a:noFill/>
          </a:ln>
        </p:spPr>
        <p:txBody>
          <a:bodyPr spcFirstLastPara="1" wrap="square" lIns="228600" tIns="137160" rIns="137160" bIns="137160" numCol="1" anchor="t" anchorCtr="0">
            <a:noAutofit/>
          </a:bodyPr>
          <a:lstStyle>
            <a:defPPr marR="0" lvl="0" algn="l" rtl="0">
              <a:lnSpc>
                <a:spcPct val="100000"/>
              </a:lnSpc>
              <a:spcBef>
                <a:spcPts val="0"/>
              </a:spcBef>
              <a:spcAft>
                <a:spcPts val="0"/>
              </a:spcAft>
            </a:defPPr>
            <a:lvl1pPr marL="0" marR="0" lvl="0" indent="0" algn="l" rtl="0" eaLnBrk="1" hangingPunct="1">
              <a:lnSpc>
                <a:spcPct val="100000"/>
              </a:lnSpc>
              <a:spcBef>
                <a:spcPts val="0"/>
              </a:spcBef>
              <a:spcAft>
                <a:spcPts val="1200"/>
              </a:spcAft>
              <a:buClr>
                <a:schemeClr val="dk1"/>
              </a:buClr>
              <a:buSzPts val="2560"/>
              <a:buFont typeface="Arial"/>
              <a:buNone/>
              <a:defRPr sz="1800" b="0" i="0" u="none" strike="noStrike" cap="none">
                <a:solidFill>
                  <a:schemeClr val="dk1"/>
                </a:solidFill>
                <a:latin typeface="Montserrat"/>
                <a:ea typeface="Montserrat"/>
                <a:cs typeface="Montserrat"/>
                <a:sym typeface="Montserrat"/>
              </a:defRPr>
            </a:lvl1pPr>
            <a:lvl2pPr marL="914400" marR="0" lvl="1" indent="-342900" algn="l" rtl="0" eaLnBrk="1" hangingPunct="1">
              <a:lnSpc>
                <a:spcPct val="100000"/>
              </a:lnSpc>
              <a:spcBef>
                <a:spcPts val="500"/>
              </a:spcBef>
              <a:spcAft>
                <a:spcPts val="0"/>
              </a:spcAft>
              <a:buClr>
                <a:schemeClr val="dk1"/>
              </a:buClr>
              <a:buSzPts val="1800"/>
              <a:buFont typeface="Arial"/>
              <a:buChar char="•"/>
              <a:defRPr sz="2400" b="0" i="0" u="none" strike="noStrike" cap="none">
                <a:solidFill>
                  <a:schemeClr val="dk1"/>
                </a:solidFill>
                <a:latin typeface="Montserrat"/>
                <a:ea typeface="Montserrat"/>
                <a:cs typeface="Montserrat"/>
                <a:sym typeface="Montserrat"/>
              </a:defRPr>
            </a:lvl2pPr>
            <a:lvl3pPr marL="1371600" marR="0" lvl="2" indent="-342900" algn="l" rtl="0" eaLnBrk="1" hangingPunct="1">
              <a:lnSpc>
                <a:spcPct val="100000"/>
              </a:lnSpc>
              <a:spcBef>
                <a:spcPts val="500"/>
              </a:spcBef>
              <a:spcAft>
                <a:spcPts val="0"/>
              </a:spcAft>
              <a:buClr>
                <a:schemeClr val="dk1"/>
              </a:buClr>
              <a:buSzPts val="1800"/>
              <a:buFont typeface="Arial"/>
              <a:buChar char="•"/>
              <a:defRPr sz="2000" b="0" i="0" u="none" strike="noStrike" cap="none">
                <a:solidFill>
                  <a:schemeClr val="dk1"/>
                </a:solidFill>
                <a:latin typeface="Montserrat"/>
                <a:ea typeface="Montserrat"/>
                <a:cs typeface="Montserrat"/>
                <a:sym typeface="Montserrat"/>
              </a:defRPr>
            </a:lvl3pPr>
            <a:lvl4pPr marL="1828800" marR="0" lvl="3"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4pPr>
            <a:lvl5pPr marL="2286000" marR="0" lvl="4"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5pPr>
            <a:lvl6pPr marL="2743200" marR="0" lvl="5"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6pPr>
            <a:lvl7pPr marL="3200400" marR="0" lvl="6"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7pPr>
            <a:lvl8pPr marL="3657600" marR="0" lvl="7"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8pPr>
            <a:lvl9pPr marL="4114800" marR="0" lvl="8"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9pPr>
          </a:lstStyle>
          <a:p>
            <a:r>
              <a:rPr lang="fi-FI" sz="1200" b="1" dirty="0"/>
              <a:t>AVAINTERMEJÄ:</a:t>
            </a:r>
          </a:p>
          <a:p>
            <a:pPr>
              <a:spcAft>
                <a:spcPts val="900"/>
              </a:spcAft>
            </a:pPr>
            <a:r>
              <a:rPr lang="fi-FI" sz="1200" dirty="0"/>
              <a:t>- </a:t>
            </a:r>
            <a:r>
              <a:rPr lang="fi-FI" sz="1200" b="1" dirty="0"/>
              <a:t>Luonnollinen väestönlisäys</a:t>
            </a:r>
            <a:r>
              <a:rPr lang="fi-FI" sz="1200" dirty="0"/>
              <a:t> = syntyneiden ja kuolleiden erotus.</a:t>
            </a:r>
          </a:p>
          <a:p>
            <a:pPr>
              <a:spcAft>
                <a:spcPts val="900"/>
              </a:spcAft>
            </a:pPr>
            <a:r>
              <a:rPr lang="fi-FI" sz="1200" dirty="0"/>
              <a:t>- </a:t>
            </a:r>
            <a:r>
              <a:rPr lang="fi-FI" sz="1200" b="1" dirty="0"/>
              <a:t>Kuntien välinen nettomuutto </a:t>
            </a:r>
            <a:r>
              <a:rPr lang="fi-FI" sz="1200" dirty="0"/>
              <a:t>= kuntaan K muuttaneiden ja kunnasta K muuttaneiden erotus.</a:t>
            </a:r>
          </a:p>
          <a:p>
            <a:pPr>
              <a:spcAft>
                <a:spcPts val="900"/>
              </a:spcAft>
            </a:pPr>
            <a:r>
              <a:rPr lang="fi-FI" sz="1200" dirty="0"/>
              <a:t>- </a:t>
            </a:r>
            <a:r>
              <a:rPr lang="fi-FI" sz="1200" b="1" dirty="0"/>
              <a:t>Nettomaahanmuutto/nettosiirtolaisuus </a:t>
            </a:r>
            <a:r>
              <a:rPr lang="fi-FI" sz="1200" dirty="0"/>
              <a:t>= kuntaan K ulkomailta muuttaneiden ja kunnasta K ulkomaille muuttaneiden erotus.</a:t>
            </a:r>
          </a:p>
          <a:p>
            <a:pPr>
              <a:spcAft>
                <a:spcPts val="900"/>
              </a:spcAft>
            </a:pPr>
            <a:r>
              <a:rPr lang="fi-FI" sz="1200" dirty="0"/>
              <a:t>- </a:t>
            </a:r>
            <a:r>
              <a:rPr lang="fi-FI" sz="1200" b="1" dirty="0"/>
              <a:t>Kokonaishedelmällisyysluku</a:t>
            </a:r>
            <a:r>
              <a:rPr lang="fi-FI" sz="1200" dirty="0"/>
              <a:t> = Luku, joka kertoo, kuinka monta lasta keskimääräiselle hedelmällisessä iässä olevalle naiselle syntyisi koko hedelmällisen kauden aikana, jos syntyvyys säilyisi muuttumattomana. Voidaan käyttää väestönkehityksestä riippumattoman syntyvyyden tarkasteluun.</a:t>
            </a:r>
          </a:p>
          <a:p>
            <a:pPr>
              <a:spcAft>
                <a:spcPts val="900"/>
              </a:spcAft>
            </a:pPr>
            <a:r>
              <a:rPr lang="fi-FI" sz="1200" dirty="0"/>
              <a:t>- </a:t>
            </a:r>
            <a:r>
              <a:rPr lang="fi-FI" sz="1200" b="1" dirty="0"/>
              <a:t>Pääkaupunkiseutu </a:t>
            </a:r>
            <a:r>
              <a:rPr lang="fi-FI" sz="1200" dirty="0"/>
              <a:t>= Helsinki, Espoo, Vantaa ja Kauniainen.</a:t>
            </a:r>
          </a:p>
          <a:p>
            <a:pPr>
              <a:spcAft>
                <a:spcPts val="900"/>
              </a:spcAft>
            </a:pPr>
            <a:r>
              <a:rPr lang="fi-FI" sz="1200" b="1" dirty="0"/>
              <a:t>- Suuri kaupunki </a:t>
            </a:r>
            <a:r>
              <a:rPr lang="fi-FI" sz="1200" dirty="0"/>
              <a:t>= yli 100 000 asukkaan kaupunki.</a:t>
            </a:r>
          </a:p>
          <a:p>
            <a:pPr>
              <a:spcAft>
                <a:spcPts val="900"/>
              </a:spcAft>
            </a:pPr>
            <a:r>
              <a:rPr lang="fi-FI" sz="1200" b="1" dirty="0"/>
              <a:t>- Keskuskaupunki </a:t>
            </a:r>
            <a:r>
              <a:rPr lang="fi-FI" sz="1200" dirty="0"/>
              <a:t>= alle 100 000 asukkaan kaupunki, joka on maakunnan suurin (+Kotka + Porvoo).</a:t>
            </a:r>
          </a:p>
          <a:p>
            <a:pPr>
              <a:spcAft>
                <a:spcPts val="900"/>
              </a:spcAft>
            </a:pPr>
            <a:r>
              <a:rPr lang="fi-FI" sz="1200" b="1" dirty="0"/>
              <a:t>- Kehyskunta </a:t>
            </a:r>
            <a:r>
              <a:rPr lang="fi-FI" sz="1200" dirty="0"/>
              <a:t>=</a:t>
            </a:r>
            <a:r>
              <a:rPr lang="fi-FI" sz="1200" b="1" dirty="0"/>
              <a:t> </a:t>
            </a:r>
            <a:r>
              <a:rPr lang="fi-FI" sz="1200" dirty="0"/>
              <a:t>kunta, joka ei ole edeltävissä ryhmissä ja jonka työllisestä väestöstä yli 25 % käy töissä yhdessä edeltäviin ryhmiin kuuluvista kunnista (+Hyvinkää). </a:t>
            </a:r>
          </a:p>
          <a:p>
            <a:pPr>
              <a:spcAft>
                <a:spcPts val="900"/>
              </a:spcAft>
            </a:pPr>
            <a:r>
              <a:rPr lang="fi-FI" sz="1200" b="1" dirty="0"/>
              <a:t>- Suuri kaupunkiseutu </a:t>
            </a:r>
            <a:r>
              <a:rPr lang="fi-FI" sz="1200" dirty="0"/>
              <a:t>=</a:t>
            </a:r>
            <a:r>
              <a:rPr lang="fi-FI" sz="1200" b="1" dirty="0"/>
              <a:t> </a:t>
            </a:r>
            <a:r>
              <a:rPr lang="fi-FI" sz="1200" dirty="0"/>
              <a:t>suuri kaupunki + kaupungin kehyskunnat. </a:t>
            </a:r>
          </a:p>
          <a:p>
            <a:pPr>
              <a:spcAft>
                <a:spcPts val="900"/>
              </a:spcAft>
            </a:pPr>
            <a:r>
              <a:rPr lang="fi-FI" sz="1200" b="1" dirty="0"/>
              <a:t>- Seutukaupungit </a:t>
            </a:r>
            <a:r>
              <a:rPr lang="fi-FI" sz="1200" dirty="0"/>
              <a:t>=</a:t>
            </a:r>
            <a:r>
              <a:rPr lang="fi-FI" sz="1200" b="1" dirty="0"/>
              <a:t> </a:t>
            </a:r>
            <a:r>
              <a:rPr lang="fi-FI" sz="1200" dirty="0"/>
              <a:t>seudulliset paikalliskeskukset (eivätkä sijoitu edeltäviin ryhmiin), pääosin pieniä-keskikokoisia kuntia tai kaupunkeja (5 000 + 50 000 as.). </a:t>
            </a:r>
          </a:p>
          <a:p>
            <a:pPr>
              <a:spcAft>
                <a:spcPts val="900"/>
              </a:spcAft>
            </a:pPr>
            <a:r>
              <a:rPr lang="fi-FI" sz="1200" b="1" dirty="0"/>
              <a:t>- Maaseutu </a:t>
            </a:r>
            <a:r>
              <a:rPr lang="fi-FI" sz="1200" dirty="0"/>
              <a:t>= edeltäviin ryhmiin kuulumattomat kunnat, sis. myös pieniä alle 10 000 as. kaupunkeja. </a:t>
            </a:r>
            <a:endParaRPr lang="fi-FI" sz="1200" b="1" dirty="0"/>
          </a:p>
        </p:txBody>
      </p:sp>
    </p:spTree>
    <p:extLst>
      <p:ext uri="{BB962C8B-B14F-4D97-AF65-F5344CB8AC3E}">
        <p14:creationId xmlns:p14="http://schemas.microsoft.com/office/powerpoint/2010/main" val="14986440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1AF92E0-8BD1-4F1F-BA7D-6A6B91F5A139}"/>
              </a:ext>
            </a:extLst>
          </p:cNvPr>
          <p:cNvSpPr>
            <a:spLocks noGrp="1"/>
          </p:cNvSpPr>
          <p:nvPr>
            <p:ph type="title"/>
          </p:nvPr>
        </p:nvSpPr>
        <p:spPr>
          <a:xfrm>
            <a:off x="838200" y="365125"/>
            <a:ext cx="10515600" cy="1325563"/>
          </a:xfrm>
        </p:spPr>
        <p:txBody>
          <a:bodyPr>
            <a:normAutofit/>
          </a:bodyPr>
          <a:lstStyle/>
          <a:p>
            <a:pPr algn="ctr"/>
            <a:r>
              <a:rPr lang="fi-FI" sz="3600" dirty="0"/>
              <a:t>Nostoja vuoden 2023 väestöennusteesta</a:t>
            </a:r>
            <a:endParaRPr lang="en-US" sz="3600" dirty="0"/>
          </a:p>
        </p:txBody>
      </p:sp>
      <p:sp>
        <p:nvSpPr>
          <p:cNvPr id="3" name="Text Placeholder 2">
            <a:extLst>
              <a:ext uri="{FF2B5EF4-FFF2-40B4-BE49-F238E27FC236}">
                <a16:creationId xmlns:a16="http://schemas.microsoft.com/office/drawing/2014/main" id="{28348FCA-3A4C-B20D-6E67-1C8F2C2F9856}"/>
              </a:ext>
            </a:extLst>
          </p:cNvPr>
          <p:cNvSpPr>
            <a:spLocks noGrp="1"/>
          </p:cNvSpPr>
          <p:nvPr>
            <p:ph type="body" idx="1"/>
          </p:nvPr>
        </p:nvSpPr>
        <p:spPr>
          <a:xfrm>
            <a:off x="304800" y="1690688"/>
            <a:ext cx="11239500" cy="4486275"/>
          </a:xfrm>
        </p:spPr>
        <p:txBody>
          <a:bodyPr>
            <a:normAutofit fontScale="92500" lnSpcReduction="10000"/>
          </a:bodyPr>
          <a:lstStyle/>
          <a:p>
            <a:pPr marL="342900" indent="-342900">
              <a:buFont typeface="+mj-lt"/>
              <a:buAutoNum type="arabicPeriod" startAt="4"/>
            </a:pPr>
            <a:r>
              <a:rPr lang="fi-FI" sz="1600" b="1" dirty="0">
                <a:solidFill>
                  <a:srgbClr val="000000"/>
                </a:solidFill>
                <a:latin typeface="+mn-lt"/>
              </a:rPr>
              <a:t>Kasvatetut olettamat maahanmuutossa vahvistavat suurempien kaupunkiseutujen kasvuodotuksia. J</a:t>
            </a:r>
            <a:r>
              <a:rPr lang="fi-FI" sz="1600" dirty="0">
                <a:solidFill>
                  <a:srgbClr val="000000"/>
                </a:solidFill>
                <a:latin typeface="+mn-lt"/>
              </a:rPr>
              <a:t>os muuttovoitot ulkomailta jatkuu vuosien 2019-2022 tasolla (n. 22 000 henkilöä/vuosi) 2010-luvun keskimääräisen tason sijaan (n. 15 000 henkilöä/vuosi) voimistuu väestönkehitys merkittävästi etenkin pääkaupunkiseudulla, mutta myös muissa suurissa yliopistokaupungeissa. </a:t>
            </a:r>
            <a:r>
              <a:rPr lang="fi-FI" sz="1600" b="1" dirty="0">
                <a:solidFill>
                  <a:srgbClr val="000000"/>
                </a:solidFill>
                <a:latin typeface="+mn-lt"/>
              </a:rPr>
              <a:t>Tämän seurauksena entistä suurempi osa tulevaisuuden kaupungistumisesta perustuu maahanmuuttoon maan sisäisen muuttoliikkeen sijaan. </a:t>
            </a:r>
            <a:r>
              <a:rPr lang="fi-FI" sz="1600" dirty="0">
                <a:solidFill>
                  <a:srgbClr val="000000"/>
                </a:solidFill>
                <a:latin typeface="+mn-lt"/>
              </a:rPr>
              <a:t>Suurilla kaupunkiseuduilla vieraskielisen väestön osuus ja määrä kasvaa voimakkaasti, korostaen tarvetta onnistua myös integraatiossa ja ehkäistä segregaatioon liittyviä riskejä.</a:t>
            </a:r>
          </a:p>
          <a:p>
            <a:pPr marL="342900" indent="-342900">
              <a:buFont typeface="+mj-lt"/>
              <a:buAutoNum type="arabicPeriod" startAt="4"/>
            </a:pPr>
            <a:r>
              <a:rPr lang="fi-FI" sz="1600" b="1" dirty="0">
                <a:solidFill>
                  <a:srgbClr val="000000"/>
                </a:solidFill>
                <a:latin typeface="+mn-lt"/>
              </a:rPr>
              <a:t>Korona-ajan tuottamat muutokset Suomen väestönkehityksen dynamiikkaa ovat aiempaa selkeämmin näkyvissä. </a:t>
            </a:r>
            <a:r>
              <a:rPr lang="fi-FI" sz="1600" dirty="0">
                <a:solidFill>
                  <a:srgbClr val="000000"/>
                </a:solidFill>
                <a:latin typeface="+mn-lt"/>
              </a:rPr>
              <a:t>Pandemia-aikana erityisesti pääkaupunkiseudun asema maan sisäisessä muuttoliikkeessä heikkeni ja asema on yhä heikompi kuin ennen pandemiaa. Jos tuleva muuttoliike heijastelee myös tulevaisuudessa pandemia-aikaa, pääkaupunkiseudun väestönkasvu tulee perustumaan hyvin vahvasti maahanmuuttoon. </a:t>
            </a:r>
          </a:p>
          <a:p>
            <a:pPr marL="342900" indent="-342900">
              <a:buFont typeface="+mj-lt"/>
              <a:buAutoNum type="arabicPeriod" startAt="4"/>
            </a:pPr>
            <a:r>
              <a:rPr lang="fi-FI" sz="1600" b="1" dirty="0">
                <a:solidFill>
                  <a:srgbClr val="000000"/>
                </a:solidFill>
                <a:latin typeface="+mn-lt"/>
              </a:rPr>
              <a:t>Suurten kaupunkiseutujen ulkopuolella pandemia-ajan muuttoliikkeen jatkuminen ei yksin käännä voimakasta supistumista kasvuksi, mutta vahvistaa tästä huolimatta kehitystä.</a:t>
            </a:r>
            <a:r>
              <a:rPr lang="fi-FI" sz="1600" dirty="0">
                <a:solidFill>
                  <a:srgbClr val="000000"/>
                </a:solidFill>
                <a:latin typeface="+mn-lt"/>
              </a:rPr>
              <a:t> Pitkän ajanjakson aikana pandemia-ajan kaltaisen muuttoliikkeen jatkuminen vahvistaisi maaseutumaisten kuntien demografista rakennetta ja alkaisi murtaa nykyistä, lähes kroonista väestönsupistumista vahvistamalla työikäisen ja hedelmällisessä iässä olevan väestön kehitystä. </a:t>
            </a:r>
          </a:p>
          <a:p>
            <a:pPr marL="342900" indent="-342900">
              <a:buFont typeface="+mj-lt"/>
              <a:buAutoNum type="arabicPeriod" startAt="4"/>
            </a:pPr>
            <a:endParaRPr lang="fi-FI" sz="1600" dirty="0">
              <a:solidFill>
                <a:srgbClr val="000000"/>
              </a:solidFill>
              <a:latin typeface="+mn-lt"/>
            </a:endParaRPr>
          </a:p>
        </p:txBody>
      </p:sp>
    </p:spTree>
    <p:extLst>
      <p:ext uri="{BB962C8B-B14F-4D97-AF65-F5344CB8AC3E}">
        <p14:creationId xmlns:p14="http://schemas.microsoft.com/office/powerpoint/2010/main" val="29571197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1AF92E0-8BD1-4F1F-BA7D-6A6B91F5A139}"/>
              </a:ext>
            </a:extLst>
          </p:cNvPr>
          <p:cNvSpPr>
            <a:spLocks noGrp="1"/>
          </p:cNvSpPr>
          <p:nvPr>
            <p:ph type="title"/>
          </p:nvPr>
        </p:nvSpPr>
        <p:spPr>
          <a:xfrm>
            <a:off x="838200" y="365125"/>
            <a:ext cx="10515600" cy="1325563"/>
          </a:xfrm>
        </p:spPr>
        <p:txBody>
          <a:bodyPr>
            <a:normAutofit/>
          </a:bodyPr>
          <a:lstStyle/>
          <a:p>
            <a:pPr algn="ctr"/>
            <a:r>
              <a:rPr lang="fi-FI" sz="3600" dirty="0"/>
              <a:t>Nostoja vuoden 2023 väestöennusteesta</a:t>
            </a:r>
            <a:endParaRPr lang="en-US" sz="3600" dirty="0"/>
          </a:p>
        </p:txBody>
      </p:sp>
      <p:sp>
        <p:nvSpPr>
          <p:cNvPr id="3" name="Text Placeholder 2">
            <a:extLst>
              <a:ext uri="{FF2B5EF4-FFF2-40B4-BE49-F238E27FC236}">
                <a16:creationId xmlns:a16="http://schemas.microsoft.com/office/drawing/2014/main" id="{28348FCA-3A4C-B20D-6E67-1C8F2C2F9856}"/>
              </a:ext>
            </a:extLst>
          </p:cNvPr>
          <p:cNvSpPr>
            <a:spLocks noGrp="1"/>
          </p:cNvSpPr>
          <p:nvPr>
            <p:ph type="body" idx="1"/>
          </p:nvPr>
        </p:nvSpPr>
        <p:spPr>
          <a:xfrm>
            <a:off x="304800" y="1690688"/>
            <a:ext cx="11239500" cy="4486275"/>
          </a:xfrm>
        </p:spPr>
        <p:txBody>
          <a:bodyPr>
            <a:normAutofit fontScale="92500"/>
          </a:bodyPr>
          <a:lstStyle/>
          <a:p>
            <a:pPr marL="342900" indent="-342900">
              <a:buFont typeface="+mj-lt"/>
              <a:buAutoNum type="arabicPeriod" startAt="7"/>
            </a:pPr>
            <a:r>
              <a:rPr lang="fi-FI" sz="1500" b="1" dirty="0">
                <a:solidFill>
                  <a:srgbClr val="000000"/>
                </a:solidFill>
                <a:latin typeface="+mn-lt"/>
              </a:rPr>
              <a:t>Suurimmassa osassa maata tuleva väestönkehitys on suhteellisen varmasti negatiivista tai hyvin negatiivista – supistumisen syy kuitenkin muuttuu. </a:t>
            </a:r>
            <a:r>
              <a:rPr lang="fi-FI" sz="1500" dirty="0">
                <a:solidFill>
                  <a:srgbClr val="000000"/>
                </a:solidFill>
                <a:latin typeface="+mn-lt"/>
              </a:rPr>
              <a:t>Etenkin pienemmissä kaupungeissa ja syrjäisemmissä maaseutukunnissa </a:t>
            </a:r>
            <a:r>
              <a:rPr lang="fi-FI" sz="1500" b="1" dirty="0">
                <a:solidFill>
                  <a:srgbClr val="000000"/>
                </a:solidFill>
                <a:latin typeface="+mn-lt"/>
              </a:rPr>
              <a:t>väestöä vähentää tulevaisuudessa hyvin voimakkaasti kuolleiden enemmyys. </a:t>
            </a:r>
            <a:r>
              <a:rPr lang="fi-FI" sz="1500" dirty="0">
                <a:solidFill>
                  <a:srgbClr val="000000"/>
                </a:solidFill>
                <a:latin typeface="+mn-lt"/>
              </a:rPr>
              <a:t>Vaikka ko. kunnat saisivat merkittävääkin muuttovoittoa maan sisältä ja ulkomailta, väestö vähenee tästä huolimatta kuolleiden syntyneitä suuremman määrän takia. Etenkin kuolleiden määrä tulee lähes varmasti olemaan monissa kunnissa hyvin suuri, sillä merkittävä osa kyseisten kuntien väestöstä on jo hyvin iäkästä. </a:t>
            </a:r>
            <a:endParaRPr lang="fi-FI" dirty="0"/>
          </a:p>
          <a:p>
            <a:pPr marL="342900" indent="-342900">
              <a:buFont typeface="+mj-lt"/>
              <a:buAutoNum type="arabicPeriod" startAt="7"/>
            </a:pPr>
            <a:r>
              <a:rPr lang="fi-FI" sz="1500" b="1" dirty="0">
                <a:solidFill>
                  <a:srgbClr val="000000"/>
                </a:solidFill>
                <a:latin typeface="+mn-lt"/>
              </a:rPr>
              <a:t>Luonnollisen väestönlisäyksen negatiivisuutta korostaa 2010-luvun ja 2020-luvun syntyvyyden voimakas lasku, </a:t>
            </a:r>
            <a:r>
              <a:rPr lang="fi-FI" sz="1500" dirty="0">
                <a:solidFill>
                  <a:srgbClr val="000000"/>
                </a:solidFill>
                <a:latin typeface="+mn-lt"/>
              </a:rPr>
              <a:t>joka heijastui käytännössä kaikkiin kuntiin, mutta jonka negatiivinen vaikutus korostuu kunnissa, joissa samaan aikaan hedelmällisessä iässä oleva väestö väheni muuttoliikkeen tai ikärakenteen muutosten takia. Tulevalla syntyvyyden tasolla on suuri merkitys, sillä krooninen supistumisen kierre tulee jatkumaan suuressa osassa maata, jos 2040 ja 2050-lukujen hedelmällisessä iässä oleva ikäryhmä on merkittävästi (jälleen) aiempia pienempi. </a:t>
            </a:r>
            <a:endParaRPr lang="fi-FI" sz="1500" b="1" dirty="0">
              <a:solidFill>
                <a:srgbClr val="000000"/>
              </a:solidFill>
              <a:latin typeface="+mn-lt"/>
            </a:endParaRPr>
          </a:p>
          <a:p>
            <a:pPr marL="342900" indent="-342900">
              <a:buFont typeface="+mj-lt"/>
              <a:buAutoNum type="arabicPeriod" startAt="7"/>
            </a:pPr>
            <a:r>
              <a:rPr lang="fi-FI" sz="1500" b="1" dirty="0">
                <a:solidFill>
                  <a:srgbClr val="000000"/>
                </a:solidFill>
                <a:latin typeface="+mn-lt"/>
              </a:rPr>
              <a:t>Syntyvyyden laskun seurauksena peruskouluikäisten määrä tulee romahtamaan koko maassa: vuonna 2030 peruskoulussa on 82 000 oppilasta nykyistä vähemmän. </a:t>
            </a:r>
            <a:r>
              <a:rPr lang="fi-FI" sz="1500" dirty="0">
                <a:solidFill>
                  <a:srgbClr val="000000"/>
                </a:solidFill>
                <a:latin typeface="+mn-lt"/>
              </a:rPr>
              <a:t>Tämä kehitys on lähes varmaa, sillä nämä pienet ikäluokat ovat jo syntyneet, eikä Suomi realistisesti voi saada ulkomailta tätä korvaamaa määrää muuttovoittoa lasten ryhmistä. Vaikutus on erityisen suuri alakouluikäisten ryhmässä (-17,3 prosenttia), yläkouluikäisten supistuminen jatkuu taas 2030-luvulla voimakkaana. Pidemmän ajan kehitys riippuu syntyvyyden kehityksestä. </a:t>
            </a:r>
          </a:p>
        </p:txBody>
      </p:sp>
    </p:spTree>
    <p:extLst>
      <p:ext uri="{BB962C8B-B14F-4D97-AF65-F5344CB8AC3E}">
        <p14:creationId xmlns:p14="http://schemas.microsoft.com/office/powerpoint/2010/main" val="8587183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1AF92E0-8BD1-4F1F-BA7D-6A6B91F5A139}"/>
              </a:ext>
            </a:extLst>
          </p:cNvPr>
          <p:cNvSpPr>
            <a:spLocks noGrp="1"/>
          </p:cNvSpPr>
          <p:nvPr>
            <p:ph type="title"/>
          </p:nvPr>
        </p:nvSpPr>
        <p:spPr>
          <a:xfrm>
            <a:off x="838200" y="365125"/>
            <a:ext cx="10515600" cy="1325563"/>
          </a:xfrm>
        </p:spPr>
        <p:txBody>
          <a:bodyPr>
            <a:normAutofit/>
          </a:bodyPr>
          <a:lstStyle/>
          <a:p>
            <a:pPr algn="ctr"/>
            <a:r>
              <a:rPr lang="fi-FI" sz="3600" dirty="0"/>
              <a:t>Nostoja vuoden 2023 väestöennusteesta</a:t>
            </a:r>
            <a:endParaRPr lang="en-US" sz="3600" dirty="0"/>
          </a:p>
        </p:txBody>
      </p:sp>
      <p:sp>
        <p:nvSpPr>
          <p:cNvPr id="3" name="Text Placeholder 2">
            <a:extLst>
              <a:ext uri="{FF2B5EF4-FFF2-40B4-BE49-F238E27FC236}">
                <a16:creationId xmlns:a16="http://schemas.microsoft.com/office/drawing/2014/main" id="{28348FCA-3A4C-B20D-6E67-1C8F2C2F9856}"/>
              </a:ext>
            </a:extLst>
          </p:cNvPr>
          <p:cNvSpPr>
            <a:spLocks noGrp="1"/>
          </p:cNvSpPr>
          <p:nvPr>
            <p:ph type="body" idx="1"/>
          </p:nvPr>
        </p:nvSpPr>
        <p:spPr>
          <a:xfrm>
            <a:off x="304800" y="1690688"/>
            <a:ext cx="11239500" cy="4486275"/>
          </a:xfrm>
        </p:spPr>
        <p:txBody>
          <a:bodyPr>
            <a:normAutofit fontScale="92500"/>
          </a:bodyPr>
          <a:lstStyle/>
          <a:p>
            <a:pPr marL="342900" indent="-342900">
              <a:buFont typeface="+mj-lt"/>
              <a:buAutoNum type="arabicPeriod" startAt="10"/>
            </a:pPr>
            <a:r>
              <a:rPr lang="fi-FI" sz="1500" b="1" dirty="0">
                <a:solidFill>
                  <a:srgbClr val="000000"/>
                </a:solidFill>
                <a:latin typeface="+mn-lt"/>
              </a:rPr>
              <a:t>Vaikka kansallinen kuva syntyvyydestä seuraavasta koululaisikäluokkien supistumisesta on synkeä, aluetason kuva on vielä paljon haastavampi suurimmassa osassa kuntia. </a:t>
            </a:r>
            <a:r>
              <a:rPr lang="fi-FI" sz="1500" dirty="0">
                <a:solidFill>
                  <a:srgbClr val="000000"/>
                </a:solidFill>
                <a:latin typeface="+mn-lt"/>
              </a:rPr>
              <a:t>Suurin osa Suomen kunnista on peruskouluikäisten ryhmässä historiallisen suuren negatiivisen muutoksen edessä, </a:t>
            </a:r>
            <a:r>
              <a:rPr lang="fi-FI" sz="1500" b="1" dirty="0">
                <a:solidFill>
                  <a:srgbClr val="000000"/>
                </a:solidFill>
                <a:latin typeface="+mn-lt"/>
              </a:rPr>
              <a:t>seuraavan seitsemän vuoden aikana keskimääräisessä kunnassa peruskouluikäisten määrä vähenee yli viidenneksellä. </a:t>
            </a:r>
            <a:r>
              <a:rPr lang="fi-FI" sz="1500" dirty="0">
                <a:solidFill>
                  <a:srgbClr val="000000"/>
                </a:solidFill>
                <a:latin typeface="+mn-lt"/>
              </a:rPr>
              <a:t>Osassa suuria ja keskisuuria kaupunkeja peruskouluikäisten määrä vähenee 1 000 – 2 000 henkilöllä, mutta suhteellinen muutos on haastavin näiden alueiden ulkopuolella. 10 kunnassa peruskouluikäisten määrä laskee yli 40 prosentilla, ja noin 14 prosentissa kunnissa peruskouluikäisten määrä vähenee yli kolmanneksella (seuraavan seitsemän vuoden aikana!). </a:t>
            </a:r>
          </a:p>
          <a:p>
            <a:pPr marL="342900" indent="-342900">
              <a:buFont typeface="+mj-lt"/>
              <a:buAutoNum type="arabicPeriod" startAt="10"/>
            </a:pPr>
            <a:r>
              <a:rPr lang="fi-FI" sz="1500" b="1" dirty="0">
                <a:solidFill>
                  <a:srgbClr val="000000"/>
                </a:solidFill>
                <a:latin typeface="+mn-lt"/>
              </a:rPr>
              <a:t>2030-luvun aikana lasten ikäryhmien ja koululaisluokkien kehityksessä epävarmuus kasvaa, sillä toisin kuin 2020-luvulla, 2030-luvun koululaisista vain pieni osa on jo syntynyt.</a:t>
            </a:r>
            <a:r>
              <a:rPr lang="fi-FI" sz="1500" dirty="0">
                <a:solidFill>
                  <a:srgbClr val="000000"/>
                </a:solidFill>
                <a:latin typeface="+mn-lt"/>
              </a:rPr>
              <a:t> Tämän takia tuleva syntyvyyden taso vaikuttaa hyvin merkittävästi lasten ikäryhmien kehitykseen 2030-luvulla. Osana vuoden 2023 väestöennustetta 2030-luvun syntyvyydelle laskettiin useampia vaihtoehtoisia ”herkkyyslaskelmia eriävän syntyvyyden vaikutuksista. </a:t>
            </a:r>
          </a:p>
          <a:p>
            <a:pPr marL="342900" indent="-342900">
              <a:buFont typeface="+mj-lt"/>
              <a:buAutoNum type="arabicPeriod" startAt="10"/>
            </a:pPr>
            <a:r>
              <a:rPr lang="fi-FI" sz="1500" b="1" dirty="0">
                <a:solidFill>
                  <a:srgbClr val="000000"/>
                </a:solidFill>
                <a:latin typeface="+mn-lt"/>
              </a:rPr>
              <a:t> Suomen lasten ja koululaisten määrä EI ELVY takaisin nykytasolle seuraavan 20 vuoden aikana ilman hyvin huomattavaa syntyvyyden nousua.</a:t>
            </a:r>
            <a:r>
              <a:rPr lang="fi-FI" sz="1500" dirty="0">
                <a:solidFill>
                  <a:srgbClr val="000000"/>
                </a:solidFill>
                <a:latin typeface="+mn-lt"/>
              </a:rPr>
              <a:t> Vaikka maahanmuutto jatkuisi seuraavat vuoteen 2040 asti vuoden 2022 ennätyksellisen korkealla tasolla, silti peruskouluikäisten määrä olisi 26 000 henkilöä nykyistä pienempi vuonna 2040. </a:t>
            </a:r>
            <a:r>
              <a:rPr lang="fi-FI" sz="1500" b="1" dirty="0">
                <a:solidFill>
                  <a:srgbClr val="000000"/>
                </a:solidFill>
                <a:latin typeface="+mn-lt"/>
              </a:rPr>
              <a:t>Pelkkä maltillinen syntyvyyden nousu ei riitä elvyttämään lasten ikäryhmää, </a:t>
            </a:r>
            <a:r>
              <a:rPr lang="fi-FI" sz="1500" dirty="0">
                <a:solidFill>
                  <a:srgbClr val="000000"/>
                </a:solidFill>
                <a:latin typeface="+mn-lt"/>
              </a:rPr>
              <a:t>peruskouluikäisten määrä olisi nykyistä pienempi vielä vuonna 2040, vaikka syntyvyys lähtisi kohoamaan takaisin 2010-luvun tasolle. </a:t>
            </a:r>
          </a:p>
          <a:p>
            <a:pPr marL="342900" indent="-342900">
              <a:buFont typeface="+mj-lt"/>
              <a:buAutoNum type="arabicPeriod" startAt="10"/>
            </a:pPr>
            <a:endParaRPr lang="fi-FI" sz="1500" b="1" dirty="0">
              <a:solidFill>
                <a:srgbClr val="000000"/>
              </a:solidFill>
              <a:latin typeface="+mn-lt"/>
            </a:endParaRPr>
          </a:p>
        </p:txBody>
      </p:sp>
    </p:spTree>
    <p:extLst>
      <p:ext uri="{BB962C8B-B14F-4D97-AF65-F5344CB8AC3E}">
        <p14:creationId xmlns:p14="http://schemas.microsoft.com/office/powerpoint/2010/main" val="15574338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1AF92E0-8BD1-4F1F-BA7D-6A6B91F5A139}"/>
              </a:ext>
            </a:extLst>
          </p:cNvPr>
          <p:cNvSpPr>
            <a:spLocks noGrp="1"/>
          </p:cNvSpPr>
          <p:nvPr>
            <p:ph type="title"/>
          </p:nvPr>
        </p:nvSpPr>
        <p:spPr>
          <a:xfrm>
            <a:off x="838200" y="365125"/>
            <a:ext cx="10515600" cy="1325563"/>
          </a:xfrm>
        </p:spPr>
        <p:txBody>
          <a:bodyPr>
            <a:normAutofit/>
          </a:bodyPr>
          <a:lstStyle/>
          <a:p>
            <a:pPr algn="ctr"/>
            <a:r>
              <a:rPr lang="fi-FI" sz="3600" dirty="0"/>
              <a:t>Nostoja vuoden 2023 väestöennusteesta</a:t>
            </a:r>
            <a:endParaRPr lang="en-US" sz="3600" dirty="0"/>
          </a:p>
        </p:txBody>
      </p:sp>
      <p:sp>
        <p:nvSpPr>
          <p:cNvPr id="3" name="Text Placeholder 2">
            <a:extLst>
              <a:ext uri="{FF2B5EF4-FFF2-40B4-BE49-F238E27FC236}">
                <a16:creationId xmlns:a16="http://schemas.microsoft.com/office/drawing/2014/main" id="{28348FCA-3A4C-B20D-6E67-1C8F2C2F9856}"/>
              </a:ext>
            </a:extLst>
          </p:cNvPr>
          <p:cNvSpPr>
            <a:spLocks noGrp="1"/>
          </p:cNvSpPr>
          <p:nvPr>
            <p:ph type="body" idx="1"/>
          </p:nvPr>
        </p:nvSpPr>
        <p:spPr>
          <a:xfrm>
            <a:off x="304800" y="1690688"/>
            <a:ext cx="11239500" cy="4486275"/>
          </a:xfrm>
        </p:spPr>
        <p:txBody>
          <a:bodyPr>
            <a:normAutofit lnSpcReduction="10000"/>
          </a:bodyPr>
          <a:lstStyle/>
          <a:p>
            <a:pPr marL="342900" indent="-342900">
              <a:buFont typeface="+mj-lt"/>
              <a:buAutoNum type="arabicPeriod" startAt="13"/>
            </a:pPr>
            <a:r>
              <a:rPr lang="fi-FI" sz="1500" b="1" dirty="0">
                <a:solidFill>
                  <a:srgbClr val="000000"/>
                </a:solidFill>
                <a:latin typeface="+mn-lt"/>
              </a:rPr>
              <a:t> Myös toisenlainen polku lasten ikäryhmässä on mahdollinen: </a:t>
            </a:r>
            <a:r>
              <a:rPr lang="fi-FI" sz="1500" b="1" u="sng" dirty="0">
                <a:solidFill>
                  <a:srgbClr val="000000"/>
                </a:solidFill>
                <a:latin typeface="+mn-lt"/>
              </a:rPr>
              <a:t>lasten ikäryhmän romahdus voi olla vielä syvempi</a:t>
            </a:r>
            <a:r>
              <a:rPr lang="fi-FI" sz="1500" b="1" dirty="0">
                <a:solidFill>
                  <a:srgbClr val="000000"/>
                </a:solidFill>
                <a:latin typeface="+mn-lt"/>
              </a:rPr>
              <a:t> –</a:t>
            </a:r>
            <a:r>
              <a:rPr lang="fi-FI" sz="1500" dirty="0">
                <a:solidFill>
                  <a:srgbClr val="000000"/>
                </a:solidFill>
                <a:latin typeface="+mn-lt"/>
              </a:rPr>
              <a:t> ennusteessa käytettiin vuosien 2017-2023 syntyvyyden keskitasoa pohjatietona: jos syntyvyys jääkin vuosien 2022-2023 historiallisen, mutta ei EU:n tasolla poikkeuksellisen matalalle tasolle, peruskouluikäisten määrä romahtaa 120 000 henkilöä nykyistä pienemmäksi. Tämä tarkoittaisi joka neljännen peruskoulun pulpetin tyhjenemistä koko maan tasolla. </a:t>
            </a:r>
          </a:p>
          <a:p>
            <a:pPr marL="342900" indent="-342900">
              <a:buFont typeface="+mj-lt"/>
              <a:buAutoNum type="arabicPeriod" startAt="13"/>
            </a:pPr>
            <a:r>
              <a:rPr lang="fi-FI" sz="1500" b="1" dirty="0">
                <a:solidFill>
                  <a:srgbClr val="000000"/>
                </a:solidFill>
                <a:latin typeface="+mn-lt"/>
              </a:rPr>
              <a:t> Jos syntyvyys elpyy maltillisesti </a:t>
            </a:r>
            <a:r>
              <a:rPr lang="fi-FI" sz="1500" dirty="0">
                <a:solidFill>
                  <a:srgbClr val="000000"/>
                </a:solidFill>
                <a:latin typeface="+mn-lt"/>
              </a:rPr>
              <a:t>(syntyvyys asettuu vuosien 2017-2022 tasolle ja kasvaa maltillisesti tämän jälkeen), </a:t>
            </a:r>
            <a:r>
              <a:rPr lang="fi-FI" sz="1500" b="1" dirty="0">
                <a:solidFill>
                  <a:srgbClr val="000000"/>
                </a:solidFill>
                <a:latin typeface="+mn-lt"/>
              </a:rPr>
              <a:t>peruskouluikäisten määrä alkaa elpyä (eli kasvaa) hieman alle joko kolmannessa kunnassa 2030-luvulla. </a:t>
            </a:r>
            <a:r>
              <a:rPr lang="fi-FI" sz="1500" dirty="0">
                <a:solidFill>
                  <a:srgbClr val="000000"/>
                </a:solidFill>
                <a:latin typeface="+mn-lt"/>
              </a:rPr>
              <a:t>Elpymistä tapahtuisi lähinnä kunnissa, joissa myös väestö kasvaa tai kehittyy hyvin maltillisesti. Peruskoululaisten määrä saavuttaisi nykytason kuitenkin vain 23 kunnassa, lähinnä suurimmissa kaupungeissa ja näiden naapurikunnissa. </a:t>
            </a:r>
          </a:p>
          <a:p>
            <a:pPr marL="342900" indent="-342900">
              <a:buFont typeface="+mj-lt"/>
              <a:buAutoNum type="arabicPeriod" startAt="13"/>
            </a:pPr>
            <a:r>
              <a:rPr lang="fi-FI" sz="1500" b="1" dirty="0">
                <a:solidFill>
                  <a:srgbClr val="000000"/>
                </a:solidFill>
                <a:latin typeface="+mn-lt"/>
              </a:rPr>
              <a:t> Jos syntyvyys elpyy vahvemmin </a:t>
            </a:r>
            <a:r>
              <a:rPr lang="fi-FI" sz="1500" dirty="0">
                <a:solidFill>
                  <a:srgbClr val="000000"/>
                </a:solidFill>
                <a:latin typeface="+mn-lt"/>
              </a:rPr>
              <a:t>(syntyvyys nousee vuosien 2017-2022 tasolta 2010-luvun alun tasolle ennustejakson aikana) </a:t>
            </a:r>
            <a:r>
              <a:rPr lang="fi-FI" sz="1500" b="1" dirty="0">
                <a:solidFill>
                  <a:srgbClr val="000000"/>
                </a:solidFill>
                <a:latin typeface="+mn-lt"/>
              </a:rPr>
              <a:t>peruskouluikäisten määrä elpyy noin joka toisessa kunnassa (164 kuntaa).</a:t>
            </a:r>
            <a:r>
              <a:rPr lang="fi-FI" sz="1500" dirty="0">
                <a:solidFill>
                  <a:srgbClr val="000000"/>
                </a:solidFill>
                <a:latin typeface="+mn-lt"/>
              </a:rPr>
              <a:t> Elpymistä tapahtuu kasvavien ja maltillisesti kehittyvien kuntien lisäksi myös kunnissa, joissa väestön supistuminen on hillittyä. Voimakkaasti supistuvissa maaseutukunnissa ja pienemmissä kaupungeissa (sekä osassa maakuntakeskuksia) lasten määrä jatkaa laskuaan myös 2030-luvulla syntyvyyden mahdollisesta kasvusta huolimatta. </a:t>
            </a:r>
            <a:r>
              <a:rPr lang="fi-FI" sz="1500" b="1" dirty="0">
                <a:solidFill>
                  <a:srgbClr val="000000"/>
                </a:solidFill>
                <a:latin typeface="+mn-lt"/>
              </a:rPr>
              <a:t>Vahva elpyminenkin riittäisi palauttamaan peruskouluikäisten määrän nykytasolle vain 29 kunnassa. </a:t>
            </a:r>
          </a:p>
          <a:p>
            <a:pPr marL="342900" indent="-342900">
              <a:buFont typeface="+mj-lt"/>
              <a:buAutoNum type="arabicPeriod" startAt="13"/>
            </a:pPr>
            <a:endParaRPr lang="fi-FI" sz="1500" b="1" dirty="0">
              <a:solidFill>
                <a:srgbClr val="000000"/>
              </a:solidFill>
              <a:latin typeface="+mn-lt"/>
            </a:endParaRPr>
          </a:p>
          <a:p>
            <a:pPr marL="342900" indent="-342900">
              <a:buFont typeface="+mj-lt"/>
              <a:buAutoNum type="arabicPeriod" startAt="13"/>
            </a:pPr>
            <a:endParaRPr lang="fi-FI" sz="1500" b="1" dirty="0">
              <a:solidFill>
                <a:srgbClr val="000000"/>
              </a:solidFill>
              <a:latin typeface="+mn-lt"/>
            </a:endParaRPr>
          </a:p>
        </p:txBody>
      </p:sp>
    </p:spTree>
    <p:extLst>
      <p:ext uri="{BB962C8B-B14F-4D97-AF65-F5344CB8AC3E}">
        <p14:creationId xmlns:p14="http://schemas.microsoft.com/office/powerpoint/2010/main" val="18128262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1AF92E0-8BD1-4F1F-BA7D-6A6B91F5A139}"/>
              </a:ext>
            </a:extLst>
          </p:cNvPr>
          <p:cNvSpPr>
            <a:spLocks noGrp="1"/>
          </p:cNvSpPr>
          <p:nvPr>
            <p:ph type="title"/>
          </p:nvPr>
        </p:nvSpPr>
        <p:spPr>
          <a:xfrm>
            <a:off x="838200" y="365125"/>
            <a:ext cx="10515600" cy="1325563"/>
          </a:xfrm>
        </p:spPr>
        <p:txBody>
          <a:bodyPr>
            <a:normAutofit/>
          </a:bodyPr>
          <a:lstStyle/>
          <a:p>
            <a:pPr algn="ctr"/>
            <a:r>
              <a:rPr lang="fi-FI" sz="3600" dirty="0"/>
              <a:t>Nostoja vuoden 2023 väestöennusteesta</a:t>
            </a:r>
            <a:endParaRPr lang="en-US" sz="3600" dirty="0"/>
          </a:p>
        </p:txBody>
      </p:sp>
      <p:sp>
        <p:nvSpPr>
          <p:cNvPr id="3" name="Text Placeholder 2">
            <a:extLst>
              <a:ext uri="{FF2B5EF4-FFF2-40B4-BE49-F238E27FC236}">
                <a16:creationId xmlns:a16="http://schemas.microsoft.com/office/drawing/2014/main" id="{28348FCA-3A4C-B20D-6E67-1C8F2C2F9856}"/>
              </a:ext>
            </a:extLst>
          </p:cNvPr>
          <p:cNvSpPr>
            <a:spLocks noGrp="1"/>
          </p:cNvSpPr>
          <p:nvPr>
            <p:ph type="body" idx="1"/>
          </p:nvPr>
        </p:nvSpPr>
        <p:spPr>
          <a:xfrm>
            <a:off x="304800" y="1690688"/>
            <a:ext cx="11239500" cy="4486275"/>
          </a:xfrm>
        </p:spPr>
        <p:txBody>
          <a:bodyPr>
            <a:normAutofit fontScale="92500"/>
          </a:bodyPr>
          <a:lstStyle/>
          <a:p>
            <a:pPr marL="342900" indent="-342900">
              <a:buFont typeface="+mj-lt"/>
              <a:buAutoNum type="arabicPeriod" startAt="16"/>
            </a:pPr>
            <a:r>
              <a:rPr lang="fi-FI" sz="1500" b="1" dirty="0">
                <a:solidFill>
                  <a:srgbClr val="000000"/>
                </a:solidFill>
                <a:latin typeface="+mn-lt"/>
              </a:rPr>
              <a:t> Syntyvyyden jäädessä pysyvästi vuosien 2022-2023 erittäin matalalle tasolle vain erittäin voimakkaasti kasvavissa kunnissa peruskouluikäisten kehitys elpyy 2030-luvulla </a:t>
            </a:r>
            <a:r>
              <a:rPr lang="fi-FI" sz="1500" dirty="0">
                <a:solidFill>
                  <a:srgbClr val="000000"/>
                </a:solidFill>
                <a:latin typeface="+mn-lt"/>
              </a:rPr>
              <a:t>(19 kuntaa). Suurimmassa osassa maata tämä tulevaisuuden kuva on erittäin synkkä: 55 kunnassa peruskouluikäisten määrä puolittuisi vuoteen 2040 mennessä ja enemmän kuin joka toisessa kunnassa peruskouluikäisten määrä vähenisi yli 40 prosentilla. </a:t>
            </a:r>
            <a:endParaRPr lang="fi-FI" sz="1500" b="1" dirty="0">
              <a:solidFill>
                <a:srgbClr val="000000"/>
              </a:solidFill>
              <a:latin typeface="+mn-lt"/>
            </a:endParaRPr>
          </a:p>
          <a:p>
            <a:pPr marL="342900" indent="-342900">
              <a:buFont typeface="+mj-lt"/>
              <a:buAutoNum type="arabicPeriod" startAt="16"/>
            </a:pPr>
            <a:r>
              <a:rPr lang="fi-FI" sz="1500" b="1" dirty="0">
                <a:solidFill>
                  <a:srgbClr val="000000"/>
                </a:solidFill>
                <a:latin typeface="+mn-lt"/>
              </a:rPr>
              <a:t> Syntyvyyden lasku tulee heijastumaan erityisen merkittävästi kuntien sivistyspalveluiden toteuttamiseen seuraavan kymmenen vuoden sisällä.</a:t>
            </a:r>
            <a:r>
              <a:rPr lang="fi-FI" sz="1500" dirty="0">
                <a:solidFill>
                  <a:srgbClr val="000000"/>
                </a:solidFill>
                <a:latin typeface="+mn-lt"/>
              </a:rPr>
              <a:t> Naiivilla laskennalla vuoteen 2030 mennessä koululuokkien määrä vähenee 4 200 luokalla ja keskikokoa vastaavien koulujen määrä vähenisi 320 kappaleella. Todellisuudessa muutos tulee olemaan erilainen, sillä myös esimerkiksi väestön kehityksen erot kuntien sisällä vaikuttavat koulutuspalveluiden tarpeisiin. Kouluverkon kehitys linkittyy myös useisiin muihin kysymyksiin kuin pelkästään koululaisten määrän kehitykseen. </a:t>
            </a:r>
            <a:r>
              <a:rPr lang="fi-FI" sz="1500" b="1" dirty="0">
                <a:solidFill>
                  <a:srgbClr val="000000"/>
                </a:solidFill>
                <a:latin typeface="+mn-lt"/>
              </a:rPr>
              <a:t>Jos syntyvyys jää myös tulevina vuosina heikoksi, vaikutukset kuntatasolla voimistuvat entisestään. </a:t>
            </a:r>
          </a:p>
          <a:p>
            <a:pPr marL="342900" indent="-342900">
              <a:buFont typeface="+mj-lt"/>
              <a:buAutoNum type="arabicPeriod" startAt="16"/>
            </a:pPr>
            <a:r>
              <a:rPr lang="fi-FI" sz="1500" b="1" dirty="0">
                <a:solidFill>
                  <a:srgbClr val="000000"/>
                </a:solidFill>
                <a:latin typeface="+mn-lt"/>
              </a:rPr>
              <a:t> Lasten ja peruskouluikäisten määrän laskun </a:t>
            </a:r>
            <a:r>
              <a:rPr lang="fi-FI" sz="1500" dirty="0">
                <a:solidFill>
                  <a:srgbClr val="000000"/>
                </a:solidFill>
                <a:latin typeface="+mn-lt"/>
              </a:rPr>
              <a:t>ei kuitenkaan tarvitse tarkoittaa koulutuspalveluiden supistamista vastaavalla tavalla. </a:t>
            </a:r>
            <a:r>
              <a:rPr lang="fi-FI" sz="1500" b="1" dirty="0">
                <a:solidFill>
                  <a:srgbClr val="000000"/>
                </a:solidFill>
                <a:latin typeface="+mn-lt"/>
              </a:rPr>
              <a:t>Peruskouluikäisten määrän väheneminen voi tarjota myös mahdollisuuksia pienentää luokkakokoa, turvata aiempaa suuremman henkilöstöresurssin oppilasta kohden sekä mahdollistaa samalla taloudellisella resurssilla aiempaa suuremman panostuksen yhtä oppilasta kohden.</a:t>
            </a:r>
            <a:r>
              <a:rPr lang="fi-FI" sz="1500" dirty="0">
                <a:solidFill>
                  <a:srgbClr val="000000"/>
                </a:solidFill>
                <a:latin typeface="+mn-lt"/>
              </a:rPr>
              <a:t> Vaikka koululaisikäluokkien kehitys on merkittävä kansallinen ja alueellinen haaste, voi oppilasmäärän lasku mahdollistaa aiempaa paremmat koulutusmahdollisuudet ja panostukset yksilötasolla. </a:t>
            </a:r>
            <a:r>
              <a:rPr lang="fi-FI" sz="1500" b="1" dirty="0">
                <a:solidFill>
                  <a:srgbClr val="000000"/>
                </a:solidFill>
                <a:latin typeface="+mn-lt"/>
              </a:rPr>
              <a:t>Koska syntyvyyden laskusta seuraava koululaisikäluokkien väheneminen on hyvin dramaattista, tarvitaan kansallisen tason keskustelua siitä, miten tähän tulisi reagoida.</a:t>
            </a:r>
          </a:p>
        </p:txBody>
      </p:sp>
    </p:spTree>
    <p:extLst>
      <p:ext uri="{BB962C8B-B14F-4D97-AF65-F5344CB8AC3E}">
        <p14:creationId xmlns:p14="http://schemas.microsoft.com/office/powerpoint/2010/main" val="30414963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1AF92E0-8BD1-4F1F-BA7D-6A6B91F5A139}"/>
              </a:ext>
            </a:extLst>
          </p:cNvPr>
          <p:cNvSpPr>
            <a:spLocks noGrp="1"/>
          </p:cNvSpPr>
          <p:nvPr>
            <p:ph type="title"/>
          </p:nvPr>
        </p:nvSpPr>
        <p:spPr>
          <a:xfrm>
            <a:off x="838200" y="365125"/>
            <a:ext cx="10515600" cy="1325563"/>
          </a:xfrm>
        </p:spPr>
        <p:txBody>
          <a:bodyPr>
            <a:normAutofit/>
          </a:bodyPr>
          <a:lstStyle/>
          <a:p>
            <a:pPr algn="ctr"/>
            <a:r>
              <a:rPr lang="fi-FI" sz="3600" dirty="0"/>
              <a:t>Nostoja vuoden 2023 väestöennusteesta</a:t>
            </a:r>
            <a:endParaRPr lang="en-US" sz="3600" dirty="0"/>
          </a:p>
        </p:txBody>
      </p:sp>
      <p:sp>
        <p:nvSpPr>
          <p:cNvPr id="3" name="Text Placeholder 2">
            <a:extLst>
              <a:ext uri="{FF2B5EF4-FFF2-40B4-BE49-F238E27FC236}">
                <a16:creationId xmlns:a16="http://schemas.microsoft.com/office/drawing/2014/main" id="{28348FCA-3A4C-B20D-6E67-1C8F2C2F9856}"/>
              </a:ext>
            </a:extLst>
          </p:cNvPr>
          <p:cNvSpPr>
            <a:spLocks noGrp="1"/>
          </p:cNvSpPr>
          <p:nvPr>
            <p:ph type="body" idx="1"/>
          </p:nvPr>
        </p:nvSpPr>
        <p:spPr>
          <a:xfrm>
            <a:off x="304800" y="1690688"/>
            <a:ext cx="11239500" cy="4486275"/>
          </a:xfrm>
        </p:spPr>
        <p:txBody>
          <a:bodyPr>
            <a:normAutofit fontScale="92500" lnSpcReduction="20000"/>
          </a:bodyPr>
          <a:lstStyle/>
          <a:p>
            <a:pPr marL="342900" indent="-342900">
              <a:buFont typeface="+mj-lt"/>
              <a:buAutoNum type="arabicPeriod" startAt="19"/>
            </a:pPr>
            <a:r>
              <a:rPr lang="fi-FI" sz="1500" b="1" dirty="0">
                <a:solidFill>
                  <a:srgbClr val="000000"/>
                </a:solidFill>
                <a:latin typeface="+mn-lt"/>
              </a:rPr>
              <a:t> Syntyvyyden laskulla on luonnollisesti myös pidemmän ajanjakson aikana suuria vaikutuksia. </a:t>
            </a:r>
            <a:r>
              <a:rPr lang="fi-FI" sz="1500" dirty="0">
                <a:solidFill>
                  <a:srgbClr val="000000"/>
                </a:solidFill>
                <a:latin typeface="+mn-lt"/>
              </a:rPr>
              <a:t>Ensimmäiset vaikutukset näkyvät koulutuspalveluiden tarpeen vähenemisenä ensin alakoulussa, sitten yläkoulussa, jonka jälkeen toisella ja korkea-asteella. 2040-luvun aikana heikko syntyvyys alkaa heijastua työvoiman kehitykseen: </a:t>
            </a:r>
            <a:r>
              <a:rPr lang="fi-FI" sz="1500" b="1" dirty="0">
                <a:solidFill>
                  <a:srgbClr val="000000"/>
                </a:solidFill>
                <a:latin typeface="+mn-lt"/>
              </a:rPr>
              <a:t>Suomen työvoimaan alkaa siirtyä 2040-luvulla vuosi vuodelta pienempiä ja pienempiä ikäkohortteja.</a:t>
            </a:r>
            <a:r>
              <a:rPr lang="fi-FI" sz="1500" dirty="0">
                <a:solidFill>
                  <a:srgbClr val="000000"/>
                </a:solidFill>
                <a:latin typeface="+mn-lt"/>
              </a:rPr>
              <a:t> Tämä kehitys johtaa joko työvoiman vähenemiseen tai lisää entisestään tarvetta ylläpitää merkittävää työperäistä maahanmuuttoa. Ero verrattuna muihin Pohjoismaihin tulee olemaan suuri.</a:t>
            </a:r>
          </a:p>
          <a:p>
            <a:pPr marL="342900" indent="-342900">
              <a:buFont typeface="+mj-lt"/>
              <a:buAutoNum type="arabicPeriod" startAt="19"/>
            </a:pPr>
            <a:r>
              <a:rPr lang="fi-FI" sz="1500" b="1" dirty="0">
                <a:solidFill>
                  <a:srgbClr val="000000"/>
                </a:solidFill>
                <a:latin typeface="+mn-lt"/>
              </a:rPr>
              <a:t> Tulevaa syntyvyyttä tarkasteltiin myös ”toiveskenaariolla”, jossa olettamana on syntyvyyden kohoaminen suomalaisten keskimäärin toivomalle tasolle (2,0 lasta). </a:t>
            </a:r>
            <a:r>
              <a:rPr lang="fi-FI" sz="1500" dirty="0">
                <a:solidFill>
                  <a:srgbClr val="000000"/>
                </a:solidFill>
                <a:latin typeface="+mn-lt"/>
              </a:rPr>
              <a:t>Tämän skenaarion toteutuminen on erittäin epätodennäköistä. Tästä huolimatta skenaario osoittaa, että </a:t>
            </a:r>
            <a:r>
              <a:rPr lang="fi-FI" sz="1500" b="1" u="sng" dirty="0">
                <a:solidFill>
                  <a:srgbClr val="000000"/>
                </a:solidFill>
                <a:latin typeface="+mn-lt"/>
              </a:rPr>
              <a:t>Suomen ja merkittävän osan kuntien väestö voisi kasvaa hyvinkin merkittävästi, jos toteutuvaa syntyvyyttä saataisiin nostettua lähemmässä tasoa, jota suomalaiset itse toivovat.</a:t>
            </a:r>
            <a:r>
              <a:rPr lang="fi-FI" sz="1500" u="sng" dirty="0">
                <a:solidFill>
                  <a:srgbClr val="000000"/>
                </a:solidFill>
                <a:latin typeface="+mn-lt"/>
              </a:rPr>
              <a:t> </a:t>
            </a:r>
            <a:r>
              <a:rPr lang="fi-FI" sz="1500" dirty="0">
                <a:solidFill>
                  <a:srgbClr val="000000"/>
                </a:solidFill>
                <a:latin typeface="+mn-lt"/>
              </a:rPr>
              <a:t>Toiveluvun saavuttaminen tuottaisi lähes vastaavan tasoisen väestönkasvun kuin vuoden 2022 tasoisen voimakkaan maahanmuuton jatkuminen tulevaisuudessa. Toisaalta edes toiveskenaarion vaatima hyvin voimakas syntyvyyden kasvu ei riitä nostamaan useimpien maaseutumaisten ja pienten kaupunkien väestönkehitystä positiiviseksi, vaikka supistuminen muuttuisikin maltillisemmaksi. </a:t>
            </a:r>
          </a:p>
          <a:p>
            <a:pPr marL="342900" indent="-342900">
              <a:buFont typeface="+mj-lt"/>
              <a:buAutoNum type="arabicPeriod" startAt="19"/>
            </a:pPr>
            <a:r>
              <a:rPr lang="fi-FI" sz="1500" b="1" dirty="0">
                <a:solidFill>
                  <a:srgbClr val="000000"/>
                </a:solidFill>
                <a:latin typeface="+mn-lt"/>
              </a:rPr>
              <a:t> Vaikka toiveskenaario ei toteudu, Suomessa toivotaan selkeästi toteutuvaa suurempaa lapsilukua (Perhebarometri 2023). </a:t>
            </a:r>
            <a:r>
              <a:rPr lang="fi-FI" sz="1500" dirty="0">
                <a:solidFill>
                  <a:srgbClr val="000000"/>
                </a:solidFill>
                <a:latin typeface="+mn-lt"/>
              </a:rPr>
              <a:t>Syntyvyyden merkityksellinen kasvu nostaisi Suomen demografisen kehityksen lähemmäs muiden Pohjoismaiden tasoa vahvistaen maan kilpailukykyä. </a:t>
            </a:r>
            <a:r>
              <a:rPr lang="fi-FI" sz="1500" b="1" dirty="0">
                <a:solidFill>
                  <a:srgbClr val="000000"/>
                </a:solidFill>
                <a:latin typeface="+mn-lt"/>
              </a:rPr>
              <a:t>Korkeamman syntyvyyden mahdollistaminen vaatisi kuitenkin aktiivisen ja tukevan perhepolitiikan lisäksi aktiivisemmin myös muihin syntyvyyden laskuun liittyviin syihin puuttumista tai vastaamista, ts. aktiivisesta taloudellisten, yhteiskunnallisten ja sosiaalisten riskien sekä epävarmuustekijöiden vähentämistä ja torjumista.</a:t>
            </a:r>
            <a:endParaRPr lang="fi-FI" sz="1500" b="1" u="sng" dirty="0">
              <a:solidFill>
                <a:srgbClr val="000000"/>
              </a:solidFill>
              <a:latin typeface="+mn-lt"/>
            </a:endParaRPr>
          </a:p>
        </p:txBody>
      </p:sp>
    </p:spTree>
    <p:extLst>
      <p:ext uri="{BB962C8B-B14F-4D97-AF65-F5344CB8AC3E}">
        <p14:creationId xmlns:p14="http://schemas.microsoft.com/office/powerpoint/2010/main" val="26731018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7C10A07-73C4-1252-AC38-A894F2CB2A5C}"/>
              </a:ext>
            </a:extLst>
          </p:cNvPr>
          <p:cNvSpPr>
            <a:spLocks noGrp="1"/>
          </p:cNvSpPr>
          <p:nvPr>
            <p:ph type="title"/>
          </p:nvPr>
        </p:nvSpPr>
        <p:spPr/>
        <p:txBody>
          <a:bodyPr/>
          <a:lstStyle/>
          <a:p>
            <a:r>
              <a:rPr lang="fi-FI" dirty="0"/>
              <a:t>Lisätiedot</a:t>
            </a:r>
          </a:p>
        </p:txBody>
      </p:sp>
      <p:sp>
        <p:nvSpPr>
          <p:cNvPr id="4" name="Tekstin paikkamerkki 3">
            <a:extLst>
              <a:ext uri="{FF2B5EF4-FFF2-40B4-BE49-F238E27FC236}">
                <a16:creationId xmlns:a16="http://schemas.microsoft.com/office/drawing/2014/main" id="{137D0C2D-ACB5-6A87-398B-6E331B5A7E14}"/>
              </a:ext>
            </a:extLst>
          </p:cNvPr>
          <p:cNvSpPr>
            <a:spLocks noGrp="1"/>
          </p:cNvSpPr>
          <p:nvPr>
            <p:ph type="body" sz="quarter" idx="13"/>
          </p:nvPr>
        </p:nvSpPr>
        <p:spPr/>
        <p:txBody>
          <a:bodyPr/>
          <a:lstStyle/>
          <a:p>
            <a:endParaRPr lang="fi-FI"/>
          </a:p>
        </p:txBody>
      </p:sp>
      <p:pic>
        <p:nvPicPr>
          <p:cNvPr id="5" name="Kuva 4">
            <a:extLst>
              <a:ext uri="{FF2B5EF4-FFF2-40B4-BE49-F238E27FC236}">
                <a16:creationId xmlns:a16="http://schemas.microsoft.com/office/drawing/2014/main" id="{FD5AF404-061E-FBC1-F090-971A54D3FBD3}"/>
              </a:ext>
            </a:extLst>
          </p:cNvPr>
          <p:cNvPicPr>
            <a:picLocks noChangeAspect="1"/>
          </p:cNvPicPr>
          <p:nvPr/>
        </p:nvPicPr>
        <p:blipFill>
          <a:blip r:embed="rId2"/>
          <a:stretch>
            <a:fillRect/>
          </a:stretch>
        </p:blipFill>
        <p:spPr>
          <a:xfrm>
            <a:off x="838200" y="2037527"/>
            <a:ext cx="2068629" cy="2068629"/>
          </a:xfrm>
          <a:prstGeom prst="rect">
            <a:avLst/>
          </a:prstGeom>
        </p:spPr>
      </p:pic>
      <p:pic>
        <p:nvPicPr>
          <p:cNvPr id="6" name="Kuva 5">
            <a:extLst>
              <a:ext uri="{FF2B5EF4-FFF2-40B4-BE49-F238E27FC236}">
                <a16:creationId xmlns:a16="http://schemas.microsoft.com/office/drawing/2014/main" id="{CB97E24C-6790-2FAD-E874-02B86469472F}"/>
              </a:ext>
            </a:extLst>
          </p:cNvPr>
          <p:cNvPicPr>
            <a:picLocks noChangeAspect="1"/>
          </p:cNvPicPr>
          <p:nvPr/>
        </p:nvPicPr>
        <p:blipFill>
          <a:blip r:embed="rId3"/>
          <a:stretch>
            <a:fillRect/>
          </a:stretch>
        </p:blipFill>
        <p:spPr>
          <a:xfrm>
            <a:off x="6096000" y="2037526"/>
            <a:ext cx="2068629" cy="2068629"/>
          </a:xfrm>
          <a:prstGeom prst="rect">
            <a:avLst/>
          </a:prstGeom>
        </p:spPr>
      </p:pic>
      <p:sp>
        <p:nvSpPr>
          <p:cNvPr id="7" name="Tekstin paikkamerkki 2">
            <a:extLst>
              <a:ext uri="{FF2B5EF4-FFF2-40B4-BE49-F238E27FC236}">
                <a16:creationId xmlns:a16="http://schemas.microsoft.com/office/drawing/2014/main" id="{F2F6252D-17D2-50A2-F7E5-FB15693D5BD0}"/>
              </a:ext>
            </a:extLst>
          </p:cNvPr>
          <p:cNvSpPr>
            <a:spLocks noGrp="1"/>
          </p:cNvSpPr>
          <p:nvPr>
            <p:ph type="body" idx="1"/>
          </p:nvPr>
        </p:nvSpPr>
        <p:spPr>
          <a:xfrm>
            <a:off x="838200" y="4260501"/>
            <a:ext cx="5181600" cy="1916462"/>
          </a:xfrm>
        </p:spPr>
        <p:txBody>
          <a:bodyPr/>
          <a:lstStyle/>
          <a:p>
            <a:pPr marL="114300" indent="0">
              <a:buNone/>
            </a:pPr>
            <a:r>
              <a:rPr lang="fi-FI" sz="1800" dirty="0">
                <a:latin typeface="+mj-lt"/>
              </a:rPr>
              <a:t>Rasmus Aro</a:t>
            </a:r>
            <a:br>
              <a:rPr lang="fi-FI" sz="1800" dirty="0">
                <a:latin typeface="+mj-lt"/>
              </a:rPr>
            </a:br>
            <a:r>
              <a:rPr lang="fi-FI" sz="1800" dirty="0"/>
              <a:t>Asiantuntija</a:t>
            </a:r>
            <a:br>
              <a:rPr lang="fi-FI" sz="1800" dirty="0"/>
            </a:br>
            <a:r>
              <a:rPr lang="fi-FI" sz="1800" dirty="0"/>
              <a:t>040 187 1027</a:t>
            </a:r>
            <a:br>
              <a:rPr lang="fi-FI" sz="1800" dirty="0"/>
            </a:br>
            <a:r>
              <a:rPr lang="fi-FI" sz="1800" dirty="0"/>
              <a:t>rasmus.aro@mdi.fi</a:t>
            </a:r>
          </a:p>
          <a:p>
            <a:pPr marL="114300" indent="0">
              <a:buNone/>
            </a:pPr>
            <a:endParaRPr lang="fi-FI" sz="2000" dirty="0"/>
          </a:p>
          <a:p>
            <a:pPr marL="114300" indent="0">
              <a:buNone/>
            </a:pPr>
            <a:endParaRPr lang="fi-FI" sz="2000" dirty="0"/>
          </a:p>
        </p:txBody>
      </p:sp>
      <p:sp>
        <p:nvSpPr>
          <p:cNvPr id="8" name="Tekstin paikkamerkki 3">
            <a:extLst>
              <a:ext uri="{FF2B5EF4-FFF2-40B4-BE49-F238E27FC236}">
                <a16:creationId xmlns:a16="http://schemas.microsoft.com/office/drawing/2014/main" id="{FDE91CC1-C4A0-4E9C-C5C4-F36FCC045B93}"/>
              </a:ext>
            </a:extLst>
          </p:cNvPr>
          <p:cNvSpPr txBox="1">
            <a:spLocks/>
          </p:cNvSpPr>
          <p:nvPr/>
        </p:nvSpPr>
        <p:spPr>
          <a:xfrm>
            <a:off x="6172200" y="4260499"/>
            <a:ext cx="5181600" cy="1916463"/>
          </a:xfrm>
          <a:prstGeom prst="rect">
            <a:avLst/>
          </a:prstGeom>
        </p:spPr>
        <p:txBody>
          <a:bodyPr lIns="91440" tIns="45720" rIns="91440" bIns="45720" anchor="t">
            <a:norm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14300"/>
            <a:r>
              <a:rPr lang="fi-FI" sz="1800" dirty="0">
                <a:latin typeface="+mj-lt"/>
              </a:rPr>
              <a:t>Janne Antikainen</a:t>
            </a:r>
            <a:br>
              <a:rPr lang="fi-FI" sz="1800" dirty="0">
                <a:latin typeface="+mj-lt"/>
              </a:rPr>
            </a:br>
            <a:r>
              <a:rPr lang="fi-FI" sz="1800" dirty="0">
                <a:latin typeface="Montserrat"/>
              </a:rPr>
              <a:t>Kehitysjohtaja</a:t>
            </a:r>
            <a:br>
              <a:rPr lang="fi-FI" sz="1800" dirty="0">
                <a:latin typeface="Montserrat"/>
              </a:rPr>
            </a:br>
            <a:r>
              <a:rPr lang="fi-FI" sz="1800" dirty="0">
                <a:latin typeface="Montserrat"/>
              </a:rPr>
              <a:t>040 764 1829</a:t>
            </a:r>
            <a:br>
              <a:rPr lang="fi-FI" sz="1800" dirty="0">
                <a:latin typeface="Montserrat"/>
              </a:rPr>
            </a:br>
            <a:r>
              <a:rPr lang="fi-FI" sz="1800" dirty="0">
                <a:latin typeface="Montserrat"/>
              </a:rPr>
              <a:t>janne.antikainen@mdi.fi</a:t>
            </a:r>
          </a:p>
        </p:txBody>
      </p:sp>
    </p:spTree>
    <p:extLst>
      <p:ext uri="{BB962C8B-B14F-4D97-AF65-F5344CB8AC3E}">
        <p14:creationId xmlns:p14="http://schemas.microsoft.com/office/powerpoint/2010/main" val="10798736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7F2D028-2145-1D0C-607A-25589F442B52}"/>
              </a:ext>
            </a:extLst>
          </p:cNvPr>
          <p:cNvSpPr>
            <a:spLocks noGrp="1"/>
          </p:cNvSpPr>
          <p:nvPr>
            <p:ph type="title"/>
          </p:nvPr>
        </p:nvSpPr>
        <p:spPr>
          <a:xfrm>
            <a:off x="491800" y="1238250"/>
            <a:ext cx="11360700" cy="2440872"/>
          </a:xfrm>
        </p:spPr>
        <p:txBody>
          <a:bodyPr/>
          <a:lstStyle/>
          <a:p>
            <a:r>
              <a:rPr lang="fi-FI" dirty="0"/>
              <a:t>Oli ilo!</a:t>
            </a:r>
          </a:p>
        </p:txBody>
      </p:sp>
      <p:sp>
        <p:nvSpPr>
          <p:cNvPr id="3" name="Tekstin paikkamerkki 2">
            <a:extLst>
              <a:ext uri="{FF2B5EF4-FFF2-40B4-BE49-F238E27FC236}">
                <a16:creationId xmlns:a16="http://schemas.microsoft.com/office/drawing/2014/main" id="{9E0EDEA0-9B2C-3786-D9DF-6145A9A4250A}"/>
              </a:ext>
            </a:extLst>
          </p:cNvPr>
          <p:cNvSpPr>
            <a:spLocks noGrp="1"/>
          </p:cNvSpPr>
          <p:nvPr>
            <p:ph type="body" sz="quarter" idx="13"/>
          </p:nvPr>
        </p:nvSpPr>
        <p:spPr>
          <a:xfrm>
            <a:off x="492125" y="3679380"/>
            <a:ext cx="11360150" cy="1290151"/>
          </a:xfrm>
        </p:spPr>
        <p:txBody>
          <a:bodyPr/>
          <a:lstStyle/>
          <a:p>
            <a:endParaRPr lang="fi-FI"/>
          </a:p>
        </p:txBody>
      </p:sp>
    </p:spTree>
    <p:extLst>
      <p:ext uri="{BB962C8B-B14F-4D97-AF65-F5344CB8AC3E}">
        <p14:creationId xmlns:p14="http://schemas.microsoft.com/office/powerpoint/2010/main" val="36597346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BB84B9D-51A4-FEC9-7EB3-840C039E6B9B}"/>
              </a:ext>
            </a:extLst>
          </p:cNvPr>
          <p:cNvSpPr>
            <a:spLocks noGrp="1"/>
          </p:cNvSpPr>
          <p:nvPr>
            <p:ph type="title"/>
          </p:nvPr>
        </p:nvSpPr>
        <p:spPr/>
        <p:txBody>
          <a:bodyPr/>
          <a:lstStyle/>
          <a:p>
            <a:r>
              <a:rPr lang="fi-FI" dirty="0"/>
              <a:t>Mitä (MDI:n) väestöennuste on?</a:t>
            </a:r>
          </a:p>
        </p:txBody>
      </p:sp>
      <p:sp>
        <p:nvSpPr>
          <p:cNvPr id="3" name="Tekstin paikkamerkki 2">
            <a:extLst>
              <a:ext uri="{FF2B5EF4-FFF2-40B4-BE49-F238E27FC236}">
                <a16:creationId xmlns:a16="http://schemas.microsoft.com/office/drawing/2014/main" id="{3313226D-9C8A-1D4B-8F50-2B148D52C287}"/>
              </a:ext>
            </a:extLst>
          </p:cNvPr>
          <p:cNvSpPr>
            <a:spLocks noGrp="1"/>
          </p:cNvSpPr>
          <p:nvPr>
            <p:ph type="body" idx="1"/>
          </p:nvPr>
        </p:nvSpPr>
        <p:spPr>
          <a:xfrm>
            <a:off x="839788" y="1690455"/>
            <a:ext cx="5139202" cy="591597"/>
          </a:xfrm>
        </p:spPr>
        <p:txBody>
          <a:bodyPr/>
          <a:lstStyle/>
          <a:p>
            <a:r>
              <a:rPr lang="fi-FI" dirty="0"/>
              <a:t>MDI:n väestöennuste ON:</a:t>
            </a:r>
          </a:p>
        </p:txBody>
      </p:sp>
      <p:sp>
        <p:nvSpPr>
          <p:cNvPr id="4" name="Tekstin paikkamerkki 3">
            <a:extLst>
              <a:ext uri="{FF2B5EF4-FFF2-40B4-BE49-F238E27FC236}">
                <a16:creationId xmlns:a16="http://schemas.microsoft.com/office/drawing/2014/main" id="{1AD9F945-7A13-E595-E521-E7A3487940F4}"/>
              </a:ext>
            </a:extLst>
          </p:cNvPr>
          <p:cNvSpPr>
            <a:spLocks noGrp="1"/>
          </p:cNvSpPr>
          <p:nvPr>
            <p:ph type="body" idx="2"/>
          </p:nvPr>
        </p:nvSpPr>
        <p:spPr/>
        <p:txBody>
          <a:bodyPr>
            <a:normAutofit lnSpcReduction="10000"/>
          </a:bodyPr>
          <a:lstStyle/>
          <a:p>
            <a:r>
              <a:rPr lang="fi-FI" sz="1800" dirty="0"/>
              <a:t>Laskelma tietyistä </a:t>
            </a:r>
            <a:r>
              <a:rPr lang="fi-FI" sz="1800" b="1" dirty="0"/>
              <a:t>toteutuneeseen kehitykseen perustuvista olettamista. </a:t>
            </a:r>
            <a:r>
              <a:rPr lang="fi-FI" sz="1800" dirty="0"/>
              <a:t>Olettamat perustuvat demografiaan, muuttoliikkeeseen, syntyvyyteen, kuolleisuuteen jne.</a:t>
            </a:r>
            <a:endParaRPr lang="fi-FI" sz="1800" b="1" dirty="0"/>
          </a:p>
          <a:p>
            <a:r>
              <a:rPr lang="fi-FI" sz="1800" dirty="0"/>
              <a:t>Olettamat perustuvat demografiaan, muuttoliikkeeseen, syntyvyyteen, kuolleisuuteen jne. </a:t>
            </a:r>
          </a:p>
          <a:p>
            <a:r>
              <a:rPr lang="fi-FI" sz="1800" dirty="0"/>
              <a:t>(Useimmat) olettamat ovat vakioita ennustejakson ajan.</a:t>
            </a:r>
          </a:p>
          <a:p>
            <a:r>
              <a:rPr lang="fi-FI" sz="1800" b="1" dirty="0">
                <a:sym typeface="Wingdings" pitchFamily="2" charset="2"/>
              </a:rPr>
              <a:t>Kuvaa kehitystä tilanteessa, jossa ”nykytila” jatkuu tulevaisuudessa ”mihin mennään nykyisillä korteilla”.</a:t>
            </a:r>
            <a:endParaRPr lang="fi-FI" sz="1800" dirty="0"/>
          </a:p>
        </p:txBody>
      </p:sp>
      <p:sp>
        <p:nvSpPr>
          <p:cNvPr id="5" name="Tekstin paikkamerkki 4">
            <a:extLst>
              <a:ext uri="{FF2B5EF4-FFF2-40B4-BE49-F238E27FC236}">
                <a16:creationId xmlns:a16="http://schemas.microsoft.com/office/drawing/2014/main" id="{2E785324-D405-2F06-089E-740EE2FD3822}"/>
              </a:ext>
            </a:extLst>
          </p:cNvPr>
          <p:cNvSpPr>
            <a:spLocks noGrp="1"/>
          </p:cNvSpPr>
          <p:nvPr>
            <p:ph type="body" idx="3"/>
          </p:nvPr>
        </p:nvSpPr>
        <p:spPr>
          <a:xfrm>
            <a:off x="6172200" y="1610686"/>
            <a:ext cx="5183188" cy="671366"/>
          </a:xfrm>
        </p:spPr>
        <p:txBody>
          <a:bodyPr/>
          <a:lstStyle/>
          <a:p>
            <a:r>
              <a:rPr lang="fi-FI" dirty="0"/>
              <a:t>MDI:n väestöennuste EI ole:</a:t>
            </a:r>
          </a:p>
        </p:txBody>
      </p:sp>
      <p:sp>
        <p:nvSpPr>
          <p:cNvPr id="6" name="Tekstin paikkamerkki 5">
            <a:extLst>
              <a:ext uri="{FF2B5EF4-FFF2-40B4-BE49-F238E27FC236}">
                <a16:creationId xmlns:a16="http://schemas.microsoft.com/office/drawing/2014/main" id="{495422AF-85C9-53B6-3C85-E13BF1B5DEA9}"/>
              </a:ext>
            </a:extLst>
          </p:cNvPr>
          <p:cNvSpPr>
            <a:spLocks noGrp="1"/>
          </p:cNvSpPr>
          <p:nvPr>
            <p:ph type="body" idx="4"/>
          </p:nvPr>
        </p:nvSpPr>
        <p:spPr/>
        <p:txBody>
          <a:bodyPr>
            <a:normAutofit/>
          </a:bodyPr>
          <a:lstStyle/>
          <a:p>
            <a:r>
              <a:rPr lang="fi-FI" sz="1800" dirty="0"/>
              <a:t>Toteuma, eikä sitä tule tulkita toteumana.</a:t>
            </a:r>
          </a:p>
          <a:p>
            <a:r>
              <a:rPr lang="fi-FI" sz="1800" dirty="0"/>
              <a:t>Suunnite, eli ennuste ei sisällä tavoitteellisuutta yksittäisillä alueilla.</a:t>
            </a:r>
          </a:p>
          <a:p>
            <a:r>
              <a:rPr lang="fi-FI" sz="1800" dirty="0"/>
              <a:t>Laskelma asuntomarkkinoiden, investointien jne. vaikutuksista.</a:t>
            </a:r>
          </a:p>
          <a:p>
            <a:r>
              <a:rPr lang="fi-FI" sz="1800" dirty="0"/>
              <a:t>Laskelma monipaikkaisesta väestöstä.</a:t>
            </a:r>
          </a:p>
          <a:p>
            <a:pPr marL="114300" indent="0">
              <a:buNone/>
            </a:pPr>
            <a:endParaRPr lang="fi-FI" sz="2000" dirty="0"/>
          </a:p>
        </p:txBody>
      </p:sp>
      <p:sp>
        <p:nvSpPr>
          <p:cNvPr id="7" name="Tekstin paikkamerkki 6">
            <a:extLst>
              <a:ext uri="{FF2B5EF4-FFF2-40B4-BE49-F238E27FC236}">
                <a16:creationId xmlns:a16="http://schemas.microsoft.com/office/drawing/2014/main" id="{AFFA13F8-3995-8548-E6F2-9CDC97FF6D78}"/>
              </a:ext>
            </a:extLst>
          </p:cNvPr>
          <p:cNvSpPr>
            <a:spLocks noGrp="1"/>
          </p:cNvSpPr>
          <p:nvPr>
            <p:ph type="body" sz="quarter" idx="13"/>
          </p:nvPr>
        </p:nvSpPr>
        <p:spPr/>
        <p:txBody>
          <a:bodyPr/>
          <a:lstStyle/>
          <a:p>
            <a:endParaRPr lang="fi-FI" dirty="0"/>
          </a:p>
        </p:txBody>
      </p:sp>
      <p:cxnSp>
        <p:nvCxnSpPr>
          <p:cNvPr id="9" name="Suora yhdysviiva 8">
            <a:extLst>
              <a:ext uri="{FF2B5EF4-FFF2-40B4-BE49-F238E27FC236}">
                <a16:creationId xmlns:a16="http://schemas.microsoft.com/office/drawing/2014/main" id="{A8256B3E-BC99-DACD-A390-B27646B7B424}"/>
              </a:ext>
            </a:extLst>
          </p:cNvPr>
          <p:cNvCxnSpPr>
            <a:cxnSpLocks/>
          </p:cNvCxnSpPr>
          <p:nvPr/>
        </p:nvCxnSpPr>
        <p:spPr>
          <a:xfrm>
            <a:off x="6028441" y="1539433"/>
            <a:ext cx="0" cy="4650230"/>
          </a:xfrm>
          <a:prstGeom prst="line">
            <a:avLst/>
          </a:prstGeom>
          <a:ln w="28575">
            <a:solidFill>
              <a:schemeClr val="bg2"/>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97753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BB84B9D-51A4-FEC9-7EB3-840C039E6B9B}"/>
              </a:ext>
            </a:extLst>
          </p:cNvPr>
          <p:cNvSpPr>
            <a:spLocks noGrp="1"/>
          </p:cNvSpPr>
          <p:nvPr>
            <p:ph type="title"/>
          </p:nvPr>
        </p:nvSpPr>
        <p:spPr/>
        <p:txBody>
          <a:bodyPr/>
          <a:lstStyle/>
          <a:p>
            <a:r>
              <a:rPr lang="fi-FI" dirty="0"/>
              <a:t>Uutta vuoden 2023 ennusteessa</a:t>
            </a:r>
          </a:p>
        </p:txBody>
      </p:sp>
      <p:sp>
        <p:nvSpPr>
          <p:cNvPr id="3" name="Tekstin paikkamerkki 2">
            <a:extLst>
              <a:ext uri="{FF2B5EF4-FFF2-40B4-BE49-F238E27FC236}">
                <a16:creationId xmlns:a16="http://schemas.microsoft.com/office/drawing/2014/main" id="{3313226D-9C8A-1D4B-8F50-2B148D52C287}"/>
              </a:ext>
            </a:extLst>
          </p:cNvPr>
          <p:cNvSpPr>
            <a:spLocks noGrp="1"/>
          </p:cNvSpPr>
          <p:nvPr>
            <p:ph type="body" idx="1"/>
          </p:nvPr>
        </p:nvSpPr>
        <p:spPr>
          <a:xfrm>
            <a:off x="839788" y="1690455"/>
            <a:ext cx="5139202" cy="665938"/>
          </a:xfrm>
        </p:spPr>
        <p:txBody>
          <a:bodyPr/>
          <a:lstStyle/>
          <a:p>
            <a:r>
              <a:rPr lang="fi-FI" dirty="0"/>
              <a:t>Vuoden 2022 ennuste</a:t>
            </a:r>
          </a:p>
        </p:txBody>
      </p:sp>
      <p:sp>
        <p:nvSpPr>
          <p:cNvPr id="4" name="Tekstin paikkamerkki 3">
            <a:extLst>
              <a:ext uri="{FF2B5EF4-FFF2-40B4-BE49-F238E27FC236}">
                <a16:creationId xmlns:a16="http://schemas.microsoft.com/office/drawing/2014/main" id="{1AD9F945-7A13-E595-E521-E7A3487940F4}"/>
              </a:ext>
            </a:extLst>
          </p:cNvPr>
          <p:cNvSpPr>
            <a:spLocks noGrp="1"/>
          </p:cNvSpPr>
          <p:nvPr>
            <p:ph type="body" idx="2"/>
          </p:nvPr>
        </p:nvSpPr>
        <p:spPr>
          <a:xfrm>
            <a:off x="839789" y="2505075"/>
            <a:ext cx="4822953" cy="3684588"/>
          </a:xfrm>
        </p:spPr>
        <p:txBody>
          <a:bodyPr>
            <a:normAutofit/>
          </a:bodyPr>
          <a:lstStyle/>
          <a:p>
            <a:pPr>
              <a:spcBef>
                <a:spcPts val="600"/>
              </a:spcBef>
            </a:pPr>
            <a:r>
              <a:rPr lang="fi-FI" sz="1800" dirty="0"/>
              <a:t>Uusimmat pohjatiedot vuodelta  2021.</a:t>
            </a:r>
          </a:p>
          <a:p>
            <a:pPr>
              <a:spcBef>
                <a:spcPts val="600"/>
              </a:spcBef>
            </a:pPr>
            <a:r>
              <a:rPr lang="fi-FI" sz="1800" dirty="0"/>
              <a:t>Maahanmuuton olettamat varovaisia (vuosien 2010–2019 taso.</a:t>
            </a:r>
          </a:p>
          <a:p>
            <a:pPr>
              <a:spcBef>
                <a:spcPts val="600"/>
              </a:spcBef>
            </a:pPr>
            <a:r>
              <a:rPr lang="fi-FI" sz="1800" dirty="0"/>
              <a:t>”Korona-skenaario” muuttoliikkeessä vuosista 2020–2021.</a:t>
            </a:r>
          </a:p>
          <a:p>
            <a:pPr>
              <a:spcBef>
                <a:spcPts val="600"/>
              </a:spcBef>
            </a:pPr>
            <a:r>
              <a:rPr lang="fi-FI" sz="1800" dirty="0"/>
              <a:t>Keskittyi etenkin työperäisen maahanmuuton tarpeen tarkasteluun.</a:t>
            </a:r>
          </a:p>
          <a:p>
            <a:pPr>
              <a:spcBef>
                <a:spcPts val="600"/>
              </a:spcBef>
            </a:pPr>
            <a:r>
              <a:rPr lang="fi-FI" sz="1800" dirty="0"/>
              <a:t>Ei huomio kielenvaihtoja.</a:t>
            </a:r>
          </a:p>
        </p:txBody>
      </p:sp>
      <p:sp>
        <p:nvSpPr>
          <p:cNvPr id="5" name="Tekstin paikkamerkki 4">
            <a:extLst>
              <a:ext uri="{FF2B5EF4-FFF2-40B4-BE49-F238E27FC236}">
                <a16:creationId xmlns:a16="http://schemas.microsoft.com/office/drawing/2014/main" id="{2E785324-D405-2F06-089E-740EE2FD3822}"/>
              </a:ext>
            </a:extLst>
          </p:cNvPr>
          <p:cNvSpPr>
            <a:spLocks noGrp="1"/>
          </p:cNvSpPr>
          <p:nvPr>
            <p:ph type="body" idx="3"/>
          </p:nvPr>
        </p:nvSpPr>
        <p:spPr>
          <a:xfrm>
            <a:off x="6172200" y="1690455"/>
            <a:ext cx="5183188" cy="665938"/>
          </a:xfrm>
        </p:spPr>
        <p:txBody>
          <a:bodyPr/>
          <a:lstStyle/>
          <a:p>
            <a:r>
              <a:rPr lang="fi-FI" dirty="0"/>
              <a:t>Vuoden 2023 ennuste</a:t>
            </a:r>
          </a:p>
        </p:txBody>
      </p:sp>
      <p:sp>
        <p:nvSpPr>
          <p:cNvPr id="6" name="Tekstin paikkamerkki 5">
            <a:extLst>
              <a:ext uri="{FF2B5EF4-FFF2-40B4-BE49-F238E27FC236}">
                <a16:creationId xmlns:a16="http://schemas.microsoft.com/office/drawing/2014/main" id="{495422AF-85C9-53B6-3C85-E13BF1B5DEA9}"/>
              </a:ext>
            </a:extLst>
          </p:cNvPr>
          <p:cNvSpPr>
            <a:spLocks noGrp="1"/>
          </p:cNvSpPr>
          <p:nvPr>
            <p:ph type="body" idx="4"/>
          </p:nvPr>
        </p:nvSpPr>
        <p:spPr>
          <a:xfrm>
            <a:off x="6394132" y="2505075"/>
            <a:ext cx="5183188" cy="3684588"/>
          </a:xfrm>
        </p:spPr>
        <p:txBody>
          <a:bodyPr>
            <a:normAutofit/>
          </a:bodyPr>
          <a:lstStyle/>
          <a:p>
            <a:pPr>
              <a:spcBef>
                <a:spcPts val="600"/>
              </a:spcBef>
            </a:pPr>
            <a:r>
              <a:rPr lang="fi-FI" sz="1800" dirty="0"/>
              <a:t>Uusimmat pohjatiedot vuodelta 2022/2023.</a:t>
            </a:r>
          </a:p>
          <a:p>
            <a:pPr>
              <a:spcBef>
                <a:spcPts val="600"/>
              </a:spcBef>
            </a:pPr>
            <a:r>
              <a:rPr lang="fi-FI" sz="1800" dirty="0"/>
              <a:t>Maahanmuuton olettamia kasvatettu (vuosien 2019–2022 taso).</a:t>
            </a:r>
          </a:p>
          <a:p>
            <a:pPr>
              <a:spcBef>
                <a:spcPts val="600"/>
              </a:spcBef>
            </a:pPr>
            <a:r>
              <a:rPr lang="fi-FI" sz="1800" dirty="0"/>
              <a:t>”Korona-skenaario” muuttoliikkeessä vuosista 2020–2022, tarkentaen tuloksia. </a:t>
            </a:r>
          </a:p>
          <a:p>
            <a:pPr>
              <a:spcBef>
                <a:spcPts val="600"/>
              </a:spcBef>
            </a:pPr>
            <a:r>
              <a:rPr lang="fi-FI" sz="1800" dirty="0"/>
              <a:t>Keskittyy etenkin syntyvyyden laskun vaikutusten tarkasteluun ja vaihtoehtoisten kehityssuuntien mallinnukseen. </a:t>
            </a:r>
          </a:p>
          <a:p>
            <a:pPr>
              <a:spcBef>
                <a:spcPts val="600"/>
              </a:spcBef>
            </a:pPr>
            <a:r>
              <a:rPr lang="fi-FI" sz="1800" dirty="0"/>
              <a:t>Tarkennettu vastasyntyneiden kielen määräytymistä.</a:t>
            </a:r>
          </a:p>
        </p:txBody>
      </p:sp>
      <p:sp>
        <p:nvSpPr>
          <p:cNvPr id="7" name="Tekstin paikkamerkki 6">
            <a:extLst>
              <a:ext uri="{FF2B5EF4-FFF2-40B4-BE49-F238E27FC236}">
                <a16:creationId xmlns:a16="http://schemas.microsoft.com/office/drawing/2014/main" id="{AFFA13F8-3995-8548-E6F2-9CDC97FF6D78}"/>
              </a:ext>
            </a:extLst>
          </p:cNvPr>
          <p:cNvSpPr>
            <a:spLocks noGrp="1"/>
          </p:cNvSpPr>
          <p:nvPr>
            <p:ph type="body" sz="quarter" idx="13"/>
          </p:nvPr>
        </p:nvSpPr>
        <p:spPr/>
        <p:txBody>
          <a:bodyPr/>
          <a:lstStyle/>
          <a:p>
            <a:endParaRPr lang="fi-FI" dirty="0"/>
          </a:p>
        </p:txBody>
      </p:sp>
      <p:cxnSp>
        <p:nvCxnSpPr>
          <p:cNvPr id="8" name="Suora yhdysviiva 7">
            <a:extLst>
              <a:ext uri="{FF2B5EF4-FFF2-40B4-BE49-F238E27FC236}">
                <a16:creationId xmlns:a16="http://schemas.microsoft.com/office/drawing/2014/main" id="{97F19D36-0EC3-77B3-7EBB-1C8C5F13AB7E}"/>
              </a:ext>
            </a:extLst>
          </p:cNvPr>
          <p:cNvCxnSpPr>
            <a:cxnSpLocks/>
          </p:cNvCxnSpPr>
          <p:nvPr/>
        </p:nvCxnSpPr>
        <p:spPr>
          <a:xfrm>
            <a:off x="6028441" y="1539433"/>
            <a:ext cx="0" cy="4650230"/>
          </a:xfrm>
          <a:prstGeom prst="line">
            <a:avLst/>
          </a:prstGeom>
          <a:ln w="28575">
            <a:solidFill>
              <a:schemeClr val="bg2"/>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09924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2B67BC6-6888-F360-2263-E1BCDC7A51E1}"/>
              </a:ext>
            </a:extLst>
          </p:cNvPr>
          <p:cNvSpPr>
            <a:spLocks noGrp="1"/>
          </p:cNvSpPr>
          <p:nvPr>
            <p:ph type="title"/>
          </p:nvPr>
        </p:nvSpPr>
        <p:spPr/>
        <p:txBody>
          <a:bodyPr/>
          <a:lstStyle/>
          <a:p>
            <a:r>
              <a:rPr lang="fi-FI" dirty="0"/>
              <a:t>1. Millä korteilla tulevaisuuteen?</a:t>
            </a:r>
          </a:p>
        </p:txBody>
      </p:sp>
      <p:sp>
        <p:nvSpPr>
          <p:cNvPr id="3" name="Tekstin paikkamerkki 2">
            <a:extLst>
              <a:ext uri="{FF2B5EF4-FFF2-40B4-BE49-F238E27FC236}">
                <a16:creationId xmlns:a16="http://schemas.microsoft.com/office/drawing/2014/main" id="{D93D2F73-97BA-CE90-75A2-83AB4CDCE6A9}"/>
              </a:ext>
            </a:extLst>
          </p:cNvPr>
          <p:cNvSpPr>
            <a:spLocks noGrp="1"/>
          </p:cNvSpPr>
          <p:nvPr>
            <p:ph type="body" sz="quarter" idx="13"/>
          </p:nvPr>
        </p:nvSpPr>
        <p:spPr/>
        <p:txBody>
          <a:bodyPr/>
          <a:lstStyle/>
          <a:p>
            <a:r>
              <a:rPr lang="fi-FI" dirty="0"/>
              <a:t>Lyhyt katsaus Suomen</a:t>
            </a:r>
            <a:br>
              <a:rPr lang="fi-FI" dirty="0"/>
            </a:br>
            <a:r>
              <a:rPr lang="fi-FI" dirty="0"/>
              <a:t>väestönkehitykseen syksyllä 2023</a:t>
            </a:r>
          </a:p>
        </p:txBody>
      </p:sp>
      <p:sp>
        <p:nvSpPr>
          <p:cNvPr id="4" name="Tekstin paikkamerkki 3">
            <a:extLst>
              <a:ext uri="{FF2B5EF4-FFF2-40B4-BE49-F238E27FC236}">
                <a16:creationId xmlns:a16="http://schemas.microsoft.com/office/drawing/2014/main" id="{0561A5D7-64D5-E5DF-8797-F7EEF8297396}"/>
              </a:ext>
            </a:extLst>
          </p:cNvPr>
          <p:cNvSpPr>
            <a:spLocks noGrp="1"/>
          </p:cNvSpPr>
          <p:nvPr>
            <p:ph type="body" sz="quarter" idx="14"/>
          </p:nvPr>
        </p:nvSpPr>
        <p:spPr/>
        <p:txBody>
          <a:bodyPr/>
          <a:lstStyle/>
          <a:p>
            <a:endParaRPr lang="fi-FI"/>
          </a:p>
        </p:txBody>
      </p:sp>
    </p:spTree>
    <p:extLst>
      <p:ext uri="{BB962C8B-B14F-4D97-AF65-F5344CB8AC3E}">
        <p14:creationId xmlns:p14="http://schemas.microsoft.com/office/powerpoint/2010/main" val="28170859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7DE9F9C-FF1D-B620-827B-B195FE076B6E}"/>
              </a:ext>
            </a:extLst>
          </p:cNvPr>
          <p:cNvSpPr>
            <a:spLocks noGrp="1"/>
          </p:cNvSpPr>
          <p:nvPr>
            <p:ph type="title"/>
          </p:nvPr>
        </p:nvSpPr>
        <p:spPr>
          <a:xfrm>
            <a:off x="309989" y="22810"/>
            <a:ext cx="11043811" cy="1325563"/>
          </a:xfrm>
        </p:spPr>
        <p:txBody>
          <a:bodyPr>
            <a:normAutofit/>
          </a:bodyPr>
          <a:lstStyle/>
          <a:p>
            <a:pPr algn="ctr"/>
            <a:r>
              <a:rPr lang="fi-FI" sz="3600" dirty="0"/>
              <a:t>Aluksi: Suomi Pohjoismaiden kontekstissa</a:t>
            </a:r>
          </a:p>
        </p:txBody>
      </p:sp>
      <p:sp>
        <p:nvSpPr>
          <p:cNvPr id="14" name="Tekstin paikkamerkki 3">
            <a:extLst>
              <a:ext uri="{FF2B5EF4-FFF2-40B4-BE49-F238E27FC236}">
                <a16:creationId xmlns:a16="http://schemas.microsoft.com/office/drawing/2014/main" id="{251905AB-B5B4-5DA0-464B-B30F113BB009}"/>
              </a:ext>
            </a:extLst>
          </p:cNvPr>
          <p:cNvSpPr txBox="1">
            <a:spLocks/>
          </p:cNvSpPr>
          <p:nvPr/>
        </p:nvSpPr>
        <p:spPr>
          <a:xfrm>
            <a:off x="4183489" y="6373214"/>
            <a:ext cx="4153368" cy="47884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L="0" marR="0" lvl="0" indent="0" algn="l" rtl="0" eaLnBrk="1" hangingPunct="1">
              <a:lnSpc>
                <a:spcPct val="90000"/>
              </a:lnSpc>
              <a:spcBef>
                <a:spcPts val="0"/>
              </a:spcBef>
              <a:spcAft>
                <a:spcPts val="300"/>
              </a:spcAft>
              <a:buClr>
                <a:schemeClr val="dk1"/>
              </a:buClr>
              <a:buSzPts val="2800"/>
              <a:buFont typeface="Arial"/>
              <a:buNone/>
              <a:defRPr sz="1400" b="0" i="0" u="none" strike="noStrike" cap="none">
                <a:solidFill>
                  <a:schemeClr val="dk1"/>
                </a:solidFill>
                <a:latin typeface="Montserrat"/>
                <a:ea typeface="Montserrat"/>
                <a:cs typeface="Montserrat"/>
                <a:sym typeface="Montserrat"/>
              </a:defRPr>
            </a:lvl1pPr>
            <a:lvl2pPr marL="533400" marR="0" lvl="1" indent="0" algn="l" rtl="0" eaLnBrk="1" hangingPunct="1">
              <a:lnSpc>
                <a:spcPct val="90000"/>
              </a:lnSpc>
              <a:spcBef>
                <a:spcPts val="500"/>
              </a:spcBef>
              <a:spcAft>
                <a:spcPts val="0"/>
              </a:spcAft>
              <a:buClr>
                <a:schemeClr val="dk1"/>
              </a:buClr>
              <a:buSzPts val="2400"/>
              <a:buFont typeface="Arial"/>
              <a:buNone/>
              <a:defRPr sz="2400" b="0" i="0" u="none" strike="noStrike" cap="none">
                <a:solidFill>
                  <a:schemeClr val="dk1"/>
                </a:solidFill>
                <a:latin typeface="Montserrat"/>
                <a:ea typeface="Montserrat"/>
                <a:cs typeface="Montserrat"/>
                <a:sym typeface="Montserrat"/>
              </a:defRPr>
            </a:lvl2pPr>
            <a:lvl3pPr marL="1016000" marR="0" lvl="2" indent="0" algn="l" rtl="0" eaLnBrk="1" hangingPunct="1">
              <a:lnSpc>
                <a:spcPct val="90000"/>
              </a:lnSpc>
              <a:spcBef>
                <a:spcPts val="500"/>
              </a:spcBef>
              <a:spcAft>
                <a:spcPts val="0"/>
              </a:spcAft>
              <a:buClr>
                <a:schemeClr val="dk1"/>
              </a:buClr>
              <a:buSzPts val="2000"/>
              <a:buFont typeface="Arial"/>
              <a:buNone/>
              <a:defRPr sz="2000" b="0" i="0" u="none" strike="noStrike" cap="none">
                <a:solidFill>
                  <a:schemeClr val="dk1"/>
                </a:solidFill>
                <a:latin typeface="Montserrat"/>
                <a:ea typeface="Montserrat"/>
                <a:cs typeface="Montserrat"/>
                <a:sym typeface="Montserrat"/>
              </a:defRPr>
            </a:lvl3pPr>
            <a:lvl4pPr marL="1485900" marR="0" lvl="3" indent="0" algn="l" rtl="0" eaLnBrk="1" hangingPunct="1">
              <a:lnSpc>
                <a:spcPct val="90000"/>
              </a:lnSpc>
              <a:spcBef>
                <a:spcPts val="500"/>
              </a:spcBef>
              <a:spcAft>
                <a:spcPts val="0"/>
              </a:spcAft>
              <a:buClr>
                <a:schemeClr val="dk1"/>
              </a:buClr>
              <a:buSzPts val="1800"/>
              <a:buFont typeface="Arial"/>
              <a:buNone/>
              <a:defRPr sz="1800" b="0" i="0" u="none" strike="noStrike" cap="none">
                <a:solidFill>
                  <a:schemeClr val="dk1"/>
                </a:solidFill>
                <a:latin typeface="Montserrat"/>
                <a:ea typeface="Montserrat"/>
                <a:cs typeface="Montserrat"/>
                <a:sym typeface="Montserrat"/>
              </a:defRPr>
            </a:lvl4pPr>
            <a:lvl5pPr marL="1943100" marR="0" lvl="4" indent="0" algn="l" rtl="0" eaLnBrk="1" hangingPunct="1">
              <a:lnSpc>
                <a:spcPct val="90000"/>
              </a:lnSpc>
              <a:spcBef>
                <a:spcPts val="500"/>
              </a:spcBef>
              <a:spcAft>
                <a:spcPts val="0"/>
              </a:spcAft>
              <a:buClr>
                <a:schemeClr val="dk1"/>
              </a:buClr>
              <a:buSzPts val="1800"/>
              <a:buFont typeface="Arial"/>
              <a:buNone/>
              <a:defRPr sz="1800" b="0" i="0" u="none" strike="noStrike" cap="none">
                <a:solidFill>
                  <a:schemeClr val="dk1"/>
                </a:solidFill>
                <a:latin typeface="Montserrat"/>
                <a:ea typeface="Montserrat"/>
                <a:cs typeface="Montserrat"/>
                <a:sym typeface="Montserrat"/>
              </a:defRPr>
            </a:lvl5pPr>
            <a:lvl6pPr marL="2743200" marR="0" lvl="5"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6pPr>
            <a:lvl7pPr marL="3200400" marR="0" lvl="6"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7pPr>
            <a:lvl8pPr marL="3657600" marR="0" lvl="7"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8pPr>
            <a:lvl9pPr marL="4114800" marR="0" lvl="8"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9pPr>
          </a:lstStyle>
          <a:p>
            <a:pPr algn="ctr"/>
            <a:r>
              <a:rPr lang="fi-FI" sz="1800" b="1" dirty="0"/>
              <a:t>Väestönmuutos 2010–2022</a:t>
            </a:r>
          </a:p>
        </p:txBody>
      </p:sp>
      <p:sp>
        <p:nvSpPr>
          <p:cNvPr id="15" name="Tekstin paikkamerkki 3">
            <a:extLst>
              <a:ext uri="{FF2B5EF4-FFF2-40B4-BE49-F238E27FC236}">
                <a16:creationId xmlns:a16="http://schemas.microsoft.com/office/drawing/2014/main" id="{971A6A62-8B4C-1E07-2DB2-A764898A7938}"/>
              </a:ext>
            </a:extLst>
          </p:cNvPr>
          <p:cNvSpPr txBox="1">
            <a:spLocks/>
          </p:cNvSpPr>
          <p:nvPr/>
        </p:nvSpPr>
        <p:spPr>
          <a:xfrm>
            <a:off x="8222089" y="6261100"/>
            <a:ext cx="3969911" cy="574090"/>
          </a:xfrm>
          <a:prstGeom prst="rect">
            <a:avLst/>
          </a:prstGeom>
          <a:solidFill>
            <a:schemeClr val="bg1"/>
          </a:solid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L="0" marR="0" lvl="0" indent="0" algn="l" rtl="0" eaLnBrk="1" hangingPunct="1">
              <a:lnSpc>
                <a:spcPct val="90000"/>
              </a:lnSpc>
              <a:spcBef>
                <a:spcPts val="0"/>
              </a:spcBef>
              <a:spcAft>
                <a:spcPts val="300"/>
              </a:spcAft>
              <a:buClr>
                <a:schemeClr val="dk1"/>
              </a:buClr>
              <a:buSzPts val="2800"/>
              <a:buFont typeface="Arial"/>
              <a:buNone/>
              <a:defRPr sz="1400" b="0" i="0" u="none" strike="noStrike" cap="none">
                <a:solidFill>
                  <a:schemeClr val="dk1"/>
                </a:solidFill>
                <a:latin typeface="Montserrat"/>
                <a:ea typeface="Montserrat"/>
                <a:cs typeface="Montserrat"/>
                <a:sym typeface="Montserrat"/>
              </a:defRPr>
            </a:lvl1pPr>
            <a:lvl2pPr marL="533400" marR="0" lvl="1" indent="0" algn="l" rtl="0" eaLnBrk="1" hangingPunct="1">
              <a:lnSpc>
                <a:spcPct val="90000"/>
              </a:lnSpc>
              <a:spcBef>
                <a:spcPts val="500"/>
              </a:spcBef>
              <a:spcAft>
                <a:spcPts val="0"/>
              </a:spcAft>
              <a:buClr>
                <a:schemeClr val="dk1"/>
              </a:buClr>
              <a:buSzPts val="2400"/>
              <a:buFont typeface="Arial"/>
              <a:buNone/>
              <a:defRPr sz="2400" b="0" i="0" u="none" strike="noStrike" cap="none">
                <a:solidFill>
                  <a:schemeClr val="dk1"/>
                </a:solidFill>
                <a:latin typeface="Montserrat"/>
                <a:ea typeface="Montserrat"/>
                <a:cs typeface="Montserrat"/>
                <a:sym typeface="Montserrat"/>
              </a:defRPr>
            </a:lvl2pPr>
            <a:lvl3pPr marL="1016000" marR="0" lvl="2" indent="0" algn="l" rtl="0" eaLnBrk="1" hangingPunct="1">
              <a:lnSpc>
                <a:spcPct val="90000"/>
              </a:lnSpc>
              <a:spcBef>
                <a:spcPts val="500"/>
              </a:spcBef>
              <a:spcAft>
                <a:spcPts val="0"/>
              </a:spcAft>
              <a:buClr>
                <a:schemeClr val="dk1"/>
              </a:buClr>
              <a:buSzPts val="2000"/>
              <a:buFont typeface="Arial"/>
              <a:buNone/>
              <a:defRPr sz="2000" b="0" i="0" u="none" strike="noStrike" cap="none">
                <a:solidFill>
                  <a:schemeClr val="dk1"/>
                </a:solidFill>
                <a:latin typeface="Montserrat"/>
                <a:ea typeface="Montserrat"/>
                <a:cs typeface="Montserrat"/>
                <a:sym typeface="Montserrat"/>
              </a:defRPr>
            </a:lvl3pPr>
            <a:lvl4pPr marL="1485900" marR="0" lvl="3" indent="0" algn="l" rtl="0" eaLnBrk="1" hangingPunct="1">
              <a:lnSpc>
                <a:spcPct val="90000"/>
              </a:lnSpc>
              <a:spcBef>
                <a:spcPts val="500"/>
              </a:spcBef>
              <a:spcAft>
                <a:spcPts val="0"/>
              </a:spcAft>
              <a:buClr>
                <a:schemeClr val="dk1"/>
              </a:buClr>
              <a:buSzPts val="1800"/>
              <a:buFont typeface="Arial"/>
              <a:buNone/>
              <a:defRPr sz="1800" b="0" i="0" u="none" strike="noStrike" cap="none">
                <a:solidFill>
                  <a:schemeClr val="dk1"/>
                </a:solidFill>
                <a:latin typeface="Montserrat"/>
                <a:ea typeface="Montserrat"/>
                <a:cs typeface="Montserrat"/>
                <a:sym typeface="Montserrat"/>
              </a:defRPr>
            </a:lvl4pPr>
            <a:lvl5pPr marL="1943100" marR="0" lvl="4" indent="0" algn="l" rtl="0" eaLnBrk="1" hangingPunct="1">
              <a:lnSpc>
                <a:spcPct val="90000"/>
              </a:lnSpc>
              <a:spcBef>
                <a:spcPts val="500"/>
              </a:spcBef>
              <a:spcAft>
                <a:spcPts val="0"/>
              </a:spcAft>
              <a:buClr>
                <a:schemeClr val="dk1"/>
              </a:buClr>
              <a:buSzPts val="1800"/>
              <a:buFont typeface="Arial"/>
              <a:buNone/>
              <a:defRPr sz="1800" b="0" i="0" u="none" strike="noStrike" cap="none">
                <a:solidFill>
                  <a:schemeClr val="dk1"/>
                </a:solidFill>
                <a:latin typeface="Montserrat"/>
                <a:ea typeface="Montserrat"/>
                <a:cs typeface="Montserrat"/>
                <a:sym typeface="Montserrat"/>
              </a:defRPr>
            </a:lvl5pPr>
            <a:lvl6pPr marL="2743200" marR="0" lvl="5"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6pPr>
            <a:lvl7pPr marL="3200400" marR="0" lvl="6"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7pPr>
            <a:lvl8pPr marL="3657600" marR="0" lvl="7"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8pPr>
            <a:lvl9pPr marL="4114800" marR="0" lvl="8"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9pPr>
          </a:lstStyle>
          <a:p>
            <a:pPr algn="ctr"/>
            <a:r>
              <a:rPr lang="fi-FI" sz="1800" b="1" dirty="0"/>
              <a:t>Väestönmuutos (%) 2010-2022</a:t>
            </a:r>
          </a:p>
        </p:txBody>
      </p:sp>
      <p:pic>
        <p:nvPicPr>
          <p:cNvPr id="18" name="Kuva 17">
            <a:extLst>
              <a:ext uri="{FF2B5EF4-FFF2-40B4-BE49-F238E27FC236}">
                <a16:creationId xmlns:a16="http://schemas.microsoft.com/office/drawing/2014/main" id="{D6215469-373C-641D-DE98-CAEE992E17BE}"/>
              </a:ext>
            </a:extLst>
          </p:cNvPr>
          <p:cNvPicPr>
            <a:picLocks noChangeAspect="1"/>
          </p:cNvPicPr>
          <p:nvPr/>
        </p:nvPicPr>
        <p:blipFill>
          <a:blip r:embed="rId2"/>
          <a:stretch>
            <a:fillRect/>
          </a:stretch>
        </p:blipFill>
        <p:spPr>
          <a:xfrm>
            <a:off x="4559371" y="1012823"/>
            <a:ext cx="3743967" cy="5295902"/>
          </a:xfrm>
          <a:prstGeom prst="rect">
            <a:avLst/>
          </a:prstGeom>
          <a:ln w="3175">
            <a:solidFill>
              <a:schemeClr val="tx1"/>
            </a:solidFill>
          </a:ln>
        </p:spPr>
      </p:pic>
      <p:pic>
        <p:nvPicPr>
          <p:cNvPr id="20" name="Kuva 19">
            <a:extLst>
              <a:ext uri="{FF2B5EF4-FFF2-40B4-BE49-F238E27FC236}">
                <a16:creationId xmlns:a16="http://schemas.microsoft.com/office/drawing/2014/main" id="{44901CD1-E124-B54B-0280-C5D18D3DE957}"/>
              </a:ext>
            </a:extLst>
          </p:cNvPr>
          <p:cNvPicPr>
            <a:picLocks noChangeAspect="1"/>
          </p:cNvPicPr>
          <p:nvPr/>
        </p:nvPicPr>
        <p:blipFill>
          <a:blip r:embed="rId3"/>
          <a:stretch>
            <a:fillRect/>
          </a:stretch>
        </p:blipFill>
        <p:spPr>
          <a:xfrm>
            <a:off x="8368728" y="1012823"/>
            <a:ext cx="3742021" cy="5293149"/>
          </a:xfrm>
          <a:prstGeom prst="rect">
            <a:avLst/>
          </a:prstGeom>
          <a:ln w="3175">
            <a:solidFill>
              <a:schemeClr val="tx1"/>
            </a:solidFill>
          </a:ln>
        </p:spPr>
      </p:pic>
      <p:sp>
        <p:nvSpPr>
          <p:cNvPr id="23" name="Tekstin paikkamerkki 2">
            <a:extLst>
              <a:ext uri="{FF2B5EF4-FFF2-40B4-BE49-F238E27FC236}">
                <a16:creationId xmlns:a16="http://schemas.microsoft.com/office/drawing/2014/main" id="{C054DB5B-4473-7044-CEAB-BE5F60CA711E}"/>
              </a:ext>
            </a:extLst>
          </p:cNvPr>
          <p:cNvSpPr>
            <a:spLocks noGrp="1"/>
          </p:cNvSpPr>
          <p:nvPr>
            <p:ph type="body" idx="1"/>
          </p:nvPr>
        </p:nvSpPr>
        <p:spPr>
          <a:xfrm>
            <a:off x="195220" y="1012822"/>
            <a:ext cx="4282901" cy="5248277"/>
          </a:xfrm>
        </p:spPr>
        <p:txBody>
          <a:bodyPr>
            <a:normAutofit fontScale="85000" lnSpcReduction="20000"/>
          </a:bodyPr>
          <a:lstStyle/>
          <a:p>
            <a:pPr>
              <a:spcAft>
                <a:spcPts val="300"/>
              </a:spcAft>
            </a:pPr>
            <a:r>
              <a:rPr lang="fi-FI" sz="1500" i="1" dirty="0"/>
              <a:t>Kartoissa on kuvattu väestönkehitystä kuntatasolla Pohjoismaissa.</a:t>
            </a:r>
          </a:p>
          <a:p>
            <a:pPr>
              <a:spcAft>
                <a:spcPts val="300"/>
              </a:spcAft>
            </a:pPr>
            <a:endParaRPr lang="fi-FI" sz="1500" dirty="0"/>
          </a:p>
          <a:p>
            <a:pPr marL="171450" indent="-171450">
              <a:spcAft>
                <a:spcPts val="300"/>
              </a:spcAft>
              <a:buFont typeface="Arial" panose="020B0604020202020204" pitchFamily="34" charset="0"/>
              <a:buChar char="•"/>
            </a:pPr>
            <a:r>
              <a:rPr lang="fi-FI" sz="1500" dirty="0"/>
              <a:t>Suomen väestönkehitys on jäänyt jossain määrin jälkeen muista Pohjoismaista. </a:t>
            </a:r>
            <a:r>
              <a:rPr lang="fi-FI" sz="1500" b="1" dirty="0">
                <a:sym typeface="Wingdings" panose="05000000000000000000" pitchFamily="2" charset="2"/>
              </a:rPr>
              <a:t>Erot väestönkehityksessä ovat kuitenkin huomattavasti kansallista tasoa suuremmat kuntien tasolla.</a:t>
            </a:r>
          </a:p>
          <a:p>
            <a:pPr marL="171450" indent="-171450">
              <a:spcAft>
                <a:spcPts val="300"/>
              </a:spcAft>
              <a:buFont typeface="Arial" panose="020B0604020202020204" pitchFamily="34" charset="0"/>
              <a:buChar char="•"/>
            </a:pPr>
            <a:endParaRPr lang="fi-FI" sz="1500" b="1" dirty="0">
              <a:sym typeface="Wingdings" panose="05000000000000000000" pitchFamily="2" charset="2"/>
            </a:endParaRPr>
          </a:p>
          <a:p>
            <a:pPr marL="171450" indent="-171450">
              <a:spcAft>
                <a:spcPts val="300"/>
              </a:spcAft>
              <a:buFont typeface="Arial" panose="020B0604020202020204" pitchFamily="34" charset="0"/>
              <a:buChar char="•"/>
            </a:pPr>
            <a:r>
              <a:rPr lang="fi-FI" sz="1500" dirty="0">
                <a:sym typeface="Wingdings" panose="05000000000000000000" pitchFamily="2" charset="2"/>
              </a:rPr>
              <a:t>Kaikissa Pohjoismaissa suuret (yliopistokaupungit) kasvoivat voimakkaasti.</a:t>
            </a:r>
            <a:r>
              <a:rPr lang="fi-FI" sz="1500" b="1" dirty="0">
                <a:sym typeface="Wingdings" panose="05000000000000000000" pitchFamily="2" charset="2"/>
              </a:rPr>
              <a:t> Erottava tekijä on kasvavien alueiden laajuus: </a:t>
            </a:r>
            <a:r>
              <a:rPr lang="fi-FI" sz="1500" dirty="0">
                <a:sym typeface="Wingdings" panose="05000000000000000000" pitchFamily="2" charset="2"/>
              </a:rPr>
              <a:t>esimerkiksi lähes kaikki kunnat Tukholma-Oslo-Kööpenhamina kolmiossa kasvavat. Suomessa kasvu rajoittuu taas lähinnä suurten kaupunkien naapurikuntiin. </a:t>
            </a:r>
          </a:p>
          <a:p>
            <a:pPr marL="171450" indent="-171450">
              <a:spcAft>
                <a:spcPts val="300"/>
              </a:spcAft>
              <a:buFont typeface="Arial" panose="020B0604020202020204" pitchFamily="34" charset="0"/>
              <a:buChar char="•"/>
            </a:pPr>
            <a:endParaRPr lang="fi-FI" sz="1500" b="1" dirty="0">
              <a:sym typeface="Wingdings" panose="05000000000000000000" pitchFamily="2" charset="2"/>
            </a:endParaRPr>
          </a:p>
          <a:p>
            <a:pPr marL="171450" indent="-171450">
              <a:spcAft>
                <a:spcPts val="300"/>
              </a:spcAft>
              <a:buFont typeface="Arial" panose="020B0604020202020204" pitchFamily="34" charset="0"/>
              <a:buChar char="•"/>
            </a:pPr>
            <a:r>
              <a:rPr lang="fi-FI" sz="1500" b="1" dirty="0">
                <a:sym typeface="Wingdings" panose="05000000000000000000" pitchFamily="2" charset="2"/>
              </a:rPr>
              <a:t>Muista Pohjoismaista puuttuvat myös lähes täysin voimakkaasti supistuvat kunnat. </a:t>
            </a:r>
            <a:r>
              <a:rPr lang="fi-FI" sz="1500" dirty="0">
                <a:sym typeface="Wingdings" panose="05000000000000000000" pitchFamily="2" charset="2"/>
              </a:rPr>
              <a:t>Suomessa taas suurin osa ydin- ja harvaan asutun maaseudun kunnista supistuu hyvin voimakkaasti. </a:t>
            </a:r>
          </a:p>
        </p:txBody>
      </p:sp>
    </p:spTree>
    <p:extLst>
      <p:ext uri="{BB962C8B-B14F-4D97-AF65-F5344CB8AC3E}">
        <p14:creationId xmlns:p14="http://schemas.microsoft.com/office/powerpoint/2010/main" val="33013796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kstin paikkamerkki 3">
            <a:extLst>
              <a:ext uri="{FF2B5EF4-FFF2-40B4-BE49-F238E27FC236}">
                <a16:creationId xmlns:a16="http://schemas.microsoft.com/office/drawing/2014/main" id="{74E9BA66-4206-2BB1-526C-344E76AB1570}"/>
              </a:ext>
            </a:extLst>
          </p:cNvPr>
          <p:cNvSpPr txBox="1">
            <a:spLocks/>
          </p:cNvSpPr>
          <p:nvPr/>
        </p:nvSpPr>
        <p:spPr>
          <a:xfrm>
            <a:off x="8222088" y="5841010"/>
            <a:ext cx="3969911" cy="574090"/>
          </a:xfrm>
          <a:prstGeom prst="rect">
            <a:avLst/>
          </a:prstGeom>
          <a:solidFill>
            <a:schemeClr val="bg1"/>
          </a:solid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L="0" marR="0" lvl="0" indent="0" algn="l" rtl="0" eaLnBrk="1" hangingPunct="1">
              <a:lnSpc>
                <a:spcPct val="90000"/>
              </a:lnSpc>
              <a:spcBef>
                <a:spcPts val="0"/>
              </a:spcBef>
              <a:spcAft>
                <a:spcPts val="300"/>
              </a:spcAft>
              <a:buClr>
                <a:schemeClr val="dk1"/>
              </a:buClr>
              <a:buSzPts val="2800"/>
              <a:buFont typeface="Arial"/>
              <a:buNone/>
              <a:defRPr sz="1400" b="0" i="0" u="none" strike="noStrike" cap="none">
                <a:solidFill>
                  <a:schemeClr val="dk1"/>
                </a:solidFill>
                <a:latin typeface="Montserrat"/>
                <a:ea typeface="Montserrat"/>
                <a:cs typeface="Montserrat"/>
                <a:sym typeface="Montserrat"/>
              </a:defRPr>
            </a:lvl1pPr>
            <a:lvl2pPr marL="533400" marR="0" lvl="1" indent="0" algn="l" rtl="0" eaLnBrk="1" hangingPunct="1">
              <a:lnSpc>
                <a:spcPct val="90000"/>
              </a:lnSpc>
              <a:spcBef>
                <a:spcPts val="500"/>
              </a:spcBef>
              <a:spcAft>
                <a:spcPts val="0"/>
              </a:spcAft>
              <a:buClr>
                <a:schemeClr val="dk1"/>
              </a:buClr>
              <a:buSzPts val="2400"/>
              <a:buFont typeface="Arial"/>
              <a:buNone/>
              <a:defRPr sz="2400" b="0" i="0" u="none" strike="noStrike" cap="none">
                <a:solidFill>
                  <a:schemeClr val="dk1"/>
                </a:solidFill>
                <a:latin typeface="Montserrat"/>
                <a:ea typeface="Montserrat"/>
                <a:cs typeface="Montserrat"/>
                <a:sym typeface="Montserrat"/>
              </a:defRPr>
            </a:lvl2pPr>
            <a:lvl3pPr marL="1016000" marR="0" lvl="2" indent="0" algn="l" rtl="0" eaLnBrk="1" hangingPunct="1">
              <a:lnSpc>
                <a:spcPct val="90000"/>
              </a:lnSpc>
              <a:spcBef>
                <a:spcPts val="500"/>
              </a:spcBef>
              <a:spcAft>
                <a:spcPts val="0"/>
              </a:spcAft>
              <a:buClr>
                <a:schemeClr val="dk1"/>
              </a:buClr>
              <a:buSzPts val="2000"/>
              <a:buFont typeface="Arial"/>
              <a:buNone/>
              <a:defRPr sz="2000" b="0" i="0" u="none" strike="noStrike" cap="none">
                <a:solidFill>
                  <a:schemeClr val="dk1"/>
                </a:solidFill>
                <a:latin typeface="Montserrat"/>
                <a:ea typeface="Montserrat"/>
                <a:cs typeface="Montserrat"/>
                <a:sym typeface="Montserrat"/>
              </a:defRPr>
            </a:lvl3pPr>
            <a:lvl4pPr marL="1485900" marR="0" lvl="3" indent="0" algn="l" rtl="0" eaLnBrk="1" hangingPunct="1">
              <a:lnSpc>
                <a:spcPct val="90000"/>
              </a:lnSpc>
              <a:spcBef>
                <a:spcPts val="500"/>
              </a:spcBef>
              <a:spcAft>
                <a:spcPts val="0"/>
              </a:spcAft>
              <a:buClr>
                <a:schemeClr val="dk1"/>
              </a:buClr>
              <a:buSzPts val="1800"/>
              <a:buFont typeface="Arial"/>
              <a:buNone/>
              <a:defRPr sz="1800" b="0" i="0" u="none" strike="noStrike" cap="none">
                <a:solidFill>
                  <a:schemeClr val="dk1"/>
                </a:solidFill>
                <a:latin typeface="Montserrat"/>
                <a:ea typeface="Montserrat"/>
                <a:cs typeface="Montserrat"/>
                <a:sym typeface="Montserrat"/>
              </a:defRPr>
            </a:lvl4pPr>
            <a:lvl5pPr marL="1943100" marR="0" lvl="4" indent="0" algn="l" rtl="0" eaLnBrk="1" hangingPunct="1">
              <a:lnSpc>
                <a:spcPct val="90000"/>
              </a:lnSpc>
              <a:spcBef>
                <a:spcPts val="500"/>
              </a:spcBef>
              <a:spcAft>
                <a:spcPts val="0"/>
              </a:spcAft>
              <a:buClr>
                <a:schemeClr val="dk1"/>
              </a:buClr>
              <a:buSzPts val="1800"/>
              <a:buFont typeface="Arial"/>
              <a:buNone/>
              <a:defRPr sz="1800" b="0" i="0" u="none" strike="noStrike" cap="none">
                <a:solidFill>
                  <a:schemeClr val="dk1"/>
                </a:solidFill>
                <a:latin typeface="Montserrat"/>
                <a:ea typeface="Montserrat"/>
                <a:cs typeface="Montserrat"/>
                <a:sym typeface="Montserrat"/>
              </a:defRPr>
            </a:lvl5pPr>
            <a:lvl6pPr marL="2743200" marR="0" lvl="5"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6pPr>
            <a:lvl7pPr marL="3200400" marR="0" lvl="6"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7pPr>
            <a:lvl8pPr marL="3657600" marR="0" lvl="7"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8pPr>
            <a:lvl9pPr marL="4114800" marR="0" lvl="8"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9pPr>
          </a:lstStyle>
          <a:p>
            <a:pPr algn="ctr"/>
            <a:r>
              <a:rPr lang="fi-FI" sz="2000" b="1" dirty="0"/>
              <a:t>Nettomaahanmuutto</a:t>
            </a:r>
          </a:p>
        </p:txBody>
      </p:sp>
      <p:pic>
        <p:nvPicPr>
          <p:cNvPr id="13" name="Kuva 12">
            <a:extLst>
              <a:ext uri="{FF2B5EF4-FFF2-40B4-BE49-F238E27FC236}">
                <a16:creationId xmlns:a16="http://schemas.microsoft.com/office/drawing/2014/main" id="{7EB8C92D-1A0A-9EC1-0C92-80BAA193A421}"/>
              </a:ext>
            </a:extLst>
          </p:cNvPr>
          <p:cNvPicPr>
            <a:picLocks noChangeAspect="1"/>
          </p:cNvPicPr>
          <p:nvPr/>
        </p:nvPicPr>
        <p:blipFill>
          <a:blip r:embed="rId2"/>
          <a:stretch>
            <a:fillRect/>
          </a:stretch>
        </p:blipFill>
        <p:spPr>
          <a:xfrm>
            <a:off x="8222089" y="1016990"/>
            <a:ext cx="3774690" cy="5339360"/>
          </a:xfrm>
          <a:prstGeom prst="rect">
            <a:avLst/>
          </a:prstGeom>
        </p:spPr>
      </p:pic>
      <p:sp>
        <p:nvSpPr>
          <p:cNvPr id="2" name="Otsikko 1">
            <a:extLst>
              <a:ext uri="{FF2B5EF4-FFF2-40B4-BE49-F238E27FC236}">
                <a16:creationId xmlns:a16="http://schemas.microsoft.com/office/drawing/2014/main" id="{37DE9F9C-FF1D-B620-827B-B195FE076B6E}"/>
              </a:ext>
            </a:extLst>
          </p:cNvPr>
          <p:cNvSpPr>
            <a:spLocks noGrp="1"/>
          </p:cNvSpPr>
          <p:nvPr>
            <p:ph type="title"/>
          </p:nvPr>
        </p:nvSpPr>
        <p:spPr>
          <a:xfrm>
            <a:off x="309989" y="22810"/>
            <a:ext cx="11043811" cy="1325563"/>
          </a:xfrm>
        </p:spPr>
        <p:txBody>
          <a:bodyPr>
            <a:normAutofit/>
          </a:bodyPr>
          <a:lstStyle/>
          <a:p>
            <a:pPr algn="ctr"/>
            <a:r>
              <a:rPr lang="fi-FI" sz="3600" dirty="0"/>
              <a:t>Aluksi: Suomi Pohjoismaiden kontekstissa</a:t>
            </a:r>
          </a:p>
        </p:txBody>
      </p:sp>
      <p:sp>
        <p:nvSpPr>
          <p:cNvPr id="4" name="Tekstin paikkamerkki 3">
            <a:extLst>
              <a:ext uri="{FF2B5EF4-FFF2-40B4-BE49-F238E27FC236}">
                <a16:creationId xmlns:a16="http://schemas.microsoft.com/office/drawing/2014/main" id="{77DC4B5E-6FAD-7D59-1AE9-D32A6E4D0250}"/>
              </a:ext>
            </a:extLst>
          </p:cNvPr>
          <p:cNvSpPr>
            <a:spLocks noGrp="1"/>
          </p:cNvSpPr>
          <p:nvPr>
            <p:ph type="body" sz="quarter" idx="13"/>
          </p:nvPr>
        </p:nvSpPr>
        <p:spPr>
          <a:xfrm>
            <a:off x="195221" y="6356350"/>
            <a:ext cx="4153368" cy="478840"/>
          </a:xfrm>
        </p:spPr>
        <p:txBody>
          <a:bodyPr/>
          <a:lstStyle/>
          <a:p>
            <a:pPr algn="ctr"/>
            <a:r>
              <a:rPr lang="fi-FI" sz="2000" b="1" dirty="0"/>
              <a:t>Luonnollinen väestönlisäys</a:t>
            </a:r>
          </a:p>
        </p:txBody>
      </p:sp>
      <p:pic>
        <p:nvPicPr>
          <p:cNvPr id="9" name="Kuva 8">
            <a:extLst>
              <a:ext uri="{FF2B5EF4-FFF2-40B4-BE49-F238E27FC236}">
                <a16:creationId xmlns:a16="http://schemas.microsoft.com/office/drawing/2014/main" id="{8C67FEE4-A464-7935-7718-146899257A4B}"/>
              </a:ext>
            </a:extLst>
          </p:cNvPr>
          <p:cNvPicPr>
            <a:picLocks noChangeAspect="1"/>
          </p:cNvPicPr>
          <p:nvPr/>
        </p:nvPicPr>
        <p:blipFill>
          <a:blip r:embed="rId3"/>
          <a:stretch>
            <a:fillRect/>
          </a:stretch>
        </p:blipFill>
        <p:spPr>
          <a:xfrm>
            <a:off x="4348588" y="1033853"/>
            <a:ext cx="3774691" cy="5339361"/>
          </a:xfrm>
          <a:prstGeom prst="rect">
            <a:avLst/>
          </a:prstGeom>
        </p:spPr>
      </p:pic>
      <p:pic>
        <p:nvPicPr>
          <p:cNvPr id="11" name="Kuva 10">
            <a:extLst>
              <a:ext uri="{FF2B5EF4-FFF2-40B4-BE49-F238E27FC236}">
                <a16:creationId xmlns:a16="http://schemas.microsoft.com/office/drawing/2014/main" id="{F46918D0-EFB7-CA75-AE95-ED24B974C1C0}"/>
              </a:ext>
            </a:extLst>
          </p:cNvPr>
          <p:cNvPicPr>
            <a:picLocks noChangeAspect="1"/>
          </p:cNvPicPr>
          <p:nvPr/>
        </p:nvPicPr>
        <p:blipFill>
          <a:blip r:embed="rId4"/>
          <a:stretch>
            <a:fillRect/>
          </a:stretch>
        </p:blipFill>
        <p:spPr>
          <a:xfrm>
            <a:off x="309989" y="1016990"/>
            <a:ext cx="3774690" cy="5339360"/>
          </a:xfrm>
          <a:prstGeom prst="rect">
            <a:avLst/>
          </a:prstGeom>
        </p:spPr>
      </p:pic>
      <p:sp>
        <p:nvSpPr>
          <p:cNvPr id="14" name="Tekstin paikkamerkki 3">
            <a:extLst>
              <a:ext uri="{FF2B5EF4-FFF2-40B4-BE49-F238E27FC236}">
                <a16:creationId xmlns:a16="http://schemas.microsoft.com/office/drawing/2014/main" id="{251905AB-B5B4-5DA0-464B-B30F113BB009}"/>
              </a:ext>
            </a:extLst>
          </p:cNvPr>
          <p:cNvSpPr txBox="1">
            <a:spLocks/>
          </p:cNvSpPr>
          <p:nvPr/>
        </p:nvSpPr>
        <p:spPr>
          <a:xfrm>
            <a:off x="4183489" y="6373214"/>
            <a:ext cx="4153368" cy="47884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L="0" marR="0" lvl="0" indent="0" algn="l" rtl="0" eaLnBrk="1" hangingPunct="1">
              <a:lnSpc>
                <a:spcPct val="90000"/>
              </a:lnSpc>
              <a:spcBef>
                <a:spcPts val="0"/>
              </a:spcBef>
              <a:spcAft>
                <a:spcPts val="300"/>
              </a:spcAft>
              <a:buClr>
                <a:schemeClr val="dk1"/>
              </a:buClr>
              <a:buSzPts val="2800"/>
              <a:buFont typeface="Arial"/>
              <a:buNone/>
              <a:defRPr sz="1400" b="0" i="0" u="none" strike="noStrike" cap="none">
                <a:solidFill>
                  <a:schemeClr val="dk1"/>
                </a:solidFill>
                <a:latin typeface="Montserrat"/>
                <a:ea typeface="Montserrat"/>
                <a:cs typeface="Montserrat"/>
                <a:sym typeface="Montserrat"/>
              </a:defRPr>
            </a:lvl1pPr>
            <a:lvl2pPr marL="533400" marR="0" lvl="1" indent="0" algn="l" rtl="0" eaLnBrk="1" hangingPunct="1">
              <a:lnSpc>
                <a:spcPct val="90000"/>
              </a:lnSpc>
              <a:spcBef>
                <a:spcPts val="500"/>
              </a:spcBef>
              <a:spcAft>
                <a:spcPts val="0"/>
              </a:spcAft>
              <a:buClr>
                <a:schemeClr val="dk1"/>
              </a:buClr>
              <a:buSzPts val="2400"/>
              <a:buFont typeface="Arial"/>
              <a:buNone/>
              <a:defRPr sz="2400" b="0" i="0" u="none" strike="noStrike" cap="none">
                <a:solidFill>
                  <a:schemeClr val="dk1"/>
                </a:solidFill>
                <a:latin typeface="Montserrat"/>
                <a:ea typeface="Montserrat"/>
                <a:cs typeface="Montserrat"/>
                <a:sym typeface="Montserrat"/>
              </a:defRPr>
            </a:lvl2pPr>
            <a:lvl3pPr marL="1016000" marR="0" lvl="2" indent="0" algn="l" rtl="0" eaLnBrk="1" hangingPunct="1">
              <a:lnSpc>
                <a:spcPct val="90000"/>
              </a:lnSpc>
              <a:spcBef>
                <a:spcPts val="500"/>
              </a:spcBef>
              <a:spcAft>
                <a:spcPts val="0"/>
              </a:spcAft>
              <a:buClr>
                <a:schemeClr val="dk1"/>
              </a:buClr>
              <a:buSzPts val="2000"/>
              <a:buFont typeface="Arial"/>
              <a:buNone/>
              <a:defRPr sz="2000" b="0" i="0" u="none" strike="noStrike" cap="none">
                <a:solidFill>
                  <a:schemeClr val="dk1"/>
                </a:solidFill>
                <a:latin typeface="Montserrat"/>
                <a:ea typeface="Montserrat"/>
                <a:cs typeface="Montserrat"/>
                <a:sym typeface="Montserrat"/>
              </a:defRPr>
            </a:lvl3pPr>
            <a:lvl4pPr marL="1485900" marR="0" lvl="3" indent="0" algn="l" rtl="0" eaLnBrk="1" hangingPunct="1">
              <a:lnSpc>
                <a:spcPct val="90000"/>
              </a:lnSpc>
              <a:spcBef>
                <a:spcPts val="500"/>
              </a:spcBef>
              <a:spcAft>
                <a:spcPts val="0"/>
              </a:spcAft>
              <a:buClr>
                <a:schemeClr val="dk1"/>
              </a:buClr>
              <a:buSzPts val="1800"/>
              <a:buFont typeface="Arial"/>
              <a:buNone/>
              <a:defRPr sz="1800" b="0" i="0" u="none" strike="noStrike" cap="none">
                <a:solidFill>
                  <a:schemeClr val="dk1"/>
                </a:solidFill>
                <a:latin typeface="Montserrat"/>
                <a:ea typeface="Montserrat"/>
                <a:cs typeface="Montserrat"/>
                <a:sym typeface="Montserrat"/>
              </a:defRPr>
            </a:lvl4pPr>
            <a:lvl5pPr marL="1943100" marR="0" lvl="4" indent="0" algn="l" rtl="0" eaLnBrk="1" hangingPunct="1">
              <a:lnSpc>
                <a:spcPct val="90000"/>
              </a:lnSpc>
              <a:spcBef>
                <a:spcPts val="500"/>
              </a:spcBef>
              <a:spcAft>
                <a:spcPts val="0"/>
              </a:spcAft>
              <a:buClr>
                <a:schemeClr val="dk1"/>
              </a:buClr>
              <a:buSzPts val="1800"/>
              <a:buFont typeface="Arial"/>
              <a:buNone/>
              <a:defRPr sz="1800" b="0" i="0" u="none" strike="noStrike" cap="none">
                <a:solidFill>
                  <a:schemeClr val="dk1"/>
                </a:solidFill>
                <a:latin typeface="Montserrat"/>
                <a:ea typeface="Montserrat"/>
                <a:cs typeface="Montserrat"/>
                <a:sym typeface="Montserrat"/>
              </a:defRPr>
            </a:lvl5pPr>
            <a:lvl6pPr marL="2743200" marR="0" lvl="5"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6pPr>
            <a:lvl7pPr marL="3200400" marR="0" lvl="6"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7pPr>
            <a:lvl8pPr marL="3657600" marR="0" lvl="7"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8pPr>
            <a:lvl9pPr marL="4114800" marR="0" lvl="8"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9pPr>
          </a:lstStyle>
          <a:p>
            <a:pPr algn="ctr"/>
            <a:r>
              <a:rPr lang="fi-FI" sz="2000" b="1" dirty="0"/>
              <a:t>Kuntien välinen nettomuutto</a:t>
            </a:r>
          </a:p>
        </p:txBody>
      </p:sp>
      <p:sp>
        <p:nvSpPr>
          <p:cNvPr id="15" name="Tekstin paikkamerkki 3">
            <a:extLst>
              <a:ext uri="{FF2B5EF4-FFF2-40B4-BE49-F238E27FC236}">
                <a16:creationId xmlns:a16="http://schemas.microsoft.com/office/drawing/2014/main" id="{971A6A62-8B4C-1E07-2DB2-A764898A7938}"/>
              </a:ext>
            </a:extLst>
          </p:cNvPr>
          <p:cNvSpPr txBox="1">
            <a:spLocks/>
          </p:cNvSpPr>
          <p:nvPr/>
        </p:nvSpPr>
        <p:spPr>
          <a:xfrm>
            <a:off x="8222089" y="6261100"/>
            <a:ext cx="3969911" cy="574090"/>
          </a:xfrm>
          <a:prstGeom prst="rect">
            <a:avLst/>
          </a:prstGeom>
          <a:solidFill>
            <a:schemeClr val="bg1"/>
          </a:solid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L="0" marR="0" lvl="0" indent="0" algn="l" rtl="0" eaLnBrk="1" hangingPunct="1">
              <a:lnSpc>
                <a:spcPct val="90000"/>
              </a:lnSpc>
              <a:spcBef>
                <a:spcPts val="0"/>
              </a:spcBef>
              <a:spcAft>
                <a:spcPts val="300"/>
              </a:spcAft>
              <a:buClr>
                <a:schemeClr val="dk1"/>
              </a:buClr>
              <a:buSzPts val="2800"/>
              <a:buFont typeface="Arial"/>
              <a:buNone/>
              <a:defRPr sz="1400" b="0" i="0" u="none" strike="noStrike" cap="none">
                <a:solidFill>
                  <a:schemeClr val="dk1"/>
                </a:solidFill>
                <a:latin typeface="Montserrat"/>
                <a:ea typeface="Montserrat"/>
                <a:cs typeface="Montserrat"/>
                <a:sym typeface="Montserrat"/>
              </a:defRPr>
            </a:lvl1pPr>
            <a:lvl2pPr marL="533400" marR="0" lvl="1" indent="0" algn="l" rtl="0" eaLnBrk="1" hangingPunct="1">
              <a:lnSpc>
                <a:spcPct val="90000"/>
              </a:lnSpc>
              <a:spcBef>
                <a:spcPts val="500"/>
              </a:spcBef>
              <a:spcAft>
                <a:spcPts val="0"/>
              </a:spcAft>
              <a:buClr>
                <a:schemeClr val="dk1"/>
              </a:buClr>
              <a:buSzPts val="2400"/>
              <a:buFont typeface="Arial"/>
              <a:buNone/>
              <a:defRPr sz="2400" b="0" i="0" u="none" strike="noStrike" cap="none">
                <a:solidFill>
                  <a:schemeClr val="dk1"/>
                </a:solidFill>
                <a:latin typeface="Montserrat"/>
                <a:ea typeface="Montserrat"/>
                <a:cs typeface="Montserrat"/>
                <a:sym typeface="Montserrat"/>
              </a:defRPr>
            </a:lvl2pPr>
            <a:lvl3pPr marL="1016000" marR="0" lvl="2" indent="0" algn="l" rtl="0" eaLnBrk="1" hangingPunct="1">
              <a:lnSpc>
                <a:spcPct val="90000"/>
              </a:lnSpc>
              <a:spcBef>
                <a:spcPts val="500"/>
              </a:spcBef>
              <a:spcAft>
                <a:spcPts val="0"/>
              </a:spcAft>
              <a:buClr>
                <a:schemeClr val="dk1"/>
              </a:buClr>
              <a:buSzPts val="2000"/>
              <a:buFont typeface="Arial"/>
              <a:buNone/>
              <a:defRPr sz="2000" b="0" i="0" u="none" strike="noStrike" cap="none">
                <a:solidFill>
                  <a:schemeClr val="dk1"/>
                </a:solidFill>
                <a:latin typeface="Montserrat"/>
                <a:ea typeface="Montserrat"/>
                <a:cs typeface="Montserrat"/>
                <a:sym typeface="Montserrat"/>
              </a:defRPr>
            </a:lvl3pPr>
            <a:lvl4pPr marL="1485900" marR="0" lvl="3" indent="0" algn="l" rtl="0" eaLnBrk="1" hangingPunct="1">
              <a:lnSpc>
                <a:spcPct val="90000"/>
              </a:lnSpc>
              <a:spcBef>
                <a:spcPts val="500"/>
              </a:spcBef>
              <a:spcAft>
                <a:spcPts val="0"/>
              </a:spcAft>
              <a:buClr>
                <a:schemeClr val="dk1"/>
              </a:buClr>
              <a:buSzPts val="1800"/>
              <a:buFont typeface="Arial"/>
              <a:buNone/>
              <a:defRPr sz="1800" b="0" i="0" u="none" strike="noStrike" cap="none">
                <a:solidFill>
                  <a:schemeClr val="dk1"/>
                </a:solidFill>
                <a:latin typeface="Montserrat"/>
                <a:ea typeface="Montserrat"/>
                <a:cs typeface="Montserrat"/>
                <a:sym typeface="Montserrat"/>
              </a:defRPr>
            </a:lvl4pPr>
            <a:lvl5pPr marL="1943100" marR="0" lvl="4" indent="0" algn="l" rtl="0" eaLnBrk="1" hangingPunct="1">
              <a:lnSpc>
                <a:spcPct val="90000"/>
              </a:lnSpc>
              <a:spcBef>
                <a:spcPts val="500"/>
              </a:spcBef>
              <a:spcAft>
                <a:spcPts val="0"/>
              </a:spcAft>
              <a:buClr>
                <a:schemeClr val="dk1"/>
              </a:buClr>
              <a:buSzPts val="1800"/>
              <a:buFont typeface="Arial"/>
              <a:buNone/>
              <a:defRPr sz="1800" b="0" i="0" u="none" strike="noStrike" cap="none">
                <a:solidFill>
                  <a:schemeClr val="dk1"/>
                </a:solidFill>
                <a:latin typeface="Montserrat"/>
                <a:ea typeface="Montserrat"/>
                <a:cs typeface="Montserrat"/>
                <a:sym typeface="Montserrat"/>
              </a:defRPr>
            </a:lvl5pPr>
            <a:lvl6pPr marL="2743200" marR="0" lvl="5"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6pPr>
            <a:lvl7pPr marL="3200400" marR="0" lvl="6"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7pPr>
            <a:lvl8pPr marL="3657600" marR="0" lvl="7"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8pPr>
            <a:lvl9pPr marL="4114800" marR="0" lvl="8"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9pPr>
          </a:lstStyle>
          <a:p>
            <a:pPr algn="ctr"/>
            <a:r>
              <a:rPr lang="fi-FI" sz="2000" b="1" dirty="0"/>
              <a:t>Nettomaahanmuutto</a:t>
            </a:r>
          </a:p>
        </p:txBody>
      </p:sp>
    </p:spTree>
    <p:extLst>
      <p:ext uri="{BB962C8B-B14F-4D97-AF65-F5344CB8AC3E}">
        <p14:creationId xmlns:p14="http://schemas.microsoft.com/office/powerpoint/2010/main" val="2227204039"/>
      </p:ext>
    </p:extLst>
  </p:cSld>
  <p:clrMapOvr>
    <a:masterClrMapping/>
  </p:clrMapOvr>
</p:sld>
</file>

<file path=ppt/theme/theme1.xml><?xml version="1.0" encoding="utf-8"?>
<a:theme xmlns:a="http://schemas.openxmlformats.org/drawingml/2006/main" name="Office-teema">
  <a:themeElements>
    <a:clrScheme name="MDI PPT-esityspohjan värit 210612">
      <a:dk1>
        <a:srgbClr val="000000"/>
      </a:dk1>
      <a:lt1>
        <a:srgbClr val="FFFFFF"/>
      </a:lt1>
      <a:dk2>
        <a:srgbClr val="EA564F"/>
      </a:dk2>
      <a:lt2>
        <a:srgbClr val="E7E6E6"/>
      </a:lt2>
      <a:accent1>
        <a:srgbClr val="502F46"/>
      </a:accent1>
      <a:accent2>
        <a:srgbClr val="853B55"/>
      </a:accent2>
      <a:accent3>
        <a:srgbClr val="E4C289"/>
      </a:accent3>
      <a:accent4>
        <a:srgbClr val="FFC000"/>
      </a:accent4>
      <a:accent5>
        <a:srgbClr val="C66848"/>
      </a:accent5>
      <a:accent6>
        <a:srgbClr val="899AA6"/>
      </a:accent6>
      <a:hlink>
        <a:srgbClr val="EA564F"/>
      </a:hlink>
      <a:folHlink>
        <a:srgbClr val="B33353"/>
      </a:folHlink>
    </a:clrScheme>
    <a:fontScheme name="MDI Montserrat ExtraBold">
      <a:majorFont>
        <a:latin typeface="Montserrat ExtraBold"/>
        <a:ea typeface=""/>
        <a:cs typeface=""/>
      </a:majorFont>
      <a:minorFont>
        <a:latin typeface="Montserra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chemeClr val="bg2"/>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bg2"/>
          </a:solidFill>
          <a:tailEnd type="triangl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dirty="0" smtClean="0">
            <a:latin typeface="+mn-lt"/>
          </a:defRPr>
        </a:defPPr>
      </a:lstStyle>
    </a:txDef>
  </a:objectDefaults>
  <a:extraClrSchemeLst/>
  <a:extLst>
    <a:ext uri="{05A4C25C-085E-4340-85A3-A5531E510DB2}">
      <thm15:themeFamily xmlns:thm15="http://schemas.microsoft.com/office/thememl/2012/main" name="ppt-pohja-mdi-v2.05 hahmot kaikki poistettu" id="{B0EF8407-2BE2-FB41-BE61-F4D9B43A26DA}" vid="{DEEDA978-76FA-F044-9C62-E9C7C6282D81}"/>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5550260-4a02-4fe9-802b-aba553bc785e" xsi:nil="true"/>
    <lcf76f155ced4ddcb4097134ff3c332f xmlns="e0b64b38-100d-4889-9a51-e189df0006c2">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CE3A7412197C3469A16E1271B24A40F" ma:contentTypeVersion="16" ma:contentTypeDescription="Create a new document." ma:contentTypeScope="" ma:versionID="4ae63cd5d683bc9466da0a7a89cd811c">
  <xsd:schema xmlns:xsd="http://www.w3.org/2001/XMLSchema" xmlns:xs="http://www.w3.org/2001/XMLSchema" xmlns:p="http://schemas.microsoft.com/office/2006/metadata/properties" xmlns:ns2="e0b64b38-100d-4889-9a51-e189df0006c2" xmlns:ns3="85550260-4a02-4fe9-802b-aba553bc785e" targetNamespace="http://schemas.microsoft.com/office/2006/metadata/properties" ma:root="true" ma:fieldsID="a0be8e1e624128931c8074cea679f278" ns2:_="" ns3:_="">
    <xsd:import namespace="e0b64b38-100d-4889-9a51-e189df0006c2"/>
    <xsd:import namespace="85550260-4a02-4fe9-802b-aba553bc785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Location" minOccurs="0"/>
                <xsd:element ref="ns2:MediaServiceGenerationTime" minOccurs="0"/>
                <xsd:element ref="ns2:MediaServiceEventHashCode" minOccurs="0"/>
                <xsd:element ref="ns3:TaxCatchAll" minOccurs="0"/>
                <xsd:element ref="ns2:MediaServiceOCR" minOccurs="0"/>
                <xsd:element ref="ns2:lcf76f155ced4ddcb4097134ff3c332f"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0b64b38-100d-4889-9a51-e189df0006c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descriptio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Location" ma:index="12" nillable="true" ma:displayName="Location" ma:description="" ma:indexed="true" ma:internalName="MediaServiceLocatio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9a6a9047-7622-4e6d-83e1-5b7b4f4e65e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5550260-4a02-4fe9-802b-aba553bc785e"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9fd1ec38-a69d-4e6e-bb92-efe628aa2de8}" ma:internalName="TaxCatchAll" ma:showField="CatchAllData" ma:web="85550260-4a02-4fe9-802b-aba553bc785e">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5971CF6-293E-4D57-A485-F1A286571ED2}">
  <ds:schemaRefs>
    <ds:schemaRef ds:uri="http://schemas.microsoft.com/office/2006/metadata/properties"/>
    <ds:schemaRef ds:uri="http://schemas.microsoft.com/office/infopath/2007/PartnerControls"/>
    <ds:schemaRef ds:uri="85550260-4a02-4fe9-802b-aba553bc785e"/>
    <ds:schemaRef ds:uri="e0b64b38-100d-4889-9a51-e189df0006c2"/>
  </ds:schemaRefs>
</ds:datastoreItem>
</file>

<file path=customXml/itemProps2.xml><?xml version="1.0" encoding="utf-8"?>
<ds:datastoreItem xmlns:ds="http://schemas.openxmlformats.org/officeDocument/2006/customXml" ds:itemID="{AAB66EEB-0A82-4A95-AAFF-4EEC0CB1DEE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0b64b38-100d-4889-9a51-e189df0006c2"/>
    <ds:schemaRef ds:uri="85550260-4a02-4fe9-802b-aba553bc785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49C3994-7BF2-4918-BFB9-0FDD2D685C5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Office-teema</Template>
  <TotalTime>103</TotalTime>
  <Words>5634</Words>
  <Application>Microsoft Macintosh PowerPoint</Application>
  <PresentationFormat>Laajakuva</PresentationFormat>
  <Paragraphs>374</Paragraphs>
  <Slides>47</Slides>
  <Notes>3</Notes>
  <HiddenSlides>0</HiddenSlides>
  <MMClips>0</MMClips>
  <ScaleCrop>false</ScaleCrop>
  <HeadingPairs>
    <vt:vector size="6" baseType="variant">
      <vt:variant>
        <vt:lpstr>Käytetyt fontit</vt:lpstr>
      </vt:variant>
      <vt:variant>
        <vt:i4>5</vt:i4>
      </vt:variant>
      <vt:variant>
        <vt:lpstr>Teema</vt:lpstr>
      </vt:variant>
      <vt:variant>
        <vt:i4>1</vt:i4>
      </vt:variant>
      <vt:variant>
        <vt:lpstr>Dian otsikot</vt:lpstr>
      </vt:variant>
      <vt:variant>
        <vt:i4>47</vt:i4>
      </vt:variant>
    </vt:vector>
  </HeadingPairs>
  <TitlesOfParts>
    <vt:vector size="53" baseType="lpstr">
      <vt:lpstr>Wingdings</vt:lpstr>
      <vt:lpstr>Normaali järjestelmäfontti</vt:lpstr>
      <vt:lpstr>Montserrat</vt:lpstr>
      <vt:lpstr>Montserrat ExtraBold</vt:lpstr>
      <vt:lpstr>Arial</vt:lpstr>
      <vt:lpstr>Office-teema</vt:lpstr>
      <vt:lpstr>PowerPoint-esitys</vt:lpstr>
      <vt:lpstr>Mitä vuoden 2023 Väestöennuste sisältää?</vt:lpstr>
      <vt:lpstr>Kolme keskeisintä nostoa</vt:lpstr>
      <vt:lpstr>Lukuohje</vt:lpstr>
      <vt:lpstr>Mitä (MDI:n) väestöennuste on?</vt:lpstr>
      <vt:lpstr>Uutta vuoden 2023 ennusteessa</vt:lpstr>
      <vt:lpstr>1. Millä korteilla tulevaisuuteen?</vt:lpstr>
      <vt:lpstr>Aluksi: Suomi Pohjoismaiden kontekstissa</vt:lpstr>
      <vt:lpstr>Aluksi: Suomi Pohjoismaiden kontekstissa</vt:lpstr>
      <vt:lpstr>Aluksi: Suomi Pohjoismaiden kontekstissa</vt:lpstr>
      <vt:lpstr>Väestö keskittyy: 2010-luvun väestönkehitys</vt:lpstr>
      <vt:lpstr>Luonnollinen väestönlisäys kuntatasolla</vt:lpstr>
      <vt:lpstr>Kuntien välinen muuttoliike</vt:lpstr>
      <vt:lpstr>Nettomaahanmuutto</vt:lpstr>
      <vt:lpstr>PowerPoint-esitys</vt:lpstr>
      <vt:lpstr>Korona-efekti ja maallemuutto (?)</vt:lpstr>
      <vt:lpstr>Aluekehityksen tilannekuva vuonna 2023</vt:lpstr>
      <vt:lpstr>2. Päivitetyt skenaariot</vt:lpstr>
      <vt:lpstr>Miten ennuste on  toteutettu?</vt:lpstr>
      <vt:lpstr>Tulevaa väestönkehitystä mallinnetaan neljällä skenaariolla</vt:lpstr>
      <vt:lpstr>PowerPoint-esitys</vt:lpstr>
      <vt:lpstr>Miltä Suomi näyttää  kaupungistumisen skenaariossa?</vt:lpstr>
      <vt:lpstr>Miltä Suomi näyttää  hajautumisen skenaariossa?</vt:lpstr>
      <vt:lpstr>Miltä Suomi näyttää  kansainvälistyvän Suomen skenaariossa?</vt:lpstr>
      <vt:lpstr>Tiivistetty kuva väestönkehityksestä</vt:lpstr>
      <vt:lpstr>PowerPoint-esitys</vt:lpstr>
      <vt:lpstr>Tiivistetty kuva työikäisen väestön kehityksestä</vt:lpstr>
      <vt:lpstr>3. Mitä syntyvyyden romahdus tarkoittaa?</vt:lpstr>
      <vt:lpstr>Peruskouluikäisten määrä romahtaa 2020-luvulla skenaariosta riippumatta</vt:lpstr>
      <vt:lpstr>Romahdus koskettaa lähes kaikkia alueita, romahduksen syvyys vaihtelee</vt:lpstr>
      <vt:lpstr>Mitä jo toteutunut syntyvyyden pudotus käytännössä tarkoittaa? </vt:lpstr>
      <vt:lpstr>Tulevan syntyvyyden polut ja 2030-luvun kehitys</vt:lpstr>
      <vt:lpstr>Miltä Suomi näyttää, jos syntyvyys elpyy hitaasti?</vt:lpstr>
      <vt:lpstr>Miltä Suomi näyttää, jos syntyvyys elpyy nopeammin?</vt:lpstr>
      <vt:lpstr>Miltä Suomi näyttää, jos syntyvyys ei elvy?</vt:lpstr>
      <vt:lpstr>Miltä Suomi näyttää, jos toivottu lapsiluku saavutetaan? 1/2</vt:lpstr>
      <vt:lpstr>Miltä Suomi näyttäisi, jos toivottu lapsiluku saavutettaisiin? 2/2</vt:lpstr>
      <vt:lpstr>Johtopäätöksiä ja pohdintoja</vt:lpstr>
      <vt:lpstr>Nostoja vuoden 2023 väestöennusteesta</vt:lpstr>
      <vt:lpstr>Nostoja vuoden 2023 väestöennusteesta</vt:lpstr>
      <vt:lpstr>Nostoja vuoden 2023 väestöennusteesta</vt:lpstr>
      <vt:lpstr>Nostoja vuoden 2023 väestöennusteesta</vt:lpstr>
      <vt:lpstr>Nostoja vuoden 2023 väestöennusteesta</vt:lpstr>
      <vt:lpstr>Nostoja vuoden 2023 väestöennusteesta</vt:lpstr>
      <vt:lpstr>Nostoja vuoden 2023 väestöennusteesta</vt:lpstr>
      <vt:lpstr>Lisätiedot</vt:lpstr>
      <vt:lpstr>Oli ilo!</vt:lpstr>
    </vt:vector>
  </TitlesOfParts>
  <Manager/>
  <Company>MDI Public (osa FCG Finnish Consulting Group Oy:tä)</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MDI Väestöennuste 2023</dc:title>
  <dc:subject>Suomen väestöennuste vuodelle 2040</dc:subject>
  <dc:creator>Rasmus Aro</dc:creator>
  <cp:keywords>väestöennuste, väestö, syntyvyys, kuolleisuus, maahanmuutto</cp:keywords>
  <dc:description/>
  <cp:lastModifiedBy>Anssi Kumpula</cp:lastModifiedBy>
  <cp:revision>181</cp:revision>
  <dcterms:created xsi:type="dcterms:W3CDTF">2023-05-29T06:33:05Z</dcterms:created>
  <dcterms:modified xsi:type="dcterms:W3CDTF">2023-09-14T09:07:44Z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0x0101006CE3A7412197C3469A16E1271B24A40F</vt:lpwstr>
  </property>
  <property fmtid="{D5CDD505-2E9C-101B-9397-08002B2CF9AE}" pid="3" name="MediaServiceImageTags">
    <vt:lpwstr/>
  </property>
  <property fmtid="{D5CDD505-2E9C-101B-9397-08002B2CF9AE}" pid="4" name="Kieli">
    <vt:lpwstr>suomi</vt:lpwstr>
  </property>
</Properties>
</file>